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41"/>
  </p:notesMasterIdLst>
  <p:sldIdLst>
    <p:sldId id="256" r:id="rId2"/>
    <p:sldId id="277" r:id="rId3"/>
    <p:sldId id="279" r:id="rId4"/>
    <p:sldId id="280" r:id="rId5"/>
    <p:sldId id="281" r:id="rId6"/>
    <p:sldId id="282" r:id="rId7"/>
    <p:sldId id="257" r:id="rId8"/>
    <p:sldId id="258" r:id="rId9"/>
    <p:sldId id="259" r:id="rId10"/>
    <p:sldId id="262" r:id="rId11"/>
    <p:sldId id="263" r:id="rId12"/>
    <p:sldId id="288" r:id="rId13"/>
    <p:sldId id="289" r:id="rId14"/>
    <p:sldId id="290" r:id="rId15"/>
    <p:sldId id="265" r:id="rId16"/>
    <p:sldId id="292" r:id="rId17"/>
    <p:sldId id="293" r:id="rId18"/>
    <p:sldId id="294" r:id="rId19"/>
    <p:sldId id="266" r:id="rId20"/>
    <p:sldId id="302" r:id="rId21"/>
    <p:sldId id="303" r:id="rId22"/>
    <p:sldId id="304" r:id="rId23"/>
    <p:sldId id="305" r:id="rId24"/>
    <p:sldId id="306" r:id="rId25"/>
    <p:sldId id="307" r:id="rId26"/>
    <p:sldId id="295" r:id="rId27"/>
    <p:sldId id="296" r:id="rId28"/>
    <p:sldId id="297" r:id="rId29"/>
    <p:sldId id="298" r:id="rId30"/>
    <p:sldId id="299" r:id="rId31"/>
    <p:sldId id="300" r:id="rId32"/>
    <p:sldId id="278" r:id="rId33"/>
    <p:sldId id="273" r:id="rId34"/>
    <p:sldId id="286" r:id="rId35"/>
    <p:sldId id="274" r:id="rId36"/>
    <p:sldId id="276" r:id="rId37"/>
    <p:sldId id="283" r:id="rId38"/>
    <p:sldId id="284" r:id="rId39"/>
    <p:sldId id="2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p:scale>
          <a:sx n="122" d="100"/>
          <a:sy n="122" d="100"/>
        </p:scale>
        <p:origin x="126" y="3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6.png"/><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6.png"/><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D8F7B-4535-48DE-AD4A-34B8398028B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9826860-8745-4632-BEAF-2FEC045B79EA}">
      <dgm:prSet/>
      <dgm:spPr/>
      <dgm:t>
        <a:bodyPr/>
        <a:lstStyle/>
        <a:p>
          <a:r>
            <a:rPr lang="en-US"/>
            <a:t>Introduction</a:t>
          </a:r>
        </a:p>
      </dgm:t>
    </dgm:pt>
    <dgm:pt modelId="{FC530C99-65DD-4400-9B15-862374AB5160}" type="parTrans" cxnId="{2296CFD3-6564-45E9-A664-5F0D98E584EE}">
      <dgm:prSet/>
      <dgm:spPr/>
      <dgm:t>
        <a:bodyPr/>
        <a:lstStyle/>
        <a:p>
          <a:endParaRPr lang="en-US"/>
        </a:p>
      </dgm:t>
    </dgm:pt>
    <dgm:pt modelId="{36A771E9-E9A9-4518-BA80-7F393F010E1A}" type="sibTrans" cxnId="{2296CFD3-6564-45E9-A664-5F0D98E584EE}">
      <dgm:prSet/>
      <dgm:spPr/>
      <dgm:t>
        <a:bodyPr/>
        <a:lstStyle/>
        <a:p>
          <a:endParaRPr lang="en-US"/>
        </a:p>
      </dgm:t>
    </dgm:pt>
    <dgm:pt modelId="{D84328CB-41A5-4325-B20D-DA0AE9FE8B4D}">
      <dgm:prSet/>
      <dgm:spPr/>
      <dgm:t>
        <a:bodyPr/>
        <a:lstStyle/>
        <a:p>
          <a:r>
            <a:rPr lang="en-US" dirty="0"/>
            <a:t>Overview of the </a:t>
          </a:r>
          <a:r>
            <a:rPr lang="en-US" b="1" i="1" dirty="0" smtClean="0">
              <a:solidFill>
                <a:srgbClr val="FF0000"/>
              </a:solidFill>
            </a:rPr>
            <a:t>WAICA</a:t>
          </a:r>
          <a:r>
            <a:rPr lang="en-US" dirty="0" smtClean="0"/>
            <a:t> in the Insurance Industry</a:t>
          </a:r>
          <a:endParaRPr lang="en-US" dirty="0"/>
        </a:p>
      </dgm:t>
    </dgm:pt>
    <dgm:pt modelId="{47E84D9C-D5AD-449E-9F8F-E9E6E02B02E5}" type="parTrans" cxnId="{5D9055FA-EC2C-4B75-AB12-F390E02DAD4C}">
      <dgm:prSet/>
      <dgm:spPr/>
      <dgm:t>
        <a:bodyPr/>
        <a:lstStyle/>
        <a:p>
          <a:endParaRPr lang="en-US"/>
        </a:p>
      </dgm:t>
    </dgm:pt>
    <dgm:pt modelId="{318FDA6B-B68D-40C3-BE6D-9BCFE6B1A806}" type="sibTrans" cxnId="{5D9055FA-EC2C-4B75-AB12-F390E02DAD4C}">
      <dgm:prSet/>
      <dgm:spPr/>
      <dgm:t>
        <a:bodyPr/>
        <a:lstStyle/>
        <a:p>
          <a:endParaRPr lang="en-US"/>
        </a:p>
      </dgm:t>
    </dgm:pt>
    <dgm:pt modelId="{806A3852-4289-4F0A-AC7A-F84B562A3CDF}">
      <dgm:prSet/>
      <dgm:spPr/>
      <dgm:t>
        <a:bodyPr/>
        <a:lstStyle/>
        <a:p>
          <a:r>
            <a:rPr lang="en-US" dirty="0"/>
            <a:t>How can </a:t>
          </a:r>
          <a:r>
            <a:rPr lang="en-US" b="1" i="1" dirty="0" smtClean="0">
              <a:solidFill>
                <a:srgbClr val="FF0000"/>
              </a:solidFill>
            </a:rPr>
            <a:t>WAICA</a:t>
          </a:r>
          <a:r>
            <a:rPr lang="en-US" dirty="0" smtClean="0"/>
            <a:t> </a:t>
          </a:r>
          <a:r>
            <a:rPr lang="en-US" dirty="0"/>
            <a:t>build a trustworthy Insurance Industry?</a:t>
          </a:r>
        </a:p>
      </dgm:t>
    </dgm:pt>
    <dgm:pt modelId="{B3E8AD4A-0A7C-43CB-8294-6072CF5C1A09}" type="parTrans" cxnId="{64DB7AEE-168D-4D1F-86AA-9534A711BC34}">
      <dgm:prSet/>
      <dgm:spPr/>
      <dgm:t>
        <a:bodyPr/>
        <a:lstStyle/>
        <a:p>
          <a:endParaRPr lang="en-US"/>
        </a:p>
      </dgm:t>
    </dgm:pt>
    <dgm:pt modelId="{324A3247-3BDF-4E42-B430-3E653EBACDC2}" type="sibTrans" cxnId="{64DB7AEE-168D-4D1F-86AA-9534A711BC34}">
      <dgm:prSet/>
      <dgm:spPr/>
      <dgm:t>
        <a:bodyPr/>
        <a:lstStyle/>
        <a:p>
          <a:endParaRPr lang="en-US"/>
        </a:p>
      </dgm:t>
    </dgm:pt>
    <dgm:pt modelId="{9816F80D-6078-4FF1-8AE9-6E83253FE4AD}">
      <dgm:prSet/>
      <dgm:spPr/>
      <dgm:t>
        <a:bodyPr/>
        <a:lstStyle/>
        <a:p>
          <a:r>
            <a:rPr lang="en-US" dirty="0"/>
            <a:t>Charting the way forward</a:t>
          </a:r>
        </a:p>
      </dgm:t>
    </dgm:pt>
    <dgm:pt modelId="{8DF07E8D-5982-4F33-83A5-FD9988DB84E1}" type="parTrans" cxnId="{4F0F42FF-5594-494F-932B-012264ACC260}">
      <dgm:prSet/>
      <dgm:spPr/>
      <dgm:t>
        <a:bodyPr/>
        <a:lstStyle/>
        <a:p>
          <a:endParaRPr lang="en-US"/>
        </a:p>
      </dgm:t>
    </dgm:pt>
    <dgm:pt modelId="{A74D5A1B-309A-47A4-8A78-D0E84D36D2F7}" type="sibTrans" cxnId="{4F0F42FF-5594-494F-932B-012264ACC260}">
      <dgm:prSet/>
      <dgm:spPr/>
      <dgm:t>
        <a:bodyPr/>
        <a:lstStyle/>
        <a:p>
          <a:endParaRPr lang="en-US"/>
        </a:p>
      </dgm:t>
    </dgm:pt>
    <dgm:pt modelId="{C4B6A464-94DD-4186-B01C-28FBE2A63261}">
      <dgm:prSet/>
      <dgm:spPr/>
      <dgm:t>
        <a:bodyPr/>
        <a:lstStyle/>
        <a:p>
          <a:r>
            <a:rPr lang="en-US" dirty="0"/>
            <a:t>Closing</a:t>
          </a:r>
        </a:p>
      </dgm:t>
    </dgm:pt>
    <dgm:pt modelId="{AA562AE9-CD2E-4403-A098-CAC446CA8D2F}" type="parTrans" cxnId="{9874FEFC-58BD-47D8-86F2-8BCA2ED8D22A}">
      <dgm:prSet/>
      <dgm:spPr/>
      <dgm:t>
        <a:bodyPr/>
        <a:lstStyle/>
        <a:p>
          <a:endParaRPr lang="en-US"/>
        </a:p>
      </dgm:t>
    </dgm:pt>
    <dgm:pt modelId="{BC6FC32F-81C2-4EA2-A021-0253DB0DAC0B}" type="sibTrans" cxnId="{9874FEFC-58BD-47D8-86F2-8BCA2ED8D22A}">
      <dgm:prSet/>
      <dgm:spPr/>
      <dgm:t>
        <a:bodyPr/>
        <a:lstStyle/>
        <a:p>
          <a:endParaRPr lang="en-US"/>
        </a:p>
      </dgm:t>
    </dgm:pt>
    <dgm:pt modelId="{C3C58E51-3CA8-4288-B8C4-857D9DB89146}" type="pres">
      <dgm:prSet presAssocID="{C20D8F7B-4535-48DE-AD4A-34B8398028B7}" presName="outerComposite" presStyleCnt="0">
        <dgm:presLayoutVars>
          <dgm:chMax val="5"/>
          <dgm:dir/>
          <dgm:resizeHandles val="exact"/>
        </dgm:presLayoutVars>
      </dgm:prSet>
      <dgm:spPr/>
      <dgm:t>
        <a:bodyPr/>
        <a:lstStyle/>
        <a:p>
          <a:endParaRPr lang="en-US"/>
        </a:p>
      </dgm:t>
    </dgm:pt>
    <dgm:pt modelId="{1D5557CD-2317-47AE-B9BC-93903A6E0E6D}" type="pres">
      <dgm:prSet presAssocID="{C20D8F7B-4535-48DE-AD4A-34B8398028B7}" presName="dummyMaxCanvas" presStyleCnt="0">
        <dgm:presLayoutVars/>
      </dgm:prSet>
      <dgm:spPr/>
    </dgm:pt>
    <dgm:pt modelId="{6E501E58-B15A-4775-B388-1730D3501280}" type="pres">
      <dgm:prSet presAssocID="{C20D8F7B-4535-48DE-AD4A-34B8398028B7}" presName="FiveNodes_1" presStyleLbl="node1" presStyleIdx="0" presStyleCnt="5">
        <dgm:presLayoutVars>
          <dgm:bulletEnabled val="1"/>
        </dgm:presLayoutVars>
      </dgm:prSet>
      <dgm:spPr/>
      <dgm:t>
        <a:bodyPr/>
        <a:lstStyle/>
        <a:p>
          <a:endParaRPr lang="en-US"/>
        </a:p>
      </dgm:t>
    </dgm:pt>
    <dgm:pt modelId="{775E5FF6-BC5A-4BED-8610-394D3A64EE48}" type="pres">
      <dgm:prSet presAssocID="{C20D8F7B-4535-48DE-AD4A-34B8398028B7}" presName="FiveNodes_2" presStyleLbl="node1" presStyleIdx="1" presStyleCnt="5">
        <dgm:presLayoutVars>
          <dgm:bulletEnabled val="1"/>
        </dgm:presLayoutVars>
      </dgm:prSet>
      <dgm:spPr/>
      <dgm:t>
        <a:bodyPr/>
        <a:lstStyle/>
        <a:p>
          <a:endParaRPr lang="en-US"/>
        </a:p>
      </dgm:t>
    </dgm:pt>
    <dgm:pt modelId="{C9A76A30-E797-45C3-8B0C-D5D5021338F4}" type="pres">
      <dgm:prSet presAssocID="{C20D8F7B-4535-48DE-AD4A-34B8398028B7}" presName="FiveNodes_3" presStyleLbl="node1" presStyleIdx="2" presStyleCnt="5">
        <dgm:presLayoutVars>
          <dgm:bulletEnabled val="1"/>
        </dgm:presLayoutVars>
      </dgm:prSet>
      <dgm:spPr/>
      <dgm:t>
        <a:bodyPr/>
        <a:lstStyle/>
        <a:p>
          <a:endParaRPr lang="en-US"/>
        </a:p>
      </dgm:t>
    </dgm:pt>
    <dgm:pt modelId="{64703012-6B5A-428C-B9F8-C43A01D3AACD}" type="pres">
      <dgm:prSet presAssocID="{C20D8F7B-4535-48DE-AD4A-34B8398028B7}" presName="FiveNodes_4" presStyleLbl="node1" presStyleIdx="3" presStyleCnt="5">
        <dgm:presLayoutVars>
          <dgm:bulletEnabled val="1"/>
        </dgm:presLayoutVars>
      </dgm:prSet>
      <dgm:spPr/>
      <dgm:t>
        <a:bodyPr/>
        <a:lstStyle/>
        <a:p>
          <a:endParaRPr lang="en-US"/>
        </a:p>
      </dgm:t>
    </dgm:pt>
    <dgm:pt modelId="{77799DFF-C0A8-4167-A745-3D1097DC7AD0}" type="pres">
      <dgm:prSet presAssocID="{C20D8F7B-4535-48DE-AD4A-34B8398028B7}" presName="FiveNodes_5" presStyleLbl="node1" presStyleIdx="4" presStyleCnt="5">
        <dgm:presLayoutVars>
          <dgm:bulletEnabled val="1"/>
        </dgm:presLayoutVars>
      </dgm:prSet>
      <dgm:spPr/>
      <dgm:t>
        <a:bodyPr/>
        <a:lstStyle/>
        <a:p>
          <a:endParaRPr lang="en-US"/>
        </a:p>
      </dgm:t>
    </dgm:pt>
    <dgm:pt modelId="{ED63DB33-F498-4CAE-9448-B9DC27B595C3}" type="pres">
      <dgm:prSet presAssocID="{C20D8F7B-4535-48DE-AD4A-34B8398028B7}" presName="FiveConn_1-2" presStyleLbl="fgAccFollowNode1" presStyleIdx="0" presStyleCnt="4">
        <dgm:presLayoutVars>
          <dgm:bulletEnabled val="1"/>
        </dgm:presLayoutVars>
      </dgm:prSet>
      <dgm:spPr/>
      <dgm:t>
        <a:bodyPr/>
        <a:lstStyle/>
        <a:p>
          <a:endParaRPr lang="en-US"/>
        </a:p>
      </dgm:t>
    </dgm:pt>
    <dgm:pt modelId="{37D8C21D-E7B9-4FFC-BF25-85143BD439DB}" type="pres">
      <dgm:prSet presAssocID="{C20D8F7B-4535-48DE-AD4A-34B8398028B7}" presName="FiveConn_2-3" presStyleLbl="fgAccFollowNode1" presStyleIdx="1" presStyleCnt="4">
        <dgm:presLayoutVars>
          <dgm:bulletEnabled val="1"/>
        </dgm:presLayoutVars>
      </dgm:prSet>
      <dgm:spPr/>
      <dgm:t>
        <a:bodyPr/>
        <a:lstStyle/>
        <a:p>
          <a:endParaRPr lang="en-US"/>
        </a:p>
      </dgm:t>
    </dgm:pt>
    <dgm:pt modelId="{2C1E8C5D-919B-4F5C-B77D-E9CE4AEF4856}" type="pres">
      <dgm:prSet presAssocID="{C20D8F7B-4535-48DE-AD4A-34B8398028B7}" presName="FiveConn_3-4" presStyleLbl="fgAccFollowNode1" presStyleIdx="2" presStyleCnt="4">
        <dgm:presLayoutVars>
          <dgm:bulletEnabled val="1"/>
        </dgm:presLayoutVars>
      </dgm:prSet>
      <dgm:spPr/>
      <dgm:t>
        <a:bodyPr/>
        <a:lstStyle/>
        <a:p>
          <a:endParaRPr lang="en-US"/>
        </a:p>
      </dgm:t>
    </dgm:pt>
    <dgm:pt modelId="{8C90D441-5EA4-41C7-B6AC-BD46DA8B7B20}" type="pres">
      <dgm:prSet presAssocID="{C20D8F7B-4535-48DE-AD4A-34B8398028B7}" presName="FiveConn_4-5" presStyleLbl="fgAccFollowNode1" presStyleIdx="3" presStyleCnt="4">
        <dgm:presLayoutVars>
          <dgm:bulletEnabled val="1"/>
        </dgm:presLayoutVars>
      </dgm:prSet>
      <dgm:spPr/>
      <dgm:t>
        <a:bodyPr/>
        <a:lstStyle/>
        <a:p>
          <a:endParaRPr lang="en-US"/>
        </a:p>
      </dgm:t>
    </dgm:pt>
    <dgm:pt modelId="{AEE43AE2-FFC4-451D-8B5B-E14141C78D6A}" type="pres">
      <dgm:prSet presAssocID="{C20D8F7B-4535-48DE-AD4A-34B8398028B7}" presName="FiveNodes_1_text" presStyleLbl="node1" presStyleIdx="4" presStyleCnt="5">
        <dgm:presLayoutVars>
          <dgm:bulletEnabled val="1"/>
        </dgm:presLayoutVars>
      </dgm:prSet>
      <dgm:spPr/>
      <dgm:t>
        <a:bodyPr/>
        <a:lstStyle/>
        <a:p>
          <a:endParaRPr lang="en-US"/>
        </a:p>
      </dgm:t>
    </dgm:pt>
    <dgm:pt modelId="{C087C24E-6353-4271-AA3F-B00505A9CF2F}" type="pres">
      <dgm:prSet presAssocID="{C20D8F7B-4535-48DE-AD4A-34B8398028B7}" presName="FiveNodes_2_text" presStyleLbl="node1" presStyleIdx="4" presStyleCnt="5">
        <dgm:presLayoutVars>
          <dgm:bulletEnabled val="1"/>
        </dgm:presLayoutVars>
      </dgm:prSet>
      <dgm:spPr/>
      <dgm:t>
        <a:bodyPr/>
        <a:lstStyle/>
        <a:p>
          <a:endParaRPr lang="en-US"/>
        </a:p>
      </dgm:t>
    </dgm:pt>
    <dgm:pt modelId="{E61C9B16-FB68-4B7D-B9FC-824C695A7882}" type="pres">
      <dgm:prSet presAssocID="{C20D8F7B-4535-48DE-AD4A-34B8398028B7}" presName="FiveNodes_3_text" presStyleLbl="node1" presStyleIdx="4" presStyleCnt="5">
        <dgm:presLayoutVars>
          <dgm:bulletEnabled val="1"/>
        </dgm:presLayoutVars>
      </dgm:prSet>
      <dgm:spPr/>
      <dgm:t>
        <a:bodyPr/>
        <a:lstStyle/>
        <a:p>
          <a:endParaRPr lang="en-US"/>
        </a:p>
      </dgm:t>
    </dgm:pt>
    <dgm:pt modelId="{52117EA3-0723-49A0-9CB8-E281E5AFE130}" type="pres">
      <dgm:prSet presAssocID="{C20D8F7B-4535-48DE-AD4A-34B8398028B7}" presName="FiveNodes_4_text" presStyleLbl="node1" presStyleIdx="4" presStyleCnt="5">
        <dgm:presLayoutVars>
          <dgm:bulletEnabled val="1"/>
        </dgm:presLayoutVars>
      </dgm:prSet>
      <dgm:spPr/>
      <dgm:t>
        <a:bodyPr/>
        <a:lstStyle/>
        <a:p>
          <a:endParaRPr lang="en-US"/>
        </a:p>
      </dgm:t>
    </dgm:pt>
    <dgm:pt modelId="{500CD2AB-B8EC-4376-B695-A39AA8174F02}" type="pres">
      <dgm:prSet presAssocID="{C20D8F7B-4535-48DE-AD4A-34B8398028B7}" presName="FiveNodes_5_text" presStyleLbl="node1" presStyleIdx="4" presStyleCnt="5">
        <dgm:presLayoutVars>
          <dgm:bulletEnabled val="1"/>
        </dgm:presLayoutVars>
      </dgm:prSet>
      <dgm:spPr/>
      <dgm:t>
        <a:bodyPr/>
        <a:lstStyle/>
        <a:p>
          <a:endParaRPr lang="en-US"/>
        </a:p>
      </dgm:t>
    </dgm:pt>
  </dgm:ptLst>
  <dgm:cxnLst>
    <dgm:cxn modelId="{2ECD9DF9-9FF2-40B6-BD9F-81BB1A1C5389}" type="presOf" srcId="{D84328CB-41A5-4325-B20D-DA0AE9FE8B4D}" destId="{775E5FF6-BC5A-4BED-8610-394D3A64EE48}" srcOrd="0" destOrd="0" presId="urn:microsoft.com/office/officeart/2005/8/layout/vProcess5"/>
    <dgm:cxn modelId="{6E3D7EF6-52E7-4277-B833-616392129C62}" type="presOf" srcId="{C4B6A464-94DD-4186-B01C-28FBE2A63261}" destId="{77799DFF-C0A8-4167-A745-3D1097DC7AD0}" srcOrd="0" destOrd="0" presId="urn:microsoft.com/office/officeart/2005/8/layout/vProcess5"/>
    <dgm:cxn modelId="{5C844D98-4016-482A-8106-BF22B0FCE9F4}" type="presOf" srcId="{9816F80D-6078-4FF1-8AE9-6E83253FE4AD}" destId="{64703012-6B5A-428C-B9F8-C43A01D3AACD}" srcOrd="0" destOrd="0" presId="urn:microsoft.com/office/officeart/2005/8/layout/vProcess5"/>
    <dgm:cxn modelId="{42B5FC3C-63DC-4614-843D-FE2F4E81F8E9}" type="presOf" srcId="{A74D5A1B-309A-47A4-8A78-D0E84D36D2F7}" destId="{8C90D441-5EA4-41C7-B6AC-BD46DA8B7B20}" srcOrd="0" destOrd="0" presId="urn:microsoft.com/office/officeart/2005/8/layout/vProcess5"/>
    <dgm:cxn modelId="{AB34614A-35CD-488D-B429-1B45B0E892C6}" type="presOf" srcId="{C4B6A464-94DD-4186-B01C-28FBE2A63261}" destId="{500CD2AB-B8EC-4376-B695-A39AA8174F02}" srcOrd="1" destOrd="0" presId="urn:microsoft.com/office/officeart/2005/8/layout/vProcess5"/>
    <dgm:cxn modelId="{75EFE542-36AC-4DE1-A449-0954B3E90BAB}" type="presOf" srcId="{324A3247-3BDF-4E42-B430-3E653EBACDC2}" destId="{2C1E8C5D-919B-4F5C-B77D-E9CE4AEF4856}" srcOrd="0" destOrd="0" presId="urn:microsoft.com/office/officeart/2005/8/layout/vProcess5"/>
    <dgm:cxn modelId="{8DAC839F-FE67-48D6-9D0F-BCCF6AF62D4F}" type="presOf" srcId="{806A3852-4289-4F0A-AC7A-F84B562A3CDF}" destId="{E61C9B16-FB68-4B7D-B9FC-824C695A7882}" srcOrd="1" destOrd="0" presId="urn:microsoft.com/office/officeart/2005/8/layout/vProcess5"/>
    <dgm:cxn modelId="{9B57B9A4-F812-4CFA-A402-983EB9F4A696}" type="presOf" srcId="{318FDA6B-B68D-40C3-BE6D-9BCFE6B1A806}" destId="{37D8C21D-E7B9-4FFC-BF25-85143BD439DB}" srcOrd="0" destOrd="0" presId="urn:microsoft.com/office/officeart/2005/8/layout/vProcess5"/>
    <dgm:cxn modelId="{9874FEFC-58BD-47D8-86F2-8BCA2ED8D22A}" srcId="{C20D8F7B-4535-48DE-AD4A-34B8398028B7}" destId="{C4B6A464-94DD-4186-B01C-28FBE2A63261}" srcOrd="4" destOrd="0" parTransId="{AA562AE9-CD2E-4403-A098-CAC446CA8D2F}" sibTransId="{BC6FC32F-81C2-4EA2-A021-0253DB0DAC0B}"/>
    <dgm:cxn modelId="{4F0F42FF-5594-494F-932B-012264ACC260}" srcId="{C20D8F7B-4535-48DE-AD4A-34B8398028B7}" destId="{9816F80D-6078-4FF1-8AE9-6E83253FE4AD}" srcOrd="3" destOrd="0" parTransId="{8DF07E8D-5982-4F33-83A5-FD9988DB84E1}" sibTransId="{A74D5A1B-309A-47A4-8A78-D0E84D36D2F7}"/>
    <dgm:cxn modelId="{64DB7AEE-168D-4D1F-86AA-9534A711BC34}" srcId="{C20D8F7B-4535-48DE-AD4A-34B8398028B7}" destId="{806A3852-4289-4F0A-AC7A-F84B562A3CDF}" srcOrd="2" destOrd="0" parTransId="{B3E8AD4A-0A7C-43CB-8294-6072CF5C1A09}" sibTransId="{324A3247-3BDF-4E42-B430-3E653EBACDC2}"/>
    <dgm:cxn modelId="{61862807-1D08-427A-9D6E-B9AD268FE84A}" type="presOf" srcId="{09826860-8745-4632-BEAF-2FEC045B79EA}" destId="{AEE43AE2-FFC4-451D-8B5B-E14141C78D6A}" srcOrd="1" destOrd="0" presId="urn:microsoft.com/office/officeart/2005/8/layout/vProcess5"/>
    <dgm:cxn modelId="{9E59F914-8980-47E8-A49C-FF6A968AE5E7}" type="presOf" srcId="{C20D8F7B-4535-48DE-AD4A-34B8398028B7}" destId="{C3C58E51-3CA8-4288-B8C4-857D9DB89146}" srcOrd="0" destOrd="0" presId="urn:microsoft.com/office/officeart/2005/8/layout/vProcess5"/>
    <dgm:cxn modelId="{A069B186-B9C5-47A8-9D86-395ACD0B719D}" type="presOf" srcId="{D84328CB-41A5-4325-B20D-DA0AE9FE8B4D}" destId="{C087C24E-6353-4271-AA3F-B00505A9CF2F}" srcOrd="1" destOrd="0" presId="urn:microsoft.com/office/officeart/2005/8/layout/vProcess5"/>
    <dgm:cxn modelId="{2296CFD3-6564-45E9-A664-5F0D98E584EE}" srcId="{C20D8F7B-4535-48DE-AD4A-34B8398028B7}" destId="{09826860-8745-4632-BEAF-2FEC045B79EA}" srcOrd="0" destOrd="0" parTransId="{FC530C99-65DD-4400-9B15-862374AB5160}" sibTransId="{36A771E9-E9A9-4518-BA80-7F393F010E1A}"/>
    <dgm:cxn modelId="{F9CB5187-EEAB-4500-903A-4B67CD5F2F15}" type="presOf" srcId="{09826860-8745-4632-BEAF-2FEC045B79EA}" destId="{6E501E58-B15A-4775-B388-1730D3501280}" srcOrd="0" destOrd="0" presId="urn:microsoft.com/office/officeart/2005/8/layout/vProcess5"/>
    <dgm:cxn modelId="{262E4B34-B1A6-4D62-82AC-27DBB48EDED3}" type="presOf" srcId="{9816F80D-6078-4FF1-8AE9-6E83253FE4AD}" destId="{52117EA3-0723-49A0-9CB8-E281E5AFE130}" srcOrd="1" destOrd="0" presId="urn:microsoft.com/office/officeart/2005/8/layout/vProcess5"/>
    <dgm:cxn modelId="{5D9055FA-EC2C-4B75-AB12-F390E02DAD4C}" srcId="{C20D8F7B-4535-48DE-AD4A-34B8398028B7}" destId="{D84328CB-41A5-4325-B20D-DA0AE9FE8B4D}" srcOrd="1" destOrd="0" parTransId="{47E84D9C-D5AD-449E-9F8F-E9E6E02B02E5}" sibTransId="{318FDA6B-B68D-40C3-BE6D-9BCFE6B1A806}"/>
    <dgm:cxn modelId="{828D5A34-7F78-4695-9145-8993DB717105}" type="presOf" srcId="{806A3852-4289-4F0A-AC7A-F84B562A3CDF}" destId="{C9A76A30-E797-45C3-8B0C-D5D5021338F4}" srcOrd="0" destOrd="0" presId="urn:microsoft.com/office/officeart/2005/8/layout/vProcess5"/>
    <dgm:cxn modelId="{571201EE-0FE2-42E2-ADC7-64CE209625C2}" type="presOf" srcId="{36A771E9-E9A9-4518-BA80-7F393F010E1A}" destId="{ED63DB33-F498-4CAE-9448-B9DC27B595C3}" srcOrd="0" destOrd="0" presId="urn:microsoft.com/office/officeart/2005/8/layout/vProcess5"/>
    <dgm:cxn modelId="{49701873-BEE2-44D0-8C5D-FB62CD1F3295}" type="presParOf" srcId="{C3C58E51-3CA8-4288-B8C4-857D9DB89146}" destId="{1D5557CD-2317-47AE-B9BC-93903A6E0E6D}" srcOrd="0" destOrd="0" presId="urn:microsoft.com/office/officeart/2005/8/layout/vProcess5"/>
    <dgm:cxn modelId="{76C37B0E-0BBD-4184-90E1-43E028C7102E}" type="presParOf" srcId="{C3C58E51-3CA8-4288-B8C4-857D9DB89146}" destId="{6E501E58-B15A-4775-B388-1730D3501280}" srcOrd="1" destOrd="0" presId="urn:microsoft.com/office/officeart/2005/8/layout/vProcess5"/>
    <dgm:cxn modelId="{67EF616D-7B61-4335-8D28-2F2D0C7169EB}" type="presParOf" srcId="{C3C58E51-3CA8-4288-B8C4-857D9DB89146}" destId="{775E5FF6-BC5A-4BED-8610-394D3A64EE48}" srcOrd="2" destOrd="0" presId="urn:microsoft.com/office/officeart/2005/8/layout/vProcess5"/>
    <dgm:cxn modelId="{DD8B0352-CB2B-48EA-AA70-65678ED9DB7D}" type="presParOf" srcId="{C3C58E51-3CA8-4288-B8C4-857D9DB89146}" destId="{C9A76A30-E797-45C3-8B0C-D5D5021338F4}" srcOrd="3" destOrd="0" presId="urn:microsoft.com/office/officeart/2005/8/layout/vProcess5"/>
    <dgm:cxn modelId="{6D56E080-4646-4F13-B5A1-4B8EE8C5B083}" type="presParOf" srcId="{C3C58E51-3CA8-4288-B8C4-857D9DB89146}" destId="{64703012-6B5A-428C-B9F8-C43A01D3AACD}" srcOrd="4" destOrd="0" presId="urn:microsoft.com/office/officeart/2005/8/layout/vProcess5"/>
    <dgm:cxn modelId="{A7515C61-7195-4E1C-A5E4-EA24BE1C5467}" type="presParOf" srcId="{C3C58E51-3CA8-4288-B8C4-857D9DB89146}" destId="{77799DFF-C0A8-4167-A745-3D1097DC7AD0}" srcOrd="5" destOrd="0" presId="urn:microsoft.com/office/officeart/2005/8/layout/vProcess5"/>
    <dgm:cxn modelId="{7D63A9FE-5733-4975-B293-3E39FAB74385}" type="presParOf" srcId="{C3C58E51-3CA8-4288-B8C4-857D9DB89146}" destId="{ED63DB33-F498-4CAE-9448-B9DC27B595C3}" srcOrd="6" destOrd="0" presId="urn:microsoft.com/office/officeart/2005/8/layout/vProcess5"/>
    <dgm:cxn modelId="{E8CC360B-E156-4B01-9051-91CFF4DC9550}" type="presParOf" srcId="{C3C58E51-3CA8-4288-B8C4-857D9DB89146}" destId="{37D8C21D-E7B9-4FFC-BF25-85143BD439DB}" srcOrd="7" destOrd="0" presId="urn:microsoft.com/office/officeart/2005/8/layout/vProcess5"/>
    <dgm:cxn modelId="{DCA0F7F9-55BC-447B-BF9F-09C5F67E57D6}" type="presParOf" srcId="{C3C58E51-3CA8-4288-B8C4-857D9DB89146}" destId="{2C1E8C5D-919B-4F5C-B77D-E9CE4AEF4856}" srcOrd="8" destOrd="0" presId="urn:microsoft.com/office/officeart/2005/8/layout/vProcess5"/>
    <dgm:cxn modelId="{9BB6B7CF-BEE7-442A-B9DC-20A07528FDB8}" type="presParOf" srcId="{C3C58E51-3CA8-4288-B8C4-857D9DB89146}" destId="{8C90D441-5EA4-41C7-B6AC-BD46DA8B7B20}" srcOrd="9" destOrd="0" presId="urn:microsoft.com/office/officeart/2005/8/layout/vProcess5"/>
    <dgm:cxn modelId="{1A7D07CC-972C-43ED-9689-8768AA9269DF}" type="presParOf" srcId="{C3C58E51-3CA8-4288-B8C4-857D9DB89146}" destId="{AEE43AE2-FFC4-451D-8B5B-E14141C78D6A}" srcOrd="10" destOrd="0" presId="urn:microsoft.com/office/officeart/2005/8/layout/vProcess5"/>
    <dgm:cxn modelId="{13680970-B218-4E11-9712-6D48FD5EE787}" type="presParOf" srcId="{C3C58E51-3CA8-4288-B8C4-857D9DB89146}" destId="{C087C24E-6353-4271-AA3F-B00505A9CF2F}" srcOrd="11" destOrd="0" presId="urn:microsoft.com/office/officeart/2005/8/layout/vProcess5"/>
    <dgm:cxn modelId="{D3CD63D8-EB31-4DF3-9417-CC050AFDB0AB}" type="presParOf" srcId="{C3C58E51-3CA8-4288-B8C4-857D9DB89146}" destId="{E61C9B16-FB68-4B7D-B9FC-824C695A7882}" srcOrd="12" destOrd="0" presId="urn:microsoft.com/office/officeart/2005/8/layout/vProcess5"/>
    <dgm:cxn modelId="{8B635955-473C-4D12-86BF-2BF5CE812D32}" type="presParOf" srcId="{C3C58E51-3CA8-4288-B8C4-857D9DB89146}" destId="{52117EA3-0723-49A0-9CB8-E281E5AFE130}" srcOrd="13" destOrd="0" presId="urn:microsoft.com/office/officeart/2005/8/layout/vProcess5"/>
    <dgm:cxn modelId="{F80BB7DF-9DB1-48C0-99E8-5B66D661FCDA}" type="presParOf" srcId="{C3C58E51-3CA8-4288-B8C4-857D9DB89146}" destId="{500CD2AB-B8EC-4376-B695-A39AA8174F0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5D3CA-7718-4563-A069-C50F94904E93}"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2693C9D0-FA86-46C5-A7F7-782B6844AB16}">
      <dgm:prSet/>
      <dgm:spPr/>
      <dgm:t>
        <a:bodyPr/>
        <a:lstStyle/>
        <a:p>
          <a:r>
            <a:rPr lang="en-US"/>
            <a:t>The role of insurance in virtually all developed and developing nations cannot be overemphasized</a:t>
          </a:r>
        </a:p>
      </dgm:t>
    </dgm:pt>
    <dgm:pt modelId="{FCAF64A8-60D2-4BC4-95FE-71C132765297}" type="parTrans" cxnId="{E50A419D-1A54-4294-B520-F26508D9A8BA}">
      <dgm:prSet/>
      <dgm:spPr/>
      <dgm:t>
        <a:bodyPr/>
        <a:lstStyle/>
        <a:p>
          <a:endParaRPr lang="en-US"/>
        </a:p>
      </dgm:t>
    </dgm:pt>
    <dgm:pt modelId="{5D0661B0-23A3-4693-8039-C4BCD21D2390}" type="sibTrans" cxnId="{E50A419D-1A54-4294-B520-F26508D9A8BA}">
      <dgm:prSet/>
      <dgm:spPr/>
      <dgm:t>
        <a:bodyPr/>
        <a:lstStyle/>
        <a:p>
          <a:endParaRPr lang="en-US"/>
        </a:p>
      </dgm:t>
    </dgm:pt>
    <dgm:pt modelId="{CF6AA0F8-E592-4EF9-8315-68D19DCBC868}">
      <dgm:prSet/>
      <dgm:spPr/>
      <dgm:t>
        <a:bodyPr/>
        <a:lstStyle/>
        <a:p>
          <a:r>
            <a:rPr lang="en-US" b="1" i="1" dirty="0" smtClean="0">
              <a:solidFill>
                <a:srgbClr val="FF0000"/>
              </a:solidFill>
            </a:rPr>
            <a:t>WAICA</a:t>
          </a:r>
          <a:r>
            <a:rPr lang="en-US" dirty="0" smtClean="0"/>
            <a:t> has access to a </a:t>
          </a:r>
          <a:r>
            <a:rPr lang="en-US" dirty="0"/>
            <a:t>burgeoning insurance </a:t>
          </a:r>
          <a:r>
            <a:rPr lang="en-US" dirty="0" smtClean="0"/>
            <a:t>industry in the region</a:t>
          </a:r>
          <a:endParaRPr lang="en-US" dirty="0"/>
        </a:p>
      </dgm:t>
    </dgm:pt>
    <dgm:pt modelId="{CA77F524-112B-4221-8E6F-46307504F90C}" type="parTrans" cxnId="{AB4C3E94-29DD-4552-8E06-E9F1867CA2F2}">
      <dgm:prSet/>
      <dgm:spPr/>
      <dgm:t>
        <a:bodyPr/>
        <a:lstStyle/>
        <a:p>
          <a:endParaRPr lang="en-US"/>
        </a:p>
      </dgm:t>
    </dgm:pt>
    <dgm:pt modelId="{57A97D1A-7153-4DAB-965A-B7EA1A59598F}" type="sibTrans" cxnId="{AB4C3E94-29DD-4552-8E06-E9F1867CA2F2}">
      <dgm:prSet/>
      <dgm:spPr/>
      <dgm:t>
        <a:bodyPr/>
        <a:lstStyle/>
        <a:p>
          <a:endParaRPr lang="en-US"/>
        </a:p>
      </dgm:t>
    </dgm:pt>
    <dgm:pt modelId="{C8A768FE-39E4-4C00-92B8-7CEE996BE03B}">
      <dgm:prSet/>
      <dgm:spPr/>
      <dgm:t>
        <a:bodyPr/>
        <a:lstStyle/>
        <a:p>
          <a:r>
            <a:rPr lang="en-US"/>
            <a:t>Like most economic relationships, the industry is beset by a climate of distrust and suspicion</a:t>
          </a:r>
        </a:p>
      </dgm:t>
    </dgm:pt>
    <dgm:pt modelId="{DDBE1C59-3409-42F5-A8B1-19ED645C0CA2}" type="parTrans" cxnId="{956DD9D9-D020-4153-85F8-8D26834BC9CD}">
      <dgm:prSet/>
      <dgm:spPr/>
      <dgm:t>
        <a:bodyPr/>
        <a:lstStyle/>
        <a:p>
          <a:endParaRPr lang="en-US"/>
        </a:p>
      </dgm:t>
    </dgm:pt>
    <dgm:pt modelId="{640DCAAC-904A-4D68-AD74-3CB4F84710DC}" type="sibTrans" cxnId="{956DD9D9-D020-4153-85F8-8D26834BC9CD}">
      <dgm:prSet/>
      <dgm:spPr/>
      <dgm:t>
        <a:bodyPr/>
        <a:lstStyle/>
        <a:p>
          <a:endParaRPr lang="en-US"/>
        </a:p>
      </dgm:t>
    </dgm:pt>
    <dgm:pt modelId="{354CAB06-6E61-4BC5-BBEF-23F35ACE5A22}">
      <dgm:prSet/>
      <dgm:spPr/>
      <dgm:t>
        <a:bodyPr/>
        <a:lstStyle/>
        <a:p>
          <a:r>
            <a:rPr lang="en-US" dirty="0"/>
            <a:t>Our focus will be on how to generate and maintain trust, integrity, strength, ability, surety of the </a:t>
          </a:r>
          <a:r>
            <a:rPr lang="en-US" b="1" i="1" dirty="0" smtClean="0">
              <a:solidFill>
                <a:srgbClr val="FF0000"/>
              </a:solidFill>
            </a:rPr>
            <a:t>WAICA</a:t>
          </a:r>
          <a:r>
            <a:rPr lang="en-US" dirty="0" smtClean="0"/>
            <a:t> in the insurance </a:t>
          </a:r>
          <a:r>
            <a:rPr lang="en-US" dirty="0"/>
            <a:t>industry</a:t>
          </a:r>
        </a:p>
      </dgm:t>
    </dgm:pt>
    <dgm:pt modelId="{22FAFCAB-275E-4062-B44C-2CF5BBEC3466}" type="parTrans" cxnId="{8112579A-DCDE-400B-B163-459E511EEA73}">
      <dgm:prSet/>
      <dgm:spPr/>
      <dgm:t>
        <a:bodyPr/>
        <a:lstStyle/>
        <a:p>
          <a:endParaRPr lang="en-US"/>
        </a:p>
      </dgm:t>
    </dgm:pt>
    <dgm:pt modelId="{7E8ED1CC-C36C-4DE0-933D-945D3DD87A50}" type="sibTrans" cxnId="{8112579A-DCDE-400B-B163-459E511EEA73}">
      <dgm:prSet/>
      <dgm:spPr/>
      <dgm:t>
        <a:bodyPr/>
        <a:lstStyle/>
        <a:p>
          <a:endParaRPr lang="en-US"/>
        </a:p>
      </dgm:t>
    </dgm:pt>
    <dgm:pt modelId="{88BEB815-66D8-415D-8A81-1C5A6062240F}" type="pres">
      <dgm:prSet presAssocID="{B2C5D3CA-7718-4563-A069-C50F94904E93}" presName="vert0" presStyleCnt="0">
        <dgm:presLayoutVars>
          <dgm:dir/>
          <dgm:animOne val="branch"/>
          <dgm:animLvl val="lvl"/>
        </dgm:presLayoutVars>
      </dgm:prSet>
      <dgm:spPr/>
      <dgm:t>
        <a:bodyPr/>
        <a:lstStyle/>
        <a:p>
          <a:endParaRPr lang="en-US"/>
        </a:p>
      </dgm:t>
    </dgm:pt>
    <dgm:pt modelId="{2192FD7A-0003-461D-9814-DC61C421CD83}" type="pres">
      <dgm:prSet presAssocID="{2693C9D0-FA86-46C5-A7F7-782B6844AB16}" presName="thickLine" presStyleLbl="alignNode1" presStyleIdx="0" presStyleCnt="4"/>
      <dgm:spPr/>
    </dgm:pt>
    <dgm:pt modelId="{916CC1C2-D524-469E-A693-F32F1C95EFE0}" type="pres">
      <dgm:prSet presAssocID="{2693C9D0-FA86-46C5-A7F7-782B6844AB16}" presName="horz1" presStyleCnt="0"/>
      <dgm:spPr/>
    </dgm:pt>
    <dgm:pt modelId="{10ED1E45-8985-4D97-A8E7-B5427FE263A3}" type="pres">
      <dgm:prSet presAssocID="{2693C9D0-FA86-46C5-A7F7-782B6844AB16}" presName="tx1" presStyleLbl="revTx" presStyleIdx="0" presStyleCnt="4"/>
      <dgm:spPr/>
      <dgm:t>
        <a:bodyPr/>
        <a:lstStyle/>
        <a:p>
          <a:endParaRPr lang="en-US"/>
        </a:p>
      </dgm:t>
    </dgm:pt>
    <dgm:pt modelId="{0AAFCC93-6358-449F-B800-F4C294EE99E8}" type="pres">
      <dgm:prSet presAssocID="{2693C9D0-FA86-46C5-A7F7-782B6844AB16}" presName="vert1" presStyleCnt="0"/>
      <dgm:spPr/>
    </dgm:pt>
    <dgm:pt modelId="{45B36C95-C35C-4B35-9A5F-040076ED18BD}" type="pres">
      <dgm:prSet presAssocID="{CF6AA0F8-E592-4EF9-8315-68D19DCBC868}" presName="thickLine" presStyleLbl="alignNode1" presStyleIdx="1" presStyleCnt="4"/>
      <dgm:spPr/>
    </dgm:pt>
    <dgm:pt modelId="{57F71775-8C37-47C0-B2F2-8B07A42E9B11}" type="pres">
      <dgm:prSet presAssocID="{CF6AA0F8-E592-4EF9-8315-68D19DCBC868}" presName="horz1" presStyleCnt="0"/>
      <dgm:spPr/>
    </dgm:pt>
    <dgm:pt modelId="{20E7DF25-8E56-43C0-B800-B54656827386}" type="pres">
      <dgm:prSet presAssocID="{CF6AA0F8-E592-4EF9-8315-68D19DCBC868}" presName="tx1" presStyleLbl="revTx" presStyleIdx="1" presStyleCnt="4"/>
      <dgm:spPr/>
      <dgm:t>
        <a:bodyPr/>
        <a:lstStyle/>
        <a:p>
          <a:endParaRPr lang="en-US"/>
        </a:p>
      </dgm:t>
    </dgm:pt>
    <dgm:pt modelId="{955B3D80-19BB-4FB5-81A7-B88D513B7D01}" type="pres">
      <dgm:prSet presAssocID="{CF6AA0F8-E592-4EF9-8315-68D19DCBC868}" presName="vert1" presStyleCnt="0"/>
      <dgm:spPr/>
    </dgm:pt>
    <dgm:pt modelId="{CCE75004-A71E-4982-8AD9-0CC4DA039729}" type="pres">
      <dgm:prSet presAssocID="{C8A768FE-39E4-4C00-92B8-7CEE996BE03B}" presName="thickLine" presStyleLbl="alignNode1" presStyleIdx="2" presStyleCnt="4"/>
      <dgm:spPr/>
    </dgm:pt>
    <dgm:pt modelId="{CA8B213F-295B-4E11-8AB5-F691342EE6C1}" type="pres">
      <dgm:prSet presAssocID="{C8A768FE-39E4-4C00-92B8-7CEE996BE03B}" presName="horz1" presStyleCnt="0"/>
      <dgm:spPr/>
    </dgm:pt>
    <dgm:pt modelId="{52371742-ACAA-4ECE-96DF-3FABC3243733}" type="pres">
      <dgm:prSet presAssocID="{C8A768FE-39E4-4C00-92B8-7CEE996BE03B}" presName="tx1" presStyleLbl="revTx" presStyleIdx="2" presStyleCnt="4"/>
      <dgm:spPr/>
      <dgm:t>
        <a:bodyPr/>
        <a:lstStyle/>
        <a:p>
          <a:endParaRPr lang="en-US"/>
        </a:p>
      </dgm:t>
    </dgm:pt>
    <dgm:pt modelId="{F9C0DC32-23F2-4C8C-BF5B-B94F05DB6782}" type="pres">
      <dgm:prSet presAssocID="{C8A768FE-39E4-4C00-92B8-7CEE996BE03B}" presName="vert1" presStyleCnt="0"/>
      <dgm:spPr/>
    </dgm:pt>
    <dgm:pt modelId="{1D5D9EDD-8BA0-4BC1-A251-91461025900F}" type="pres">
      <dgm:prSet presAssocID="{354CAB06-6E61-4BC5-BBEF-23F35ACE5A22}" presName="thickLine" presStyleLbl="alignNode1" presStyleIdx="3" presStyleCnt="4"/>
      <dgm:spPr/>
    </dgm:pt>
    <dgm:pt modelId="{B77E6426-1C1F-4242-A1B1-C48C7B98C7E7}" type="pres">
      <dgm:prSet presAssocID="{354CAB06-6E61-4BC5-BBEF-23F35ACE5A22}" presName="horz1" presStyleCnt="0"/>
      <dgm:spPr/>
    </dgm:pt>
    <dgm:pt modelId="{87E0DB82-8DF2-4DF6-A4DF-B0B79C82E5FB}" type="pres">
      <dgm:prSet presAssocID="{354CAB06-6E61-4BC5-BBEF-23F35ACE5A22}" presName="tx1" presStyleLbl="revTx" presStyleIdx="3" presStyleCnt="4"/>
      <dgm:spPr/>
      <dgm:t>
        <a:bodyPr/>
        <a:lstStyle/>
        <a:p>
          <a:endParaRPr lang="en-US"/>
        </a:p>
      </dgm:t>
    </dgm:pt>
    <dgm:pt modelId="{AB888A6F-3430-44CB-80EA-7671BABD1CD4}" type="pres">
      <dgm:prSet presAssocID="{354CAB06-6E61-4BC5-BBEF-23F35ACE5A22}" presName="vert1" presStyleCnt="0"/>
      <dgm:spPr/>
    </dgm:pt>
  </dgm:ptLst>
  <dgm:cxnLst>
    <dgm:cxn modelId="{AEE8A6CA-7235-4686-8A31-CBB8F7BCFE1E}" type="presOf" srcId="{CF6AA0F8-E592-4EF9-8315-68D19DCBC868}" destId="{20E7DF25-8E56-43C0-B800-B54656827386}" srcOrd="0" destOrd="0" presId="urn:microsoft.com/office/officeart/2008/layout/LinedList"/>
    <dgm:cxn modelId="{8112579A-DCDE-400B-B163-459E511EEA73}" srcId="{B2C5D3CA-7718-4563-A069-C50F94904E93}" destId="{354CAB06-6E61-4BC5-BBEF-23F35ACE5A22}" srcOrd="3" destOrd="0" parTransId="{22FAFCAB-275E-4062-B44C-2CF5BBEC3466}" sibTransId="{7E8ED1CC-C36C-4DE0-933D-945D3DD87A50}"/>
    <dgm:cxn modelId="{E745208E-B761-4E6F-BE57-C25828C82FB7}" type="presOf" srcId="{354CAB06-6E61-4BC5-BBEF-23F35ACE5A22}" destId="{87E0DB82-8DF2-4DF6-A4DF-B0B79C82E5FB}" srcOrd="0" destOrd="0" presId="urn:microsoft.com/office/officeart/2008/layout/LinedList"/>
    <dgm:cxn modelId="{17345FB1-E475-4723-A1CE-E9E01C8AD67D}" type="presOf" srcId="{C8A768FE-39E4-4C00-92B8-7CEE996BE03B}" destId="{52371742-ACAA-4ECE-96DF-3FABC3243733}" srcOrd="0" destOrd="0" presId="urn:microsoft.com/office/officeart/2008/layout/LinedList"/>
    <dgm:cxn modelId="{34EA2FBF-06C0-463B-8226-6A0CC3C19E29}" type="presOf" srcId="{B2C5D3CA-7718-4563-A069-C50F94904E93}" destId="{88BEB815-66D8-415D-8A81-1C5A6062240F}" srcOrd="0" destOrd="0" presId="urn:microsoft.com/office/officeart/2008/layout/LinedList"/>
    <dgm:cxn modelId="{956DD9D9-D020-4153-85F8-8D26834BC9CD}" srcId="{B2C5D3CA-7718-4563-A069-C50F94904E93}" destId="{C8A768FE-39E4-4C00-92B8-7CEE996BE03B}" srcOrd="2" destOrd="0" parTransId="{DDBE1C59-3409-42F5-A8B1-19ED645C0CA2}" sibTransId="{640DCAAC-904A-4D68-AD74-3CB4F84710DC}"/>
    <dgm:cxn modelId="{6E80DCF1-C4DE-4B04-99F5-854CC8533735}" type="presOf" srcId="{2693C9D0-FA86-46C5-A7F7-782B6844AB16}" destId="{10ED1E45-8985-4D97-A8E7-B5427FE263A3}" srcOrd="0" destOrd="0" presId="urn:microsoft.com/office/officeart/2008/layout/LinedList"/>
    <dgm:cxn modelId="{AB4C3E94-29DD-4552-8E06-E9F1867CA2F2}" srcId="{B2C5D3CA-7718-4563-A069-C50F94904E93}" destId="{CF6AA0F8-E592-4EF9-8315-68D19DCBC868}" srcOrd="1" destOrd="0" parTransId="{CA77F524-112B-4221-8E6F-46307504F90C}" sibTransId="{57A97D1A-7153-4DAB-965A-B7EA1A59598F}"/>
    <dgm:cxn modelId="{E50A419D-1A54-4294-B520-F26508D9A8BA}" srcId="{B2C5D3CA-7718-4563-A069-C50F94904E93}" destId="{2693C9D0-FA86-46C5-A7F7-782B6844AB16}" srcOrd="0" destOrd="0" parTransId="{FCAF64A8-60D2-4BC4-95FE-71C132765297}" sibTransId="{5D0661B0-23A3-4693-8039-C4BCD21D2390}"/>
    <dgm:cxn modelId="{398AEF4E-28AD-47ED-AA05-5D1AC02ECFAB}" type="presParOf" srcId="{88BEB815-66D8-415D-8A81-1C5A6062240F}" destId="{2192FD7A-0003-461D-9814-DC61C421CD83}" srcOrd="0" destOrd="0" presId="urn:microsoft.com/office/officeart/2008/layout/LinedList"/>
    <dgm:cxn modelId="{127B5BE7-D001-4B8C-A391-F32F0D21BC70}" type="presParOf" srcId="{88BEB815-66D8-415D-8A81-1C5A6062240F}" destId="{916CC1C2-D524-469E-A693-F32F1C95EFE0}" srcOrd="1" destOrd="0" presId="urn:microsoft.com/office/officeart/2008/layout/LinedList"/>
    <dgm:cxn modelId="{910389E9-5DAD-43EC-8C2E-88D5F96D5C4F}" type="presParOf" srcId="{916CC1C2-D524-469E-A693-F32F1C95EFE0}" destId="{10ED1E45-8985-4D97-A8E7-B5427FE263A3}" srcOrd="0" destOrd="0" presId="urn:microsoft.com/office/officeart/2008/layout/LinedList"/>
    <dgm:cxn modelId="{A891CB78-A9C1-4B2B-8678-33F515BF9966}" type="presParOf" srcId="{916CC1C2-D524-469E-A693-F32F1C95EFE0}" destId="{0AAFCC93-6358-449F-B800-F4C294EE99E8}" srcOrd="1" destOrd="0" presId="urn:microsoft.com/office/officeart/2008/layout/LinedList"/>
    <dgm:cxn modelId="{C88906A9-BFF7-407B-9F04-A273B26DE4F9}" type="presParOf" srcId="{88BEB815-66D8-415D-8A81-1C5A6062240F}" destId="{45B36C95-C35C-4B35-9A5F-040076ED18BD}" srcOrd="2" destOrd="0" presId="urn:microsoft.com/office/officeart/2008/layout/LinedList"/>
    <dgm:cxn modelId="{B5745A35-D5B3-40BC-94E8-CF6F90568D17}" type="presParOf" srcId="{88BEB815-66D8-415D-8A81-1C5A6062240F}" destId="{57F71775-8C37-47C0-B2F2-8B07A42E9B11}" srcOrd="3" destOrd="0" presId="urn:microsoft.com/office/officeart/2008/layout/LinedList"/>
    <dgm:cxn modelId="{D2B3C388-CC7C-4675-8D23-2AE54A5FD0C7}" type="presParOf" srcId="{57F71775-8C37-47C0-B2F2-8B07A42E9B11}" destId="{20E7DF25-8E56-43C0-B800-B54656827386}" srcOrd="0" destOrd="0" presId="urn:microsoft.com/office/officeart/2008/layout/LinedList"/>
    <dgm:cxn modelId="{612D76FA-D9F5-4156-A8AA-EBD006A3AFE4}" type="presParOf" srcId="{57F71775-8C37-47C0-B2F2-8B07A42E9B11}" destId="{955B3D80-19BB-4FB5-81A7-B88D513B7D01}" srcOrd="1" destOrd="0" presId="urn:microsoft.com/office/officeart/2008/layout/LinedList"/>
    <dgm:cxn modelId="{85DBEB56-94F4-4C14-A88F-C4A346FEC749}" type="presParOf" srcId="{88BEB815-66D8-415D-8A81-1C5A6062240F}" destId="{CCE75004-A71E-4982-8AD9-0CC4DA039729}" srcOrd="4" destOrd="0" presId="urn:microsoft.com/office/officeart/2008/layout/LinedList"/>
    <dgm:cxn modelId="{E9153092-C458-46B5-9A4C-72716B3AB457}" type="presParOf" srcId="{88BEB815-66D8-415D-8A81-1C5A6062240F}" destId="{CA8B213F-295B-4E11-8AB5-F691342EE6C1}" srcOrd="5" destOrd="0" presId="urn:microsoft.com/office/officeart/2008/layout/LinedList"/>
    <dgm:cxn modelId="{2E45E904-048D-47F6-B8E1-7744277F72E6}" type="presParOf" srcId="{CA8B213F-295B-4E11-8AB5-F691342EE6C1}" destId="{52371742-ACAA-4ECE-96DF-3FABC3243733}" srcOrd="0" destOrd="0" presId="urn:microsoft.com/office/officeart/2008/layout/LinedList"/>
    <dgm:cxn modelId="{403EFC1E-390A-4211-9C28-E198C2F556C4}" type="presParOf" srcId="{CA8B213F-295B-4E11-8AB5-F691342EE6C1}" destId="{F9C0DC32-23F2-4C8C-BF5B-B94F05DB6782}" srcOrd="1" destOrd="0" presId="urn:microsoft.com/office/officeart/2008/layout/LinedList"/>
    <dgm:cxn modelId="{5215EDB1-E95B-4004-B87A-21BF3C272A6A}" type="presParOf" srcId="{88BEB815-66D8-415D-8A81-1C5A6062240F}" destId="{1D5D9EDD-8BA0-4BC1-A251-91461025900F}" srcOrd="6" destOrd="0" presId="urn:microsoft.com/office/officeart/2008/layout/LinedList"/>
    <dgm:cxn modelId="{3E718E54-73EF-430D-A05C-2F1C6E19FDA2}" type="presParOf" srcId="{88BEB815-66D8-415D-8A81-1C5A6062240F}" destId="{B77E6426-1C1F-4242-A1B1-C48C7B98C7E7}" srcOrd="7" destOrd="0" presId="urn:microsoft.com/office/officeart/2008/layout/LinedList"/>
    <dgm:cxn modelId="{098F74F4-3365-4D61-92CD-AE015D995EE2}" type="presParOf" srcId="{B77E6426-1C1F-4242-A1B1-C48C7B98C7E7}" destId="{87E0DB82-8DF2-4DF6-A4DF-B0B79C82E5FB}" srcOrd="0" destOrd="0" presId="urn:microsoft.com/office/officeart/2008/layout/LinedList"/>
    <dgm:cxn modelId="{CE1972E1-9366-4A98-BCC2-DDF098DD8B7D}" type="presParOf" srcId="{B77E6426-1C1F-4242-A1B1-C48C7B98C7E7}" destId="{AB888A6F-3430-44CB-80EA-7671BABD1C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7167D-EC84-4D8F-86E4-700E75AE89A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121B051-2300-4CC0-BE15-16F77E1B27A0}">
      <dgm:prSet custT="1"/>
      <dgm:spPr/>
      <dgm:t>
        <a:bodyPr/>
        <a:lstStyle/>
        <a:p>
          <a:r>
            <a:rPr lang="en-US" sz="1800" dirty="0" smtClean="0"/>
            <a:t>Regional body formed in 1973. Comprises insurance companies in English speaking west African countries. (Liberia, Sierra Leone, Ghana, Nigeria and The Gambia)</a:t>
          </a:r>
          <a:endParaRPr lang="en-US" sz="1800" dirty="0"/>
        </a:p>
      </dgm:t>
    </dgm:pt>
    <dgm:pt modelId="{06CCDB9C-CFBF-496C-BB42-FD642A24C9EF}" type="parTrans" cxnId="{9E250AF3-8B10-4AFE-81DD-21E835DB4990}">
      <dgm:prSet/>
      <dgm:spPr/>
      <dgm:t>
        <a:bodyPr/>
        <a:lstStyle/>
        <a:p>
          <a:endParaRPr lang="en-US"/>
        </a:p>
      </dgm:t>
    </dgm:pt>
    <dgm:pt modelId="{E342D6F0-2FE5-4023-8F7D-48757C55B27C}" type="sibTrans" cxnId="{9E250AF3-8B10-4AFE-81DD-21E835DB4990}">
      <dgm:prSet/>
      <dgm:spPr/>
      <dgm:t>
        <a:bodyPr/>
        <a:lstStyle/>
        <a:p>
          <a:endParaRPr lang="en-US"/>
        </a:p>
      </dgm:t>
    </dgm:pt>
    <dgm:pt modelId="{029D86B0-4F0D-4B4A-8E61-0B4D40063FC9}">
      <dgm:prSet custT="1"/>
      <dgm:spPr/>
      <dgm:t>
        <a:bodyPr/>
        <a:lstStyle/>
        <a:p>
          <a:r>
            <a:rPr lang="en-US" sz="1800" dirty="0"/>
            <a:t>Risks cannot be lived without and have expressed the importance of insurance to be adopted at least, as a way out</a:t>
          </a:r>
        </a:p>
      </dgm:t>
    </dgm:pt>
    <dgm:pt modelId="{5321DE89-C479-49BE-9AF7-029121468400}" type="parTrans" cxnId="{F13ADEA1-E682-444C-ADD3-8EEF00C2C032}">
      <dgm:prSet/>
      <dgm:spPr/>
      <dgm:t>
        <a:bodyPr/>
        <a:lstStyle/>
        <a:p>
          <a:endParaRPr lang="en-US"/>
        </a:p>
      </dgm:t>
    </dgm:pt>
    <dgm:pt modelId="{D17F9084-77C5-4FE9-B606-E929284C15D5}" type="sibTrans" cxnId="{F13ADEA1-E682-444C-ADD3-8EEF00C2C032}">
      <dgm:prSet/>
      <dgm:spPr/>
      <dgm:t>
        <a:bodyPr/>
        <a:lstStyle/>
        <a:p>
          <a:endParaRPr lang="en-US"/>
        </a:p>
      </dgm:t>
    </dgm:pt>
    <dgm:pt modelId="{2BBE4F93-D529-4CB9-ACF0-61B540E04AA2}">
      <dgm:prSet custT="1"/>
      <dgm:spPr/>
      <dgm:t>
        <a:bodyPr/>
        <a:lstStyle/>
        <a:p>
          <a:r>
            <a:rPr lang="en-US" sz="1800" dirty="0" smtClean="0"/>
            <a:t>Main objective is to foster a healthy growth and development of the insurance industry in the region</a:t>
          </a:r>
          <a:endParaRPr lang="en-US" sz="1800" dirty="0"/>
        </a:p>
      </dgm:t>
    </dgm:pt>
    <dgm:pt modelId="{B3264DCB-3F3B-43FD-81E4-C5BC8B5EB475}" type="parTrans" cxnId="{FC510655-72F2-4F11-A56E-C5EFE08A327B}">
      <dgm:prSet/>
      <dgm:spPr/>
      <dgm:t>
        <a:bodyPr/>
        <a:lstStyle/>
        <a:p>
          <a:endParaRPr lang="en-US"/>
        </a:p>
      </dgm:t>
    </dgm:pt>
    <dgm:pt modelId="{44C47119-5E7F-42B0-B899-E88BF094DCE1}" type="sibTrans" cxnId="{FC510655-72F2-4F11-A56E-C5EFE08A327B}">
      <dgm:prSet/>
      <dgm:spPr/>
      <dgm:t>
        <a:bodyPr/>
        <a:lstStyle/>
        <a:p>
          <a:endParaRPr lang="en-US"/>
        </a:p>
      </dgm:t>
    </dgm:pt>
    <dgm:pt modelId="{2ED7DEE2-5F26-45AF-8BFF-B4CDECEEC4E4}">
      <dgm:prSet custT="1"/>
      <dgm:spPr/>
      <dgm:t>
        <a:bodyPr/>
        <a:lstStyle/>
        <a:p>
          <a:r>
            <a:rPr lang="en-US" sz="1800" dirty="0" smtClean="0"/>
            <a:t>Key roles include: Education and training, Advocacy and networking, Facilitation of best practices and research and innovation</a:t>
          </a:r>
          <a:endParaRPr lang="en-US" sz="1800" dirty="0"/>
        </a:p>
      </dgm:t>
    </dgm:pt>
    <dgm:pt modelId="{23D9A80E-ABAB-496A-9AD1-6711C50DA4DD}" type="parTrans" cxnId="{6CE0989D-A035-4447-B564-3425B589B4D4}">
      <dgm:prSet/>
      <dgm:spPr/>
      <dgm:t>
        <a:bodyPr/>
        <a:lstStyle/>
        <a:p>
          <a:endParaRPr lang="en-US"/>
        </a:p>
      </dgm:t>
    </dgm:pt>
    <dgm:pt modelId="{C4838392-481A-44D1-991C-A30B82556B40}" type="sibTrans" cxnId="{6CE0989D-A035-4447-B564-3425B589B4D4}">
      <dgm:prSet/>
      <dgm:spPr/>
      <dgm:t>
        <a:bodyPr/>
        <a:lstStyle/>
        <a:p>
          <a:endParaRPr lang="en-US"/>
        </a:p>
      </dgm:t>
    </dgm:pt>
    <dgm:pt modelId="{DB7DB54B-3E65-4CE9-AF9D-6FB47F591C44}">
      <dgm:prSet custT="1"/>
      <dgm:spPr/>
      <dgm:t>
        <a:bodyPr/>
        <a:lstStyle/>
        <a:p>
          <a:r>
            <a:rPr lang="en-US" sz="1800" dirty="0" smtClean="0"/>
            <a:t>An important conduit for insurance growth and development in West Africa: Enhancement of insurance practices, overcoming industry challenges and promoting insurance awareness</a:t>
          </a:r>
          <a:endParaRPr lang="en-US" sz="1800" dirty="0"/>
        </a:p>
      </dgm:t>
    </dgm:pt>
    <dgm:pt modelId="{28D02F59-2FCB-4881-BB50-00D5D131AF37}" type="parTrans" cxnId="{43698328-5ACD-4778-B68A-5C41848EF609}">
      <dgm:prSet/>
      <dgm:spPr/>
      <dgm:t>
        <a:bodyPr/>
        <a:lstStyle/>
        <a:p>
          <a:endParaRPr lang="en-US"/>
        </a:p>
      </dgm:t>
    </dgm:pt>
    <dgm:pt modelId="{54E31AD3-DD3D-4AD0-AEA2-BD37AC04C3AE}" type="sibTrans" cxnId="{43698328-5ACD-4778-B68A-5C41848EF609}">
      <dgm:prSet/>
      <dgm:spPr/>
      <dgm:t>
        <a:bodyPr/>
        <a:lstStyle/>
        <a:p>
          <a:endParaRPr lang="en-US"/>
        </a:p>
      </dgm:t>
    </dgm:pt>
    <dgm:pt modelId="{D22E7E1A-CA16-4BF6-A4AA-92E1FDA3C859}" type="pres">
      <dgm:prSet presAssocID="{9EF7167D-EC84-4D8F-86E4-700E75AE89AC}" presName="outerComposite" presStyleCnt="0">
        <dgm:presLayoutVars>
          <dgm:chMax val="5"/>
          <dgm:dir/>
          <dgm:resizeHandles val="exact"/>
        </dgm:presLayoutVars>
      </dgm:prSet>
      <dgm:spPr/>
      <dgm:t>
        <a:bodyPr/>
        <a:lstStyle/>
        <a:p>
          <a:endParaRPr lang="en-US"/>
        </a:p>
      </dgm:t>
    </dgm:pt>
    <dgm:pt modelId="{B937DF9C-8DBF-4DDD-AD1A-7654F9A9BA14}" type="pres">
      <dgm:prSet presAssocID="{9EF7167D-EC84-4D8F-86E4-700E75AE89AC}" presName="dummyMaxCanvas" presStyleCnt="0">
        <dgm:presLayoutVars/>
      </dgm:prSet>
      <dgm:spPr/>
    </dgm:pt>
    <dgm:pt modelId="{3115FCA6-9091-44CB-A1DF-921C1427B1AA}" type="pres">
      <dgm:prSet presAssocID="{9EF7167D-EC84-4D8F-86E4-700E75AE89AC}" presName="FiveNodes_1" presStyleLbl="node1" presStyleIdx="0" presStyleCnt="5">
        <dgm:presLayoutVars>
          <dgm:bulletEnabled val="1"/>
        </dgm:presLayoutVars>
      </dgm:prSet>
      <dgm:spPr/>
      <dgm:t>
        <a:bodyPr/>
        <a:lstStyle/>
        <a:p>
          <a:endParaRPr lang="en-US"/>
        </a:p>
      </dgm:t>
    </dgm:pt>
    <dgm:pt modelId="{75CA4DDC-F33D-424A-A4E2-88EF6F206DCC}" type="pres">
      <dgm:prSet presAssocID="{9EF7167D-EC84-4D8F-86E4-700E75AE89AC}" presName="FiveNodes_2" presStyleLbl="node1" presStyleIdx="1" presStyleCnt="5">
        <dgm:presLayoutVars>
          <dgm:bulletEnabled val="1"/>
        </dgm:presLayoutVars>
      </dgm:prSet>
      <dgm:spPr/>
      <dgm:t>
        <a:bodyPr/>
        <a:lstStyle/>
        <a:p>
          <a:endParaRPr lang="en-US"/>
        </a:p>
      </dgm:t>
    </dgm:pt>
    <dgm:pt modelId="{4DDAC78C-BD9C-4820-800E-46F8EF0DFADC}" type="pres">
      <dgm:prSet presAssocID="{9EF7167D-EC84-4D8F-86E4-700E75AE89AC}" presName="FiveNodes_3" presStyleLbl="node1" presStyleIdx="2" presStyleCnt="5">
        <dgm:presLayoutVars>
          <dgm:bulletEnabled val="1"/>
        </dgm:presLayoutVars>
      </dgm:prSet>
      <dgm:spPr/>
      <dgm:t>
        <a:bodyPr/>
        <a:lstStyle/>
        <a:p>
          <a:endParaRPr lang="en-US"/>
        </a:p>
      </dgm:t>
    </dgm:pt>
    <dgm:pt modelId="{357C5AAE-BA7D-41B7-8BAA-9BBCD17D660F}" type="pres">
      <dgm:prSet presAssocID="{9EF7167D-EC84-4D8F-86E4-700E75AE89AC}" presName="FiveNodes_4" presStyleLbl="node1" presStyleIdx="3" presStyleCnt="5">
        <dgm:presLayoutVars>
          <dgm:bulletEnabled val="1"/>
        </dgm:presLayoutVars>
      </dgm:prSet>
      <dgm:spPr/>
      <dgm:t>
        <a:bodyPr/>
        <a:lstStyle/>
        <a:p>
          <a:endParaRPr lang="en-US"/>
        </a:p>
      </dgm:t>
    </dgm:pt>
    <dgm:pt modelId="{B588F4E1-1AE9-4A42-AF1D-B19BC91D0853}" type="pres">
      <dgm:prSet presAssocID="{9EF7167D-EC84-4D8F-86E4-700E75AE89AC}" presName="FiveNodes_5" presStyleLbl="node1" presStyleIdx="4" presStyleCnt="5">
        <dgm:presLayoutVars>
          <dgm:bulletEnabled val="1"/>
        </dgm:presLayoutVars>
      </dgm:prSet>
      <dgm:spPr/>
      <dgm:t>
        <a:bodyPr/>
        <a:lstStyle/>
        <a:p>
          <a:endParaRPr lang="en-US"/>
        </a:p>
      </dgm:t>
    </dgm:pt>
    <dgm:pt modelId="{E4EB999E-D311-4DF7-A822-9196FFB7EE4A}" type="pres">
      <dgm:prSet presAssocID="{9EF7167D-EC84-4D8F-86E4-700E75AE89AC}" presName="FiveConn_1-2" presStyleLbl="fgAccFollowNode1" presStyleIdx="0" presStyleCnt="4">
        <dgm:presLayoutVars>
          <dgm:bulletEnabled val="1"/>
        </dgm:presLayoutVars>
      </dgm:prSet>
      <dgm:spPr/>
      <dgm:t>
        <a:bodyPr/>
        <a:lstStyle/>
        <a:p>
          <a:endParaRPr lang="en-US"/>
        </a:p>
      </dgm:t>
    </dgm:pt>
    <dgm:pt modelId="{954E34DA-F66A-4788-8D40-D3C38C7DC611}" type="pres">
      <dgm:prSet presAssocID="{9EF7167D-EC84-4D8F-86E4-700E75AE89AC}" presName="FiveConn_2-3" presStyleLbl="fgAccFollowNode1" presStyleIdx="1" presStyleCnt="4">
        <dgm:presLayoutVars>
          <dgm:bulletEnabled val="1"/>
        </dgm:presLayoutVars>
      </dgm:prSet>
      <dgm:spPr/>
      <dgm:t>
        <a:bodyPr/>
        <a:lstStyle/>
        <a:p>
          <a:endParaRPr lang="en-US"/>
        </a:p>
      </dgm:t>
    </dgm:pt>
    <dgm:pt modelId="{40769E85-2F50-4A23-9E1B-9BB2FCE33E72}" type="pres">
      <dgm:prSet presAssocID="{9EF7167D-EC84-4D8F-86E4-700E75AE89AC}" presName="FiveConn_3-4" presStyleLbl="fgAccFollowNode1" presStyleIdx="2" presStyleCnt="4">
        <dgm:presLayoutVars>
          <dgm:bulletEnabled val="1"/>
        </dgm:presLayoutVars>
      </dgm:prSet>
      <dgm:spPr/>
      <dgm:t>
        <a:bodyPr/>
        <a:lstStyle/>
        <a:p>
          <a:endParaRPr lang="en-US"/>
        </a:p>
      </dgm:t>
    </dgm:pt>
    <dgm:pt modelId="{9CAAB0F9-849D-4927-8DF8-95CBDA6024E6}" type="pres">
      <dgm:prSet presAssocID="{9EF7167D-EC84-4D8F-86E4-700E75AE89AC}" presName="FiveConn_4-5" presStyleLbl="fgAccFollowNode1" presStyleIdx="3" presStyleCnt="4">
        <dgm:presLayoutVars>
          <dgm:bulletEnabled val="1"/>
        </dgm:presLayoutVars>
      </dgm:prSet>
      <dgm:spPr/>
      <dgm:t>
        <a:bodyPr/>
        <a:lstStyle/>
        <a:p>
          <a:endParaRPr lang="en-US"/>
        </a:p>
      </dgm:t>
    </dgm:pt>
    <dgm:pt modelId="{D6511E3F-CE42-46E8-B852-9FE51D1EABB4}" type="pres">
      <dgm:prSet presAssocID="{9EF7167D-EC84-4D8F-86E4-700E75AE89AC}" presName="FiveNodes_1_text" presStyleLbl="node1" presStyleIdx="4" presStyleCnt="5">
        <dgm:presLayoutVars>
          <dgm:bulletEnabled val="1"/>
        </dgm:presLayoutVars>
      </dgm:prSet>
      <dgm:spPr/>
      <dgm:t>
        <a:bodyPr/>
        <a:lstStyle/>
        <a:p>
          <a:endParaRPr lang="en-US"/>
        </a:p>
      </dgm:t>
    </dgm:pt>
    <dgm:pt modelId="{1DC40F70-25E0-404F-BEE3-F0B6F440CA72}" type="pres">
      <dgm:prSet presAssocID="{9EF7167D-EC84-4D8F-86E4-700E75AE89AC}" presName="FiveNodes_2_text" presStyleLbl="node1" presStyleIdx="4" presStyleCnt="5">
        <dgm:presLayoutVars>
          <dgm:bulletEnabled val="1"/>
        </dgm:presLayoutVars>
      </dgm:prSet>
      <dgm:spPr/>
      <dgm:t>
        <a:bodyPr/>
        <a:lstStyle/>
        <a:p>
          <a:endParaRPr lang="en-US"/>
        </a:p>
      </dgm:t>
    </dgm:pt>
    <dgm:pt modelId="{80D34CD2-D93D-4763-98A3-2ADAA7DFFFA5}" type="pres">
      <dgm:prSet presAssocID="{9EF7167D-EC84-4D8F-86E4-700E75AE89AC}" presName="FiveNodes_3_text" presStyleLbl="node1" presStyleIdx="4" presStyleCnt="5">
        <dgm:presLayoutVars>
          <dgm:bulletEnabled val="1"/>
        </dgm:presLayoutVars>
      </dgm:prSet>
      <dgm:spPr/>
      <dgm:t>
        <a:bodyPr/>
        <a:lstStyle/>
        <a:p>
          <a:endParaRPr lang="en-US"/>
        </a:p>
      </dgm:t>
    </dgm:pt>
    <dgm:pt modelId="{EB93E5CA-817A-4F44-B3CF-5F1480AF6CED}" type="pres">
      <dgm:prSet presAssocID="{9EF7167D-EC84-4D8F-86E4-700E75AE89AC}" presName="FiveNodes_4_text" presStyleLbl="node1" presStyleIdx="4" presStyleCnt="5">
        <dgm:presLayoutVars>
          <dgm:bulletEnabled val="1"/>
        </dgm:presLayoutVars>
      </dgm:prSet>
      <dgm:spPr/>
      <dgm:t>
        <a:bodyPr/>
        <a:lstStyle/>
        <a:p>
          <a:endParaRPr lang="en-US"/>
        </a:p>
      </dgm:t>
    </dgm:pt>
    <dgm:pt modelId="{3BD616AF-805E-480D-A1D1-305F2DB11B36}" type="pres">
      <dgm:prSet presAssocID="{9EF7167D-EC84-4D8F-86E4-700E75AE89AC}" presName="FiveNodes_5_text" presStyleLbl="node1" presStyleIdx="4" presStyleCnt="5">
        <dgm:presLayoutVars>
          <dgm:bulletEnabled val="1"/>
        </dgm:presLayoutVars>
      </dgm:prSet>
      <dgm:spPr/>
      <dgm:t>
        <a:bodyPr/>
        <a:lstStyle/>
        <a:p>
          <a:endParaRPr lang="en-US"/>
        </a:p>
      </dgm:t>
    </dgm:pt>
  </dgm:ptLst>
  <dgm:cxnLst>
    <dgm:cxn modelId="{491645CD-FB97-4EF0-A3EB-B00A3E17B3D2}" type="presOf" srcId="{D17F9084-77C5-4FE9-B606-E929284C15D5}" destId="{954E34DA-F66A-4788-8D40-D3C38C7DC611}" srcOrd="0" destOrd="0" presId="urn:microsoft.com/office/officeart/2005/8/layout/vProcess5"/>
    <dgm:cxn modelId="{31D0C3D2-C0DA-49D5-9F9E-94B36B760989}" type="presOf" srcId="{DB7DB54B-3E65-4CE9-AF9D-6FB47F591C44}" destId="{3BD616AF-805E-480D-A1D1-305F2DB11B36}" srcOrd="1" destOrd="0" presId="urn:microsoft.com/office/officeart/2005/8/layout/vProcess5"/>
    <dgm:cxn modelId="{43698328-5ACD-4778-B68A-5C41848EF609}" srcId="{9EF7167D-EC84-4D8F-86E4-700E75AE89AC}" destId="{DB7DB54B-3E65-4CE9-AF9D-6FB47F591C44}" srcOrd="4" destOrd="0" parTransId="{28D02F59-2FCB-4881-BB50-00D5D131AF37}" sibTransId="{54E31AD3-DD3D-4AD0-AEA2-BD37AC04C3AE}"/>
    <dgm:cxn modelId="{9E250AF3-8B10-4AFE-81DD-21E835DB4990}" srcId="{9EF7167D-EC84-4D8F-86E4-700E75AE89AC}" destId="{0121B051-2300-4CC0-BE15-16F77E1B27A0}" srcOrd="0" destOrd="0" parTransId="{06CCDB9C-CFBF-496C-BB42-FD642A24C9EF}" sibTransId="{E342D6F0-2FE5-4023-8F7D-48757C55B27C}"/>
    <dgm:cxn modelId="{6CE0989D-A035-4447-B564-3425B589B4D4}" srcId="{9EF7167D-EC84-4D8F-86E4-700E75AE89AC}" destId="{2ED7DEE2-5F26-45AF-8BFF-B4CDECEEC4E4}" srcOrd="3" destOrd="0" parTransId="{23D9A80E-ABAB-496A-9AD1-6711C50DA4DD}" sibTransId="{C4838392-481A-44D1-991C-A30B82556B40}"/>
    <dgm:cxn modelId="{FC510655-72F2-4F11-A56E-C5EFE08A327B}" srcId="{9EF7167D-EC84-4D8F-86E4-700E75AE89AC}" destId="{2BBE4F93-D529-4CB9-ACF0-61B540E04AA2}" srcOrd="2" destOrd="0" parTransId="{B3264DCB-3F3B-43FD-81E4-C5BC8B5EB475}" sibTransId="{44C47119-5E7F-42B0-B899-E88BF094DCE1}"/>
    <dgm:cxn modelId="{95E6CC32-AACD-4981-8892-C47BBF66A6FD}" type="presOf" srcId="{0121B051-2300-4CC0-BE15-16F77E1B27A0}" destId="{D6511E3F-CE42-46E8-B852-9FE51D1EABB4}" srcOrd="1" destOrd="0" presId="urn:microsoft.com/office/officeart/2005/8/layout/vProcess5"/>
    <dgm:cxn modelId="{23AB6951-A995-4B1A-BB2F-AF314D47E467}" type="presOf" srcId="{029D86B0-4F0D-4B4A-8E61-0B4D40063FC9}" destId="{1DC40F70-25E0-404F-BEE3-F0B6F440CA72}" srcOrd="1" destOrd="0" presId="urn:microsoft.com/office/officeart/2005/8/layout/vProcess5"/>
    <dgm:cxn modelId="{A7312E03-7920-4E47-A50A-F2AF966E8AF2}" type="presOf" srcId="{2BBE4F93-D529-4CB9-ACF0-61B540E04AA2}" destId="{4DDAC78C-BD9C-4820-800E-46F8EF0DFADC}" srcOrd="0" destOrd="0" presId="urn:microsoft.com/office/officeart/2005/8/layout/vProcess5"/>
    <dgm:cxn modelId="{7669581E-0742-481E-A2D8-6FE465802B5A}" type="presOf" srcId="{029D86B0-4F0D-4B4A-8E61-0B4D40063FC9}" destId="{75CA4DDC-F33D-424A-A4E2-88EF6F206DCC}" srcOrd="0" destOrd="0" presId="urn:microsoft.com/office/officeart/2005/8/layout/vProcess5"/>
    <dgm:cxn modelId="{FFEB25CF-34B2-4719-93EA-673025BF8294}" type="presOf" srcId="{E342D6F0-2FE5-4023-8F7D-48757C55B27C}" destId="{E4EB999E-D311-4DF7-A822-9196FFB7EE4A}" srcOrd="0" destOrd="0" presId="urn:microsoft.com/office/officeart/2005/8/layout/vProcess5"/>
    <dgm:cxn modelId="{2D7D774D-CC6B-4862-9970-DCCDA7276390}" type="presOf" srcId="{44C47119-5E7F-42B0-B899-E88BF094DCE1}" destId="{40769E85-2F50-4A23-9E1B-9BB2FCE33E72}" srcOrd="0" destOrd="0" presId="urn:microsoft.com/office/officeart/2005/8/layout/vProcess5"/>
    <dgm:cxn modelId="{A44E8707-C7CB-49CC-953C-6C35BA818CC7}" type="presOf" srcId="{C4838392-481A-44D1-991C-A30B82556B40}" destId="{9CAAB0F9-849D-4927-8DF8-95CBDA6024E6}" srcOrd="0" destOrd="0" presId="urn:microsoft.com/office/officeart/2005/8/layout/vProcess5"/>
    <dgm:cxn modelId="{2F6642D7-4E1F-4B1B-9BCC-DDA647E313C3}" type="presOf" srcId="{2ED7DEE2-5F26-45AF-8BFF-B4CDECEEC4E4}" destId="{357C5AAE-BA7D-41B7-8BAA-9BBCD17D660F}" srcOrd="0" destOrd="0" presId="urn:microsoft.com/office/officeart/2005/8/layout/vProcess5"/>
    <dgm:cxn modelId="{142A6A13-5793-4C0F-8495-E4B5F1798786}" type="presOf" srcId="{DB7DB54B-3E65-4CE9-AF9D-6FB47F591C44}" destId="{B588F4E1-1AE9-4A42-AF1D-B19BC91D0853}" srcOrd="0" destOrd="0" presId="urn:microsoft.com/office/officeart/2005/8/layout/vProcess5"/>
    <dgm:cxn modelId="{3FA53FAE-8823-4B36-A98A-1B1E4F80F3BF}" type="presOf" srcId="{9EF7167D-EC84-4D8F-86E4-700E75AE89AC}" destId="{D22E7E1A-CA16-4BF6-A4AA-92E1FDA3C859}" srcOrd="0" destOrd="0" presId="urn:microsoft.com/office/officeart/2005/8/layout/vProcess5"/>
    <dgm:cxn modelId="{76B1FA7E-2B93-49D5-B78F-EE6826F63C92}" type="presOf" srcId="{0121B051-2300-4CC0-BE15-16F77E1B27A0}" destId="{3115FCA6-9091-44CB-A1DF-921C1427B1AA}" srcOrd="0" destOrd="0" presId="urn:microsoft.com/office/officeart/2005/8/layout/vProcess5"/>
    <dgm:cxn modelId="{E05CF53D-5CB4-4C21-94F5-1DE9362EB9DC}" type="presOf" srcId="{2BBE4F93-D529-4CB9-ACF0-61B540E04AA2}" destId="{80D34CD2-D93D-4763-98A3-2ADAA7DFFFA5}" srcOrd="1" destOrd="0" presId="urn:microsoft.com/office/officeart/2005/8/layout/vProcess5"/>
    <dgm:cxn modelId="{79DEA28E-D4F6-402E-8C46-043CD4281EDB}" type="presOf" srcId="{2ED7DEE2-5F26-45AF-8BFF-B4CDECEEC4E4}" destId="{EB93E5CA-817A-4F44-B3CF-5F1480AF6CED}" srcOrd="1" destOrd="0" presId="urn:microsoft.com/office/officeart/2005/8/layout/vProcess5"/>
    <dgm:cxn modelId="{F13ADEA1-E682-444C-ADD3-8EEF00C2C032}" srcId="{9EF7167D-EC84-4D8F-86E4-700E75AE89AC}" destId="{029D86B0-4F0D-4B4A-8E61-0B4D40063FC9}" srcOrd="1" destOrd="0" parTransId="{5321DE89-C479-49BE-9AF7-029121468400}" sibTransId="{D17F9084-77C5-4FE9-B606-E929284C15D5}"/>
    <dgm:cxn modelId="{5450AAE1-BCD1-4C83-BD2D-6521DF58BF92}" type="presParOf" srcId="{D22E7E1A-CA16-4BF6-A4AA-92E1FDA3C859}" destId="{B937DF9C-8DBF-4DDD-AD1A-7654F9A9BA14}" srcOrd="0" destOrd="0" presId="urn:microsoft.com/office/officeart/2005/8/layout/vProcess5"/>
    <dgm:cxn modelId="{983CF3E8-D0E1-4597-90A3-5A0894A1A23B}" type="presParOf" srcId="{D22E7E1A-CA16-4BF6-A4AA-92E1FDA3C859}" destId="{3115FCA6-9091-44CB-A1DF-921C1427B1AA}" srcOrd="1" destOrd="0" presId="urn:microsoft.com/office/officeart/2005/8/layout/vProcess5"/>
    <dgm:cxn modelId="{09F667B7-A510-41CC-A479-00C9540A0465}" type="presParOf" srcId="{D22E7E1A-CA16-4BF6-A4AA-92E1FDA3C859}" destId="{75CA4DDC-F33D-424A-A4E2-88EF6F206DCC}" srcOrd="2" destOrd="0" presId="urn:microsoft.com/office/officeart/2005/8/layout/vProcess5"/>
    <dgm:cxn modelId="{B48127C1-387F-43BE-99CB-512812B0A745}" type="presParOf" srcId="{D22E7E1A-CA16-4BF6-A4AA-92E1FDA3C859}" destId="{4DDAC78C-BD9C-4820-800E-46F8EF0DFADC}" srcOrd="3" destOrd="0" presId="urn:microsoft.com/office/officeart/2005/8/layout/vProcess5"/>
    <dgm:cxn modelId="{C9205AA3-D2E5-4C02-86FC-0DE472F410D3}" type="presParOf" srcId="{D22E7E1A-CA16-4BF6-A4AA-92E1FDA3C859}" destId="{357C5AAE-BA7D-41B7-8BAA-9BBCD17D660F}" srcOrd="4" destOrd="0" presId="urn:microsoft.com/office/officeart/2005/8/layout/vProcess5"/>
    <dgm:cxn modelId="{AB010BB7-8D41-4C88-968D-FC3A6B8D6EC3}" type="presParOf" srcId="{D22E7E1A-CA16-4BF6-A4AA-92E1FDA3C859}" destId="{B588F4E1-1AE9-4A42-AF1D-B19BC91D0853}" srcOrd="5" destOrd="0" presId="urn:microsoft.com/office/officeart/2005/8/layout/vProcess5"/>
    <dgm:cxn modelId="{7963A9D5-808B-4BFF-ADC2-693BE67E20A4}" type="presParOf" srcId="{D22E7E1A-CA16-4BF6-A4AA-92E1FDA3C859}" destId="{E4EB999E-D311-4DF7-A822-9196FFB7EE4A}" srcOrd="6" destOrd="0" presId="urn:microsoft.com/office/officeart/2005/8/layout/vProcess5"/>
    <dgm:cxn modelId="{035595AB-F23F-4036-BC46-C0A0DA4AD0E3}" type="presParOf" srcId="{D22E7E1A-CA16-4BF6-A4AA-92E1FDA3C859}" destId="{954E34DA-F66A-4788-8D40-D3C38C7DC611}" srcOrd="7" destOrd="0" presId="urn:microsoft.com/office/officeart/2005/8/layout/vProcess5"/>
    <dgm:cxn modelId="{B1B5BA35-AB7E-4ECA-830A-A48EF00BEA1A}" type="presParOf" srcId="{D22E7E1A-CA16-4BF6-A4AA-92E1FDA3C859}" destId="{40769E85-2F50-4A23-9E1B-9BB2FCE33E72}" srcOrd="8" destOrd="0" presId="urn:microsoft.com/office/officeart/2005/8/layout/vProcess5"/>
    <dgm:cxn modelId="{DF2C8D5D-25E2-4EE8-AC83-A79F5462D42A}" type="presParOf" srcId="{D22E7E1A-CA16-4BF6-A4AA-92E1FDA3C859}" destId="{9CAAB0F9-849D-4927-8DF8-95CBDA6024E6}" srcOrd="9" destOrd="0" presId="urn:microsoft.com/office/officeart/2005/8/layout/vProcess5"/>
    <dgm:cxn modelId="{71FC0FB5-242E-49DD-A784-D6C2E605B556}" type="presParOf" srcId="{D22E7E1A-CA16-4BF6-A4AA-92E1FDA3C859}" destId="{D6511E3F-CE42-46E8-B852-9FE51D1EABB4}" srcOrd="10" destOrd="0" presId="urn:microsoft.com/office/officeart/2005/8/layout/vProcess5"/>
    <dgm:cxn modelId="{0BD489CF-4CAC-4F79-BF6C-4D87ED97612A}" type="presParOf" srcId="{D22E7E1A-CA16-4BF6-A4AA-92E1FDA3C859}" destId="{1DC40F70-25E0-404F-BEE3-F0B6F440CA72}" srcOrd="11" destOrd="0" presId="urn:microsoft.com/office/officeart/2005/8/layout/vProcess5"/>
    <dgm:cxn modelId="{0B309121-E0FF-49C3-88F4-3E86D04C6F90}" type="presParOf" srcId="{D22E7E1A-CA16-4BF6-A4AA-92E1FDA3C859}" destId="{80D34CD2-D93D-4763-98A3-2ADAA7DFFFA5}" srcOrd="12" destOrd="0" presId="urn:microsoft.com/office/officeart/2005/8/layout/vProcess5"/>
    <dgm:cxn modelId="{8A95A378-C8D2-471B-9E9C-3DF475B5B451}" type="presParOf" srcId="{D22E7E1A-CA16-4BF6-A4AA-92E1FDA3C859}" destId="{EB93E5CA-817A-4F44-B3CF-5F1480AF6CED}" srcOrd="13" destOrd="0" presId="urn:microsoft.com/office/officeart/2005/8/layout/vProcess5"/>
    <dgm:cxn modelId="{E0BF8109-2F5A-47A9-A42B-E6FC69A49399}" type="presParOf" srcId="{D22E7E1A-CA16-4BF6-A4AA-92E1FDA3C859}" destId="{3BD616AF-805E-480D-A1D1-305F2DB11B3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649641-CA5B-415F-92A3-9036E6E2903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3AFA3CC-5F50-471E-B8A3-B0C574EEF613}">
      <dgm:prSet custT="1"/>
      <dgm:spPr/>
      <dgm:t>
        <a:bodyPr/>
        <a:lstStyle/>
        <a:p>
          <a:r>
            <a:rPr lang="en-US" sz="1800" dirty="0"/>
            <a:t>It is common knowledge that the insurance industry’s growth in </a:t>
          </a:r>
          <a:r>
            <a:rPr lang="en-US" sz="1800" b="1" i="1" dirty="0" smtClean="0">
              <a:solidFill>
                <a:srgbClr val="FF0000"/>
              </a:solidFill>
            </a:rPr>
            <a:t>WAICA</a:t>
          </a:r>
          <a:r>
            <a:rPr lang="en-US" sz="1800" b="1" dirty="0" smtClean="0">
              <a:solidFill>
                <a:srgbClr val="FF0000"/>
              </a:solidFill>
            </a:rPr>
            <a:t> </a:t>
          </a:r>
          <a:r>
            <a:rPr lang="en-US" sz="1800" dirty="0" smtClean="0"/>
            <a:t>region </a:t>
          </a:r>
          <a:r>
            <a:rPr lang="en-US" sz="1800" dirty="0"/>
            <a:t>is hindered by many factors</a:t>
          </a:r>
        </a:p>
      </dgm:t>
    </dgm:pt>
    <dgm:pt modelId="{1D8A0CC8-7177-400D-8157-19FEC84F3A07}" type="parTrans" cxnId="{37E2C8BF-46F7-477C-8612-C1D35232F97F}">
      <dgm:prSet/>
      <dgm:spPr/>
      <dgm:t>
        <a:bodyPr/>
        <a:lstStyle/>
        <a:p>
          <a:endParaRPr lang="en-US"/>
        </a:p>
      </dgm:t>
    </dgm:pt>
    <dgm:pt modelId="{40F3310B-5BFB-4344-B5D0-D3F80149CDDD}" type="sibTrans" cxnId="{37E2C8BF-46F7-477C-8612-C1D35232F97F}">
      <dgm:prSet/>
      <dgm:spPr/>
      <dgm:t>
        <a:bodyPr/>
        <a:lstStyle/>
        <a:p>
          <a:endParaRPr lang="en-US"/>
        </a:p>
      </dgm:t>
    </dgm:pt>
    <dgm:pt modelId="{C4296BD7-98DB-4BE6-AB3E-8AA6AB8D774E}">
      <dgm:prSet custT="1"/>
      <dgm:spPr/>
      <dgm:t>
        <a:bodyPr/>
        <a:lstStyle/>
        <a:p>
          <a:r>
            <a:rPr lang="en-US" sz="1800" dirty="0"/>
            <a:t>Some of these factors include the low levels of income in the </a:t>
          </a:r>
          <a:r>
            <a:rPr lang="en-US" sz="1800" dirty="0" smtClean="0"/>
            <a:t>market space they operate under resulting in low priority ranking for insurance in </a:t>
          </a:r>
          <a:r>
            <a:rPr lang="en-US" sz="1800" dirty="0"/>
            <a:t>their priorities in their scale of preferences. </a:t>
          </a:r>
          <a:r>
            <a:rPr lang="en-US" sz="1500" dirty="0"/>
            <a:t> </a:t>
          </a:r>
        </a:p>
      </dgm:t>
    </dgm:pt>
    <dgm:pt modelId="{54CF806B-ED3B-4121-ABA9-206D2569DA95}" type="parTrans" cxnId="{BF2EDFAA-EF6F-48DE-A1B8-459E144093E8}">
      <dgm:prSet/>
      <dgm:spPr/>
      <dgm:t>
        <a:bodyPr/>
        <a:lstStyle/>
        <a:p>
          <a:endParaRPr lang="en-US"/>
        </a:p>
      </dgm:t>
    </dgm:pt>
    <dgm:pt modelId="{B9E0E158-F93E-4CFC-9D23-818C1E598186}" type="sibTrans" cxnId="{BF2EDFAA-EF6F-48DE-A1B8-459E144093E8}">
      <dgm:prSet/>
      <dgm:spPr/>
      <dgm:t>
        <a:bodyPr/>
        <a:lstStyle/>
        <a:p>
          <a:endParaRPr lang="en-US"/>
        </a:p>
      </dgm:t>
    </dgm:pt>
    <dgm:pt modelId="{480E818A-5C49-457C-A26F-A483E16E84C7}">
      <dgm:prSet custT="1"/>
      <dgm:spPr/>
      <dgm:t>
        <a:bodyPr/>
        <a:lstStyle/>
        <a:p>
          <a:r>
            <a:rPr lang="en-US" sz="1800" dirty="0"/>
            <a:t>The low </a:t>
          </a:r>
          <a:r>
            <a:rPr lang="en-US" sz="1800" dirty="0" smtClean="0"/>
            <a:t>purchasing </a:t>
          </a:r>
          <a:r>
            <a:rPr lang="en-US" sz="1800" dirty="0"/>
            <a:t>power of the majority of </a:t>
          </a:r>
          <a:r>
            <a:rPr lang="en-US" sz="1800" dirty="0" smtClean="0"/>
            <a:t>citizens in the </a:t>
          </a:r>
          <a:r>
            <a:rPr lang="en-US" sz="1800" b="1" i="1" dirty="0" smtClean="0">
              <a:solidFill>
                <a:srgbClr val="FF0000"/>
              </a:solidFill>
            </a:rPr>
            <a:t>WAICA </a:t>
          </a:r>
          <a:r>
            <a:rPr lang="en-US" sz="1800" dirty="0" smtClean="0"/>
            <a:t>region is </a:t>
          </a:r>
          <a:r>
            <a:rPr lang="en-US" sz="1800" dirty="0"/>
            <a:t>another factor especially during these financial challenging periods. </a:t>
          </a:r>
        </a:p>
      </dgm:t>
    </dgm:pt>
    <dgm:pt modelId="{564E5C3D-55F6-49C4-A565-9558DE351F12}" type="parTrans" cxnId="{B6C63342-8C8A-4DA8-8028-170F78C8D76E}">
      <dgm:prSet/>
      <dgm:spPr/>
      <dgm:t>
        <a:bodyPr/>
        <a:lstStyle/>
        <a:p>
          <a:endParaRPr lang="en-US"/>
        </a:p>
      </dgm:t>
    </dgm:pt>
    <dgm:pt modelId="{615C5032-B6EE-4894-BD3D-7954CEF388FF}" type="sibTrans" cxnId="{B6C63342-8C8A-4DA8-8028-170F78C8D76E}">
      <dgm:prSet/>
      <dgm:spPr/>
      <dgm:t>
        <a:bodyPr/>
        <a:lstStyle/>
        <a:p>
          <a:endParaRPr lang="en-US"/>
        </a:p>
      </dgm:t>
    </dgm:pt>
    <dgm:pt modelId="{3896649D-0563-45DC-BC32-F9346C3C2033}">
      <dgm:prSet custT="1"/>
      <dgm:spPr/>
      <dgm:t>
        <a:bodyPr/>
        <a:lstStyle/>
        <a:p>
          <a:r>
            <a:rPr lang="en-US" sz="1800" dirty="0"/>
            <a:t>Most notably is the lack of awareness of the importance of being insured, basically due to </a:t>
          </a:r>
          <a:r>
            <a:rPr lang="en-US" sz="1800" dirty="0" smtClean="0"/>
            <a:t>bad </a:t>
          </a:r>
          <a:r>
            <a:rPr lang="en-US" sz="1800" dirty="0"/>
            <a:t>education and a misperception of most </a:t>
          </a:r>
          <a:r>
            <a:rPr lang="en-US" sz="1800" dirty="0" smtClean="0"/>
            <a:t>citizens </a:t>
          </a:r>
          <a:r>
            <a:rPr lang="en-US" sz="1800" dirty="0"/>
            <a:t>who believe that insurance companies do not pay claims when an emergency occurs. </a:t>
          </a:r>
          <a:endParaRPr lang="en-US" sz="1500" dirty="0"/>
        </a:p>
      </dgm:t>
    </dgm:pt>
    <dgm:pt modelId="{3AB3C50B-E40C-4D67-916E-62EF40932DA3}" type="parTrans" cxnId="{A1733EA2-9234-4F69-8EE8-F2A36F39C0DE}">
      <dgm:prSet/>
      <dgm:spPr/>
      <dgm:t>
        <a:bodyPr/>
        <a:lstStyle/>
        <a:p>
          <a:endParaRPr lang="en-US"/>
        </a:p>
      </dgm:t>
    </dgm:pt>
    <dgm:pt modelId="{382E51F1-2CDA-4D24-8900-CF0ED878B700}" type="sibTrans" cxnId="{A1733EA2-9234-4F69-8EE8-F2A36F39C0DE}">
      <dgm:prSet/>
      <dgm:spPr/>
      <dgm:t>
        <a:bodyPr/>
        <a:lstStyle/>
        <a:p>
          <a:endParaRPr lang="en-US"/>
        </a:p>
      </dgm:t>
    </dgm:pt>
    <dgm:pt modelId="{E1108430-324C-418C-9894-70BD1B64F723}" type="pres">
      <dgm:prSet presAssocID="{B0649641-CA5B-415F-92A3-9036E6E2903B}" presName="outerComposite" presStyleCnt="0">
        <dgm:presLayoutVars>
          <dgm:chMax val="5"/>
          <dgm:dir/>
          <dgm:resizeHandles val="exact"/>
        </dgm:presLayoutVars>
      </dgm:prSet>
      <dgm:spPr/>
      <dgm:t>
        <a:bodyPr/>
        <a:lstStyle/>
        <a:p>
          <a:endParaRPr lang="en-US"/>
        </a:p>
      </dgm:t>
    </dgm:pt>
    <dgm:pt modelId="{8DA7F45B-B620-4777-804F-F1CB78E28C55}" type="pres">
      <dgm:prSet presAssocID="{B0649641-CA5B-415F-92A3-9036E6E2903B}" presName="dummyMaxCanvas" presStyleCnt="0">
        <dgm:presLayoutVars/>
      </dgm:prSet>
      <dgm:spPr/>
    </dgm:pt>
    <dgm:pt modelId="{9F4877EC-AF49-4B44-8572-B30153007BC3}" type="pres">
      <dgm:prSet presAssocID="{B0649641-CA5B-415F-92A3-9036E6E2903B}" presName="FourNodes_1" presStyleLbl="node1" presStyleIdx="0" presStyleCnt="4" custLinFactNeighborX="-1486" custLinFactNeighborY="-2665">
        <dgm:presLayoutVars>
          <dgm:bulletEnabled val="1"/>
        </dgm:presLayoutVars>
      </dgm:prSet>
      <dgm:spPr/>
      <dgm:t>
        <a:bodyPr/>
        <a:lstStyle/>
        <a:p>
          <a:endParaRPr lang="en-US"/>
        </a:p>
      </dgm:t>
    </dgm:pt>
    <dgm:pt modelId="{B346AEAA-6E33-43C6-B29E-5323F4A5F6F1}" type="pres">
      <dgm:prSet presAssocID="{B0649641-CA5B-415F-92A3-9036E6E2903B}" presName="FourNodes_2" presStyleLbl="node1" presStyleIdx="1" presStyleCnt="4">
        <dgm:presLayoutVars>
          <dgm:bulletEnabled val="1"/>
        </dgm:presLayoutVars>
      </dgm:prSet>
      <dgm:spPr/>
      <dgm:t>
        <a:bodyPr/>
        <a:lstStyle/>
        <a:p>
          <a:endParaRPr lang="en-US"/>
        </a:p>
      </dgm:t>
    </dgm:pt>
    <dgm:pt modelId="{DB13E1B1-95E4-40AB-9AF0-EB14B4432C0A}" type="pres">
      <dgm:prSet presAssocID="{B0649641-CA5B-415F-92A3-9036E6E2903B}" presName="FourNodes_3" presStyleLbl="node1" presStyleIdx="2" presStyleCnt="4">
        <dgm:presLayoutVars>
          <dgm:bulletEnabled val="1"/>
        </dgm:presLayoutVars>
      </dgm:prSet>
      <dgm:spPr/>
      <dgm:t>
        <a:bodyPr/>
        <a:lstStyle/>
        <a:p>
          <a:endParaRPr lang="en-US"/>
        </a:p>
      </dgm:t>
    </dgm:pt>
    <dgm:pt modelId="{E002774E-248F-4CF5-97FC-1CC774522629}" type="pres">
      <dgm:prSet presAssocID="{B0649641-CA5B-415F-92A3-9036E6E2903B}" presName="FourNodes_4" presStyleLbl="node1" presStyleIdx="3" presStyleCnt="4">
        <dgm:presLayoutVars>
          <dgm:bulletEnabled val="1"/>
        </dgm:presLayoutVars>
      </dgm:prSet>
      <dgm:spPr/>
      <dgm:t>
        <a:bodyPr/>
        <a:lstStyle/>
        <a:p>
          <a:endParaRPr lang="en-US"/>
        </a:p>
      </dgm:t>
    </dgm:pt>
    <dgm:pt modelId="{3A585D0F-51D6-412D-9E29-052EA6465B9E}" type="pres">
      <dgm:prSet presAssocID="{B0649641-CA5B-415F-92A3-9036E6E2903B}" presName="FourConn_1-2" presStyleLbl="fgAccFollowNode1" presStyleIdx="0" presStyleCnt="3">
        <dgm:presLayoutVars>
          <dgm:bulletEnabled val="1"/>
        </dgm:presLayoutVars>
      </dgm:prSet>
      <dgm:spPr/>
      <dgm:t>
        <a:bodyPr/>
        <a:lstStyle/>
        <a:p>
          <a:endParaRPr lang="en-US"/>
        </a:p>
      </dgm:t>
    </dgm:pt>
    <dgm:pt modelId="{C50B95F4-AAAD-454F-BA0E-B704968B12C4}" type="pres">
      <dgm:prSet presAssocID="{B0649641-CA5B-415F-92A3-9036E6E2903B}" presName="FourConn_2-3" presStyleLbl="fgAccFollowNode1" presStyleIdx="1" presStyleCnt="3">
        <dgm:presLayoutVars>
          <dgm:bulletEnabled val="1"/>
        </dgm:presLayoutVars>
      </dgm:prSet>
      <dgm:spPr/>
      <dgm:t>
        <a:bodyPr/>
        <a:lstStyle/>
        <a:p>
          <a:endParaRPr lang="en-US"/>
        </a:p>
      </dgm:t>
    </dgm:pt>
    <dgm:pt modelId="{09B006B0-EB74-4492-BF29-78DE09EB7D6E}" type="pres">
      <dgm:prSet presAssocID="{B0649641-CA5B-415F-92A3-9036E6E2903B}" presName="FourConn_3-4" presStyleLbl="fgAccFollowNode1" presStyleIdx="2" presStyleCnt="3">
        <dgm:presLayoutVars>
          <dgm:bulletEnabled val="1"/>
        </dgm:presLayoutVars>
      </dgm:prSet>
      <dgm:spPr/>
      <dgm:t>
        <a:bodyPr/>
        <a:lstStyle/>
        <a:p>
          <a:endParaRPr lang="en-US"/>
        </a:p>
      </dgm:t>
    </dgm:pt>
    <dgm:pt modelId="{63ED11FA-FADE-419E-840C-38EB9A93ED0C}" type="pres">
      <dgm:prSet presAssocID="{B0649641-CA5B-415F-92A3-9036E6E2903B}" presName="FourNodes_1_text" presStyleLbl="node1" presStyleIdx="3" presStyleCnt="4">
        <dgm:presLayoutVars>
          <dgm:bulletEnabled val="1"/>
        </dgm:presLayoutVars>
      </dgm:prSet>
      <dgm:spPr/>
      <dgm:t>
        <a:bodyPr/>
        <a:lstStyle/>
        <a:p>
          <a:endParaRPr lang="en-US"/>
        </a:p>
      </dgm:t>
    </dgm:pt>
    <dgm:pt modelId="{BBDFB5F1-20E4-4AB0-90DB-2BDC4159836B}" type="pres">
      <dgm:prSet presAssocID="{B0649641-CA5B-415F-92A3-9036E6E2903B}" presName="FourNodes_2_text" presStyleLbl="node1" presStyleIdx="3" presStyleCnt="4">
        <dgm:presLayoutVars>
          <dgm:bulletEnabled val="1"/>
        </dgm:presLayoutVars>
      </dgm:prSet>
      <dgm:spPr/>
      <dgm:t>
        <a:bodyPr/>
        <a:lstStyle/>
        <a:p>
          <a:endParaRPr lang="en-US"/>
        </a:p>
      </dgm:t>
    </dgm:pt>
    <dgm:pt modelId="{7008B546-3475-4D7B-A333-ED21CCFFF541}" type="pres">
      <dgm:prSet presAssocID="{B0649641-CA5B-415F-92A3-9036E6E2903B}" presName="FourNodes_3_text" presStyleLbl="node1" presStyleIdx="3" presStyleCnt="4">
        <dgm:presLayoutVars>
          <dgm:bulletEnabled val="1"/>
        </dgm:presLayoutVars>
      </dgm:prSet>
      <dgm:spPr/>
      <dgm:t>
        <a:bodyPr/>
        <a:lstStyle/>
        <a:p>
          <a:endParaRPr lang="en-US"/>
        </a:p>
      </dgm:t>
    </dgm:pt>
    <dgm:pt modelId="{D7FA70AD-75B8-461C-81B7-C12DA5BED8C3}" type="pres">
      <dgm:prSet presAssocID="{B0649641-CA5B-415F-92A3-9036E6E2903B}" presName="FourNodes_4_text" presStyleLbl="node1" presStyleIdx="3" presStyleCnt="4">
        <dgm:presLayoutVars>
          <dgm:bulletEnabled val="1"/>
        </dgm:presLayoutVars>
      </dgm:prSet>
      <dgm:spPr/>
      <dgm:t>
        <a:bodyPr/>
        <a:lstStyle/>
        <a:p>
          <a:endParaRPr lang="en-US"/>
        </a:p>
      </dgm:t>
    </dgm:pt>
  </dgm:ptLst>
  <dgm:cxnLst>
    <dgm:cxn modelId="{34519151-8EBE-431B-8C8E-CC8C933287A1}" type="presOf" srcId="{3896649D-0563-45DC-BC32-F9346C3C2033}" destId="{D7FA70AD-75B8-461C-81B7-C12DA5BED8C3}" srcOrd="1" destOrd="0" presId="urn:microsoft.com/office/officeart/2005/8/layout/vProcess5"/>
    <dgm:cxn modelId="{6F604151-C57C-48BE-99FA-6A80718FCD4C}" type="presOf" srcId="{B9E0E158-F93E-4CFC-9D23-818C1E598186}" destId="{C50B95F4-AAAD-454F-BA0E-B704968B12C4}" srcOrd="0" destOrd="0" presId="urn:microsoft.com/office/officeart/2005/8/layout/vProcess5"/>
    <dgm:cxn modelId="{7C423F83-D5B1-40E4-B0E1-EF3E3868F6EE}" type="presOf" srcId="{B3AFA3CC-5F50-471E-B8A3-B0C574EEF613}" destId="{9F4877EC-AF49-4B44-8572-B30153007BC3}" srcOrd="0" destOrd="0" presId="urn:microsoft.com/office/officeart/2005/8/layout/vProcess5"/>
    <dgm:cxn modelId="{3D9F0326-0632-47EC-A85B-CC05EBE28374}" type="presOf" srcId="{480E818A-5C49-457C-A26F-A483E16E84C7}" destId="{DB13E1B1-95E4-40AB-9AF0-EB14B4432C0A}" srcOrd="0" destOrd="0" presId="urn:microsoft.com/office/officeart/2005/8/layout/vProcess5"/>
    <dgm:cxn modelId="{1A708857-61BE-4148-8F50-CAD9AC3BCBC1}" type="presOf" srcId="{C4296BD7-98DB-4BE6-AB3E-8AA6AB8D774E}" destId="{B346AEAA-6E33-43C6-B29E-5323F4A5F6F1}" srcOrd="0" destOrd="0" presId="urn:microsoft.com/office/officeart/2005/8/layout/vProcess5"/>
    <dgm:cxn modelId="{BF2EDFAA-EF6F-48DE-A1B8-459E144093E8}" srcId="{B0649641-CA5B-415F-92A3-9036E6E2903B}" destId="{C4296BD7-98DB-4BE6-AB3E-8AA6AB8D774E}" srcOrd="1" destOrd="0" parTransId="{54CF806B-ED3B-4121-ABA9-206D2569DA95}" sibTransId="{B9E0E158-F93E-4CFC-9D23-818C1E598186}"/>
    <dgm:cxn modelId="{F4F2A4A9-D087-4C90-8ECB-F6078293AA6D}" type="presOf" srcId="{B0649641-CA5B-415F-92A3-9036E6E2903B}" destId="{E1108430-324C-418C-9894-70BD1B64F723}" srcOrd="0" destOrd="0" presId="urn:microsoft.com/office/officeart/2005/8/layout/vProcess5"/>
    <dgm:cxn modelId="{3F467A3C-B9D0-4E5F-A42F-21E54ABE031A}" type="presOf" srcId="{40F3310B-5BFB-4344-B5D0-D3F80149CDDD}" destId="{3A585D0F-51D6-412D-9E29-052EA6465B9E}" srcOrd="0" destOrd="0" presId="urn:microsoft.com/office/officeart/2005/8/layout/vProcess5"/>
    <dgm:cxn modelId="{3083341E-3A74-4066-8A37-A67DCCCB7A03}" type="presOf" srcId="{B3AFA3CC-5F50-471E-B8A3-B0C574EEF613}" destId="{63ED11FA-FADE-419E-840C-38EB9A93ED0C}" srcOrd="1" destOrd="0" presId="urn:microsoft.com/office/officeart/2005/8/layout/vProcess5"/>
    <dgm:cxn modelId="{035ACF66-B297-4C60-8C64-51A7AAE4F644}" type="presOf" srcId="{480E818A-5C49-457C-A26F-A483E16E84C7}" destId="{7008B546-3475-4D7B-A333-ED21CCFFF541}" srcOrd="1" destOrd="0" presId="urn:microsoft.com/office/officeart/2005/8/layout/vProcess5"/>
    <dgm:cxn modelId="{A1733EA2-9234-4F69-8EE8-F2A36F39C0DE}" srcId="{B0649641-CA5B-415F-92A3-9036E6E2903B}" destId="{3896649D-0563-45DC-BC32-F9346C3C2033}" srcOrd="3" destOrd="0" parTransId="{3AB3C50B-E40C-4D67-916E-62EF40932DA3}" sibTransId="{382E51F1-2CDA-4D24-8900-CF0ED878B700}"/>
    <dgm:cxn modelId="{B6C63342-8C8A-4DA8-8028-170F78C8D76E}" srcId="{B0649641-CA5B-415F-92A3-9036E6E2903B}" destId="{480E818A-5C49-457C-A26F-A483E16E84C7}" srcOrd="2" destOrd="0" parTransId="{564E5C3D-55F6-49C4-A565-9558DE351F12}" sibTransId="{615C5032-B6EE-4894-BD3D-7954CEF388FF}"/>
    <dgm:cxn modelId="{D7716326-50E1-4137-B7FA-A07B0D499BE8}" type="presOf" srcId="{615C5032-B6EE-4894-BD3D-7954CEF388FF}" destId="{09B006B0-EB74-4492-BF29-78DE09EB7D6E}" srcOrd="0" destOrd="0" presId="urn:microsoft.com/office/officeart/2005/8/layout/vProcess5"/>
    <dgm:cxn modelId="{348539A5-A825-44E4-8D14-217F70D676B7}" type="presOf" srcId="{3896649D-0563-45DC-BC32-F9346C3C2033}" destId="{E002774E-248F-4CF5-97FC-1CC774522629}" srcOrd="0" destOrd="0" presId="urn:microsoft.com/office/officeart/2005/8/layout/vProcess5"/>
    <dgm:cxn modelId="{63650C16-FA82-42B1-8897-1679AC961730}" type="presOf" srcId="{C4296BD7-98DB-4BE6-AB3E-8AA6AB8D774E}" destId="{BBDFB5F1-20E4-4AB0-90DB-2BDC4159836B}" srcOrd="1" destOrd="0" presId="urn:microsoft.com/office/officeart/2005/8/layout/vProcess5"/>
    <dgm:cxn modelId="{37E2C8BF-46F7-477C-8612-C1D35232F97F}" srcId="{B0649641-CA5B-415F-92A3-9036E6E2903B}" destId="{B3AFA3CC-5F50-471E-B8A3-B0C574EEF613}" srcOrd="0" destOrd="0" parTransId="{1D8A0CC8-7177-400D-8157-19FEC84F3A07}" sibTransId="{40F3310B-5BFB-4344-B5D0-D3F80149CDDD}"/>
    <dgm:cxn modelId="{719FB7B0-0BF2-492A-98B2-0F73C0D32229}" type="presParOf" srcId="{E1108430-324C-418C-9894-70BD1B64F723}" destId="{8DA7F45B-B620-4777-804F-F1CB78E28C55}" srcOrd="0" destOrd="0" presId="urn:microsoft.com/office/officeart/2005/8/layout/vProcess5"/>
    <dgm:cxn modelId="{EB07AF0C-ED20-45EA-8731-C8A69321A1EE}" type="presParOf" srcId="{E1108430-324C-418C-9894-70BD1B64F723}" destId="{9F4877EC-AF49-4B44-8572-B30153007BC3}" srcOrd="1" destOrd="0" presId="urn:microsoft.com/office/officeart/2005/8/layout/vProcess5"/>
    <dgm:cxn modelId="{66A151C9-981B-4E1B-8B96-9251B9F9D216}" type="presParOf" srcId="{E1108430-324C-418C-9894-70BD1B64F723}" destId="{B346AEAA-6E33-43C6-B29E-5323F4A5F6F1}" srcOrd="2" destOrd="0" presId="urn:microsoft.com/office/officeart/2005/8/layout/vProcess5"/>
    <dgm:cxn modelId="{89A593B1-4D50-4A95-88F7-E07F9364ECB7}" type="presParOf" srcId="{E1108430-324C-418C-9894-70BD1B64F723}" destId="{DB13E1B1-95E4-40AB-9AF0-EB14B4432C0A}" srcOrd="3" destOrd="0" presId="urn:microsoft.com/office/officeart/2005/8/layout/vProcess5"/>
    <dgm:cxn modelId="{0C66B8B8-BD9F-4256-8733-AB005AD454DA}" type="presParOf" srcId="{E1108430-324C-418C-9894-70BD1B64F723}" destId="{E002774E-248F-4CF5-97FC-1CC774522629}" srcOrd="4" destOrd="0" presId="urn:microsoft.com/office/officeart/2005/8/layout/vProcess5"/>
    <dgm:cxn modelId="{E4319CAD-837B-4DDE-AEF7-1C5A2BD65A20}" type="presParOf" srcId="{E1108430-324C-418C-9894-70BD1B64F723}" destId="{3A585D0F-51D6-412D-9E29-052EA6465B9E}" srcOrd="5" destOrd="0" presId="urn:microsoft.com/office/officeart/2005/8/layout/vProcess5"/>
    <dgm:cxn modelId="{A7A1FBAE-99DA-4645-9A09-420C2B5352F6}" type="presParOf" srcId="{E1108430-324C-418C-9894-70BD1B64F723}" destId="{C50B95F4-AAAD-454F-BA0E-B704968B12C4}" srcOrd="6" destOrd="0" presId="urn:microsoft.com/office/officeart/2005/8/layout/vProcess5"/>
    <dgm:cxn modelId="{2342E49D-8669-41C5-ABCD-25B09AF21B77}" type="presParOf" srcId="{E1108430-324C-418C-9894-70BD1B64F723}" destId="{09B006B0-EB74-4492-BF29-78DE09EB7D6E}" srcOrd="7" destOrd="0" presId="urn:microsoft.com/office/officeart/2005/8/layout/vProcess5"/>
    <dgm:cxn modelId="{F8844DB8-B7C6-4513-98C2-BFF524BBEC98}" type="presParOf" srcId="{E1108430-324C-418C-9894-70BD1B64F723}" destId="{63ED11FA-FADE-419E-840C-38EB9A93ED0C}" srcOrd="8" destOrd="0" presId="urn:microsoft.com/office/officeart/2005/8/layout/vProcess5"/>
    <dgm:cxn modelId="{5FEB49EF-A0A4-489B-BEBF-EF9E2AD25A03}" type="presParOf" srcId="{E1108430-324C-418C-9894-70BD1B64F723}" destId="{BBDFB5F1-20E4-4AB0-90DB-2BDC4159836B}" srcOrd="9" destOrd="0" presId="urn:microsoft.com/office/officeart/2005/8/layout/vProcess5"/>
    <dgm:cxn modelId="{0CDA9CB4-FFD9-40F8-8B57-A3B7BEBB0053}" type="presParOf" srcId="{E1108430-324C-418C-9894-70BD1B64F723}" destId="{7008B546-3475-4D7B-A333-ED21CCFFF541}" srcOrd="10" destOrd="0" presId="urn:microsoft.com/office/officeart/2005/8/layout/vProcess5"/>
    <dgm:cxn modelId="{CA716319-EE5B-4338-A7E5-3FA5E99C7F3A}" type="presParOf" srcId="{E1108430-324C-418C-9894-70BD1B64F723}" destId="{D7FA70AD-75B8-461C-81B7-C12DA5BED8C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383CD9-2D71-4DD9-823A-53278F033B48}"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08472FCD-2E6B-4C29-8569-197C6AB87911}">
      <dgm:prSet/>
      <dgm:spPr/>
      <dgm:t>
        <a:bodyPr/>
        <a:lstStyle/>
        <a:p>
          <a:r>
            <a:rPr lang="en-US" dirty="0"/>
            <a:t>It is becoming ever more evident that providing transparency in the insurance industry is vital for building and maintaining confidence and trust. </a:t>
          </a:r>
        </a:p>
      </dgm:t>
    </dgm:pt>
    <dgm:pt modelId="{D3E174F1-1855-4695-82E5-5993FDDDE7BA}" type="parTrans" cxnId="{8FFB7139-A341-409A-9647-0BF9A8F84A7A}">
      <dgm:prSet/>
      <dgm:spPr/>
      <dgm:t>
        <a:bodyPr/>
        <a:lstStyle/>
        <a:p>
          <a:endParaRPr lang="en-US"/>
        </a:p>
      </dgm:t>
    </dgm:pt>
    <dgm:pt modelId="{997197BE-9221-4423-9434-406042F0968E}" type="sibTrans" cxnId="{8FFB7139-A341-409A-9647-0BF9A8F84A7A}">
      <dgm:prSet/>
      <dgm:spPr/>
      <dgm:t>
        <a:bodyPr/>
        <a:lstStyle/>
        <a:p>
          <a:endParaRPr lang="en-US"/>
        </a:p>
      </dgm:t>
    </dgm:pt>
    <dgm:pt modelId="{ED591990-6A29-460A-80D4-BFF076854ACD}">
      <dgm:prSet/>
      <dgm:spPr/>
      <dgm:t>
        <a:bodyPr/>
        <a:lstStyle/>
        <a:p>
          <a:r>
            <a:rPr lang="en-US"/>
            <a:t>Although this has been discussed many times in recent years and improvements have been seen, there are still many ways that insurance providers can lead the way in trust when building relationships with their customers and the general public. </a:t>
          </a:r>
        </a:p>
      </dgm:t>
    </dgm:pt>
    <dgm:pt modelId="{CCA24976-CB83-4D68-9016-C9BDF46615CC}" type="parTrans" cxnId="{2FDB8466-4D75-44D7-B685-D585B0445EC5}">
      <dgm:prSet/>
      <dgm:spPr/>
      <dgm:t>
        <a:bodyPr/>
        <a:lstStyle/>
        <a:p>
          <a:endParaRPr lang="en-US"/>
        </a:p>
      </dgm:t>
    </dgm:pt>
    <dgm:pt modelId="{E56D3498-E966-4AC4-9E5D-175602B4D32F}" type="sibTrans" cxnId="{2FDB8466-4D75-44D7-B685-D585B0445EC5}">
      <dgm:prSet/>
      <dgm:spPr/>
      <dgm:t>
        <a:bodyPr/>
        <a:lstStyle/>
        <a:p>
          <a:endParaRPr lang="en-US"/>
        </a:p>
      </dgm:t>
    </dgm:pt>
    <dgm:pt modelId="{4FB01CE0-65E2-4A40-AB94-A8C3D169F6F0}">
      <dgm:prSet/>
      <dgm:spPr/>
      <dgm:t>
        <a:bodyPr/>
        <a:lstStyle/>
        <a:p>
          <a:r>
            <a:rPr lang="en-US"/>
            <a:t>I will attempt to put forward possible solutions in managing trust issues in the industry</a:t>
          </a:r>
        </a:p>
      </dgm:t>
    </dgm:pt>
    <dgm:pt modelId="{DAD2545E-8955-4506-8F15-231A8BB52120}" type="parTrans" cxnId="{807F0E0E-1575-4CF0-832B-C19AD5CBA9BC}">
      <dgm:prSet/>
      <dgm:spPr/>
      <dgm:t>
        <a:bodyPr/>
        <a:lstStyle/>
        <a:p>
          <a:endParaRPr lang="en-US"/>
        </a:p>
      </dgm:t>
    </dgm:pt>
    <dgm:pt modelId="{70350C68-9A9E-45E4-8660-BA7D57BA1697}" type="sibTrans" cxnId="{807F0E0E-1575-4CF0-832B-C19AD5CBA9BC}">
      <dgm:prSet/>
      <dgm:spPr/>
      <dgm:t>
        <a:bodyPr/>
        <a:lstStyle/>
        <a:p>
          <a:endParaRPr lang="en-US"/>
        </a:p>
      </dgm:t>
    </dgm:pt>
    <dgm:pt modelId="{5AF42268-958F-42DC-8EC5-F9D53C10DED8}" type="pres">
      <dgm:prSet presAssocID="{E0383CD9-2D71-4DD9-823A-53278F033B48}" presName="vert0" presStyleCnt="0">
        <dgm:presLayoutVars>
          <dgm:dir/>
          <dgm:animOne val="branch"/>
          <dgm:animLvl val="lvl"/>
        </dgm:presLayoutVars>
      </dgm:prSet>
      <dgm:spPr/>
      <dgm:t>
        <a:bodyPr/>
        <a:lstStyle/>
        <a:p>
          <a:endParaRPr lang="en-US"/>
        </a:p>
      </dgm:t>
    </dgm:pt>
    <dgm:pt modelId="{8DEDFABB-6117-46A4-BCCA-5EE3FB29EE9E}" type="pres">
      <dgm:prSet presAssocID="{08472FCD-2E6B-4C29-8569-197C6AB87911}" presName="thickLine" presStyleLbl="alignNode1" presStyleIdx="0" presStyleCnt="3"/>
      <dgm:spPr/>
    </dgm:pt>
    <dgm:pt modelId="{724A1D77-B38C-4C0F-AB53-9041247E5267}" type="pres">
      <dgm:prSet presAssocID="{08472FCD-2E6B-4C29-8569-197C6AB87911}" presName="horz1" presStyleCnt="0"/>
      <dgm:spPr/>
    </dgm:pt>
    <dgm:pt modelId="{0CE01A81-9CBD-4C52-B7EE-CEA12FA0D136}" type="pres">
      <dgm:prSet presAssocID="{08472FCD-2E6B-4C29-8569-197C6AB87911}" presName="tx1" presStyleLbl="revTx" presStyleIdx="0" presStyleCnt="3"/>
      <dgm:spPr/>
      <dgm:t>
        <a:bodyPr/>
        <a:lstStyle/>
        <a:p>
          <a:endParaRPr lang="en-US"/>
        </a:p>
      </dgm:t>
    </dgm:pt>
    <dgm:pt modelId="{7C1C6BD8-DC5C-408A-B27A-2CD858C464EB}" type="pres">
      <dgm:prSet presAssocID="{08472FCD-2E6B-4C29-8569-197C6AB87911}" presName="vert1" presStyleCnt="0"/>
      <dgm:spPr/>
    </dgm:pt>
    <dgm:pt modelId="{686B0F0E-C3F2-4F36-9D5F-CBBF8AB4E4E1}" type="pres">
      <dgm:prSet presAssocID="{ED591990-6A29-460A-80D4-BFF076854ACD}" presName="thickLine" presStyleLbl="alignNode1" presStyleIdx="1" presStyleCnt="3"/>
      <dgm:spPr/>
    </dgm:pt>
    <dgm:pt modelId="{00CE5D25-713E-4CBC-84DC-E762B80E8852}" type="pres">
      <dgm:prSet presAssocID="{ED591990-6A29-460A-80D4-BFF076854ACD}" presName="horz1" presStyleCnt="0"/>
      <dgm:spPr/>
    </dgm:pt>
    <dgm:pt modelId="{B964D16B-E5BC-4CB1-AF6F-BAAD976EF545}" type="pres">
      <dgm:prSet presAssocID="{ED591990-6A29-460A-80D4-BFF076854ACD}" presName="tx1" presStyleLbl="revTx" presStyleIdx="1" presStyleCnt="3"/>
      <dgm:spPr/>
      <dgm:t>
        <a:bodyPr/>
        <a:lstStyle/>
        <a:p>
          <a:endParaRPr lang="en-US"/>
        </a:p>
      </dgm:t>
    </dgm:pt>
    <dgm:pt modelId="{523A2C0B-F71A-4DEE-AB11-48893DBDF2AF}" type="pres">
      <dgm:prSet presAssocID="{ED591990-6A29-460A-80D4-BFF076854ACD}" presName="vert1" presStyleCnt="0"/>
      <dgm:spPr/>
    </dgm:pt>
    <dgm:pt modelId="{44DFE8DC-2246-4188-AB94-5513DDA3F760}" type="pres">
      <dgm:prSet presAssocID="{4FB01CE0-65E2-4A40-AB94-A8C3D169F6F0}" presName="thickLine" presStyleLbl="alignNode1" presStyleIdx="2" presStyleCnt="3"/>
      <dgm:spPr/>
    </dgm:pt>
    <dgm:pt modelId="{CEB3F3BA-7B9C-4534-87BF-AD3276733463}" type="pres">
      <dgm:prSet presAssocID="{4FB01CE0-65E2-4A40-AB94-A8C3D169F6F0}" presName="horz1" presStyleCnt="0"/>
      <dgm:spPr/>
    </dgm:pt>
    <dgm:pt modelId="{E0DD1203-86E8-4AD0-9B5A-790672ACCD5B}" type="pres">
      <dgm:prSet presAssocID="{4FB01CE0-65E2-4A40-AB94-A8C3D169F6F0}" presName="tx1" presStyleLbl="revTx" presStyleIdx="2" presStyleCnt="3"/>
      <dgm:spPr/>
      <dgm:t>
        <a:bodyPr/>
        <a:lstStyle/>
        <a:p>
          <a:endParaRPr lang="en-US"/>
        </a:p>
      </dgm:t>
    </dgm:pt>
    <dgm:pt modelId="{CFBE56AC-0391-47F9-AC8B-72711183B535}" type="pres">
      <dgm:prSet presAssocID="{4FB01CE0-65E2-4A40-AB94-A8C3D169F6F0}" presName="vert1" presStyleCnt="0"/>
      <dgm:spPr/>
    </dgm:pt>
  </dgm:ptLst>
  <dgm:cxnLst>
    <dgm:cxn modelId="{308C3327-67AF-4E9E-9E51-DAD4FCFD186A}" type="presOf" srcId="{E0383CD9-2D71-4DD9-823A-53278F033B48}" destId="{5AF42268-958F-42DC-8EC5-F9D53C10DED8}" srcOrd="0" destOrd="0" presId="urn:microsoft.com/office/officeart/2008/layout/LinedList"/>
    <dgm:cxn modelId="{FBFD5D99-1A7C-442D-9D3D-A54FDD1540B4}" type="presOf" srcId="{ED591990-6A29-460A-80D4-BFF076854ACD}" destId="{B964D16B-E5BC-4CB1-AF6F-BAAD976EF545}" srcOrd="0" destOrd="0" presId="urn:microsoft.com/office/officeart/2008/layout/LinedList"/>
    <dgm:cxn modelId="{1DD5B5CC-4198-40B9-97C7-2197085423B5}" type="presOf" srcId="{08472FCD-2E6B-4C29-8569-197C6AB87911}" destId="{0CE01A81-9CBD-4C52-B7EE-CEA12FA0D136}" srcOrd="0" destOrd="0" presId="urn:microsoft.com/office/officeart/2008/layout/LinedList"/>
    <dgm:cxn modelId="{07B0D156-96D6-45F9-BEB9-BC1E1E838F0B}" type="presOf" srcId="{4FB01CE0-65E2-4A40-AB94-A8C3D169F6F0}" destId="{E0DD1203-86E8-4AD0-9B5A-790672ACCD5B}" srcOrd="0" destOrd="0" presId="urn:microsoft.com/office/officeart/2008/layout/LinedList"/>
    <dgm:cxn modelId="{8FFB7139-A341-409A-9647-0BF9A8F84A7A}" srcId="{E0383CD9-2D71-4DD9-823A-53278F033B48}" destId="{08472FCD-2E6B-4C29-8569-197C6AB87911}" srcOrd="0" destOrd="0" parTransId="{D3E174F1-1855-4695-82E5-5993FDDDE7BA}" sibTransId="{997197BE-9221-4423-9434-406042F0968E}"/>
    <dgm:cxn modelId="{807F0E0E-1575-4CF0-832B-C19AD5CBA9BC}" srcId="{E0383CD9-2D71-4DD9-823A-53278F033B48}" destId="{4FB01CE0-65E2-4A40-AB94-A8C3D169F6F0}" srcOrd="2" destOrd="0" parTransId="{DAD2545E-8955-4506-8F15-231A8BB52120}" sibTransId="{70350C68-9A9E-45E4-8660-BA7D57BA1697}"/>
    <dgm:cxn modelId="{2FDB8466-4D75-44D7-B685-D585B0445EC5}" srcId="{E0383CD9-2D71-4DD9-823A-53278F033B48}" destId="{ED591990-6A29-460A-80D4-BFF076854ACD}" srcOrd="1" destOrd="0" parTransId="{CCA24976-CB83-4D68-9016-C9BDF46615CC}" sibTransId="{E56D3498-E966-4AC4-9E5D-175602B4D32F}"/>
    <dgm:cxn modelId="{6A97A6A1-C960-49BD-A6E2-707EDEB0A16D}" type="presParOf" srcId="{5AF42268-958F-42DC-8EC5-F9D53C10DED8}" destId="{8DEDFABB-6117-46A4-BCCA-5EE3FB29EE9E}" srcOrd="0" destOrd="0" presId="urn:microsoft.com/office/officeart/2008/layout/LinedList"/>
    <dgm:cxn modelId="{C56D8EAD-9000-4BE7-A81D-3C2D6B19ADE2}" type="presParOf" srcId="{5AF42268-958F-42DC-8EC5-F9D53C10DED8}" destId="{724A1D77-B38C-4C0F-AB53-9041247E5267}" srcOrd="1" destOrd="0" presId="urn:microsoft.com/office/officeart/2008/layout/LinedList"/>
    <dgm:cxn modelId="{0925E2D4-B873-4AD3-A936-E49B21336558}" type="presParOf" srcId="{724A1D77-B38C-4C0F-AB53-9041247E5267}" destId="{0CE01A81-9CBD-4C52-B7EE-CEA12FA0D136}" srcOrd="0" destOrd="0" presId="urn:microsoft.com/office/officeart/2008/layout/LinedList"/>
    <dgm:cxn modelId="{5F983134-D66F-470D-8717-0110F80F2161}" type="presParOf" srcId="{724A1D77-B38C-4C0F-AB53-9041247E5267}" destId="{7C1C6BD8-DC5C-408A-B27A-2CD858C464EB}" srcOrd="1" destOrd="0" presId="urn:microsoft.com/office/officeart/2008/layout/LinedList"/>
    <dgm:cxn modelId="{E71C6358-12E8-4014-AFF9-A33B328DEB37}" type="presParOf" srcId="{5AF42268-958F-42DC-8EC5-F9D53C10DED8}" destId="{686B0F0E-C3F2-4F36-9D5F-CBBF8AB4E4E1}" srcOrd="2" destOrd="0" presId="urn:microsoft.com/office/officeart/2008/layout/LinedList"/>
    <dgm:cxn modelId="{D5130CEB-D55F-4B63-8FD6-96E840818A9A}" type="presParOf" srcId="{5AF42268-958F-42DC-8EC5-F9D53C10DED8}" destId="{00CE5D25-713E-4CBC-84DC-E762B80E8852}" srcOrd="3" destOrd="0" presId="urn:microsoft.com/office/officeart/2008/layout/LinedList"/>
    <dgm:cxn modelId="{5B1EA629-A222-4D9E-ACB8-47E9857CC973}" type="presParOf" srcId="{00CE5D25-713E-4CBC-84DC-E762B80E8852}" destId="{B964D16B-E5BC-4CB1-AF6F-BAAD976EF545}" srcOrd="0" destOrd="0" presId="urn:microsoft.com/office/officeart/2008/layout/LinedList"/>
    <dgm:cxn modelId="{B5BBA92D-F297-45AA-AD5D-253D8C0DEC09}" type="presParOf" srcId="{00CE5D25-713E-4CBC-84DC-E762B80E8852}" destId="{523A2C0B-F71A-4DEE-AB11-48893DBDF2AF}" srcOrd="1" destOrd="0" presId="urn:microsoft.com/office/officeart/2008/layout/LinedList"/>
    <dgm:cxn modelId="{40FC8222-C043-4A1C-8459-0FF4205FC29E}" type="presParOf" srcId="{5AF42268-958F-42DC-8EC5-F9D53C10DED8}" destId="{44DFE8DC-2246-4188-AB94-5513DDA3F760}" srcOrd="4" destOrd="0" presId="urn:microsoft.com/office/officeart/2008/layout/LinedList"/>
    <dgm:cxn modelId="{AAF5C46A-2F5F-43C9-8938-636D765D3A2C}" type="presParOf" srcId="{5AF42268-958F-42DC-8EC5-F9D53C10DED8}" destId="{CEB3F3BA-7B9C-4534-87BF-AD3276733463}" srcOrd="5" destOrd="0" presId="urn:microsoft.com/office/officeart/2008/layout/LinedList"/>
    <dgm:cxn modelId="{949A0FF4-B079-4FF9-9AF1-9E252689963B}" type="presParOf" srcId="{CEB3F3BA-7B9C-4534-87BF-AD3276733463}" destId="{E0DD1203-86E8-4AD0-9B5A-790672ACCD5B}" srcOrd="0" destOrd="0" presId="urn:microsoft.com/office/officeart/2008/layout/LinedList"/>
    <dgm:cxn modelId="{F6E707B1-0478-410A-9339-66C8D30F7A8A}" type="presParOf" srcId="{CEB3F3BA-7B9C-4534-87BF-AD3276733463}" destId="{CFBE56AC-0391-47F9-AC8B-72711183B5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59CCAA-1CF7-49A6-B0FB-1E0767271B9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E089700-DE4A-40A8-A6AF-85107A269176}">
      <dgm:prSet/>
      <dgm:spPr/>
      <dgm:t>
        <a:bodyPr/>
        <a:lstStyle/>
        <a:p>
          <a:r>
            <a:rPr lang="en-US" b="1" dirty="0"/>
            <a:t>Ensuring </a:t>
          </a:r>
          <a:r>
            <a:rPr lang="en-US" b="1" dirty="0">
              <a:solidFill>
                <a:srgbClr val="FF0000"/>
              </a:solidFill>
            </a:rPr>
            <a:t>satisfaction</a:t>
          </a:r>
          <a:r>
            <a:rPr lang="en-US" b="1" dirty="0"/>
            <a:t> for your customer</a:t>
          </a:r>
          <a:endParaRPr lang="en-US" dirty="0"/>
        </a:p>
      </dgm:t>
    </dgm:pt>
    <dgm:pt modelId="{2B2C9341-CB7A-49D5-9D56-F1803DBF8865}" type="parTrans" cxnId="{9ED6928A-34C7-49E4-8473-B4EF142FF9DA}">
      <dgm:prSet/>
      <dgm:spPr/>
      <dgm:t>
        <a:bodyPr/>
        <a:lstStyle/>
        <a:p>
          <a:endParaRPr lang="en-US"/>
        </a:p>
      </dgm:t>
    </dgm:pt>
    <dgm:pt modelId="{DB4ED45C-34B9-485B-AF80-1E2D2716D692}" type="sibTrans" cxnId="{9ED6928A-34C7-49E4-8473-B4EF142FF9DA}">
      <dgm:prSet/>
      <dgm:spPr/>
      <dgm:t>
        <a:bodyPr/>
        <a:lstStyle/>
        <a:p>
          <a:endParaRPr lang="en-US"/>
        </a:p>
      </dgm:t>
    </dgm:pt>
    <dgm:pt modelId="{BE772768-2709-40FA-8BCA-56674E290377}">
      <dgm:prSet/>
      <dgm:spPr/>
      <dgm:t>
        <a:bodyPr/>
        <a:lstStyle/>
        <a:p>
          <a:r>
            <a:rPr lang="en-US" dirty="0"/>
            <a:t>To provide satisfaction for your customers you need to provide them with an </a:t>
          </a:r>
          <a:r>
            <a:rPr lang="en-US" b="1" dirty="0">
              <a:solidFill>
                <a:srgbClr val="FF0000"/>
              </a:solidFill>
            </a:rPr>
            <a:t>exceptional</a:t>
          </a:r>
          <a:r>
            <a:rPr lang="en-US" dirty="0"/>
            <a:t> customer experience. </a:t>
          </a:r>
        </a:p>
      </dgm:t>
    </dgm:pt>
    <dgm:pt modelId="{913D6605-9B4B-4E48-9D31-336963030845}" type="parTrans" cxnId="{CC0C2750-8FE4-4C29-9B4D-D0E084ADA3EE}">
      <dgm:prSet/>
      <dgm:spPr/>
      <dgm:t>
        <a:bodyPr/>
        <a:lstStyle/>
        <a:p>
          <a:endParaRPr lang="en-US"/>
        </a:p>
      </dgm:t>
    </dgm:pt>
    <dgm:pt modelId="{BC94F32A-BBC7-4468-8CFD-739CA3464005}" type="sibTrans" cxnId="{CC0C2750-8FE4-4C29-9B4D-D0E084ADA3EE}">
      <dgm:prSet/>
      <dgm:spPr/>
      <dgm:t>
        <a:bodyPr/>
        <a:lstStyle/>
        <a:p>
          <a:endParaRPr lang="en-US"/>
        </a:p>
      </dgm:t>
    </dgm:pt>
    <dgm:pt modelId="{40062D32-D41D-4F3D-80E1-F6465F12C607}">
      <dgm:prSet/>
      <dgm:spPr/>
      <dgm:t>
        <a:bodyPr/>
        <a:lstStyle/>
        <a:p>
          <a:r>
            <a:rPr lang="en-US" dirty="0"/>
            <a:t>This can be achieved </a:t>
          </a:r>
          <a:r>
            <a:rPr lang="en-US" b="1" dirty="0">
              <a:solidFill>
                <a:srgbClr val="FF0000"/>
              </a:solidFill>
            </a:rPr>
            <a:t>by listening</a:t>
          </a:r>
          <a:r>
            <a:rPr lang="en-US" dirty="0"/>
            <a:t> to the needs of customers, </a:t>
          </a:r>
          <a:r>
            <a:rPr lang="en-US" dirty="0" smtClean="0"/>
            <a:t>s</a:t>
          </a:r>
          <a:r>
            <a:rPr lang="en-US" b="1" dirty="0" smtClean="0">
              <a:solidFill>
                <a:srgbClr val="FF0000"/>
              </a:solidFill>
            </a:rPr>
            <a:t>implifyin</a:t>
          </a:r>
          <a:r>
            <a:rPr lang="en-US" dirty="0" smtClean="0"/>
            <a:t>g </a:t>
          </a:r>
          <a:r>
            <a:rPr lang="en-US" dirty="0"/>
            <a:t>their experiences online and offline, </a:t>
          </a:r>
          <a:r>
            <a:rPr lang="en-US" b="1" dirty="0" smtClean="0">
              <a:solidFill>
                <a:srgbClr val="FF0000"/>
              </a:solidFill>
            </a:rPr>
            <a:t>supporting </a:t>
          </a:r>
          <a:r>
            <a:rPr lang="en-US" b="1" dirty="0">
              <a:solidFill>
                <a:srgbClr val="FF0000"/>
              </a:solidFill>
            </a:rPr>
            <a:t>them </a:t>
          </a:r>
          <a:r>
            <a:rPr lang="en-US" dirty="0" smtClean="0"/>
            <a:t>24/7, empathizing with them and creating a cohesive journey.</a:t>
          </a:r>
          <a:endParaRPr lang="en-US" dirty="0"/>
        </a:p>
      </dgm:t>
    </dgm:pt>
    <dgm:pt modelId="{3F0FB783-5B1B-4E3A-AF8B-C0230B146A43}" type="parTrans" cxnId="{EB9BDFC9-7CE9-4CE0-9D49-CB2A556ED70F}">
      <dgm:prSet/>
      <dgm:spPr/>
      <dgm:t>
        <a:bodyPr/>
        <a:lstStyle/>
        <a:p>
          <a:endParaRPr lang="en-US"/>
        </a:p>
      </dgm:t>
    </dgm:pt>
    <dgm:pt modelId="{A326C411-039F-46E8-AD64-2B8FF7EBA891}" type="sibTrans" cxnId="{EB9BDFC9-7CE9-4CE0-9D49-CB2A556ED70F}">
      <dgm:prSet/>
      <dgm:spPr/>
      <dgm:t>
        <a:bodyPr/>
        <a:lstStyle/>
        <a:p>
          <a:endParaRPr lang="en-US"/>
        </a:p>
      </dgm:t>
    </dgm:pt>
    <dgm:pt modelId="{B58C7F81-FFF2-4A29-BD3C-780002261302}">
      <dgm:prSet/>
      <dgm:spPr/>
      <dgm:t>
        <a:bodyPr/>
        <a:lstStyle/>
        <a:p>
          <a:r>
            <a:rPr lang="en-US" dirty="0" smtClean="0"/>
            <a:t>Adopting </a:t>
          </a:r>
          <a:r>
            <a:rPr lang="en-US" dirty="0"/>
            <a:t>and ensuring that you are completing all the </a:t>
          </a:r>
          <a:r>
            <a:rPr lang="en-US" dirty="0" smtClean="0"/>
            <a:t>above </a:t>
          </a:r>
          <a:r>
            <a:rPr lang="en-US" dirty="0"/>
            <a:t>while </a:t>
          </a:r>
          <a:r>
            <a:rPr lang="en-US" b="1" dirty="0">
              <a:solidFill>
                <a:srgbClr val="FF0000"/>
              </a:solidFill>
            </a:rPr>
            <a:t>providing honesty and transparency will undoubtedly </a:t>
          </a:r>
          <a:r>
            <a:rPr lang="en-US" dirty="0"/>
            <a:t>impact the views that individuals have of the insurance industry. </a:t>
          </a:r>
        </a:p>
      </dgm:t>
    </dgm:pt>
    <dgm:pt modelId="{858F17DF-576C-4A15-9CE3-4428D299F7BA}" type="parTrans" cxnId="{FF96E1EE-6FD5-4524-BFA4-3E34F303A21F}">
      <dgm:prSet/>
      <dgm:spPr/>
      <dgm:t>
        <a:bodyPr/>
        <a:lstStyle/>
        <a:p>
          <a:endParaRPr lang="en-US"/>
        </a:p>
      </dgm:t>
    </dgm:pt>
    <dgm:pt modelId="{A2F3D82B-29CE-4961-BA01-23C9C156FDF0}" type="sibTrans" cxnId="{FF96E1EE-6FD5-4524-BFA4-3E34F303A21F}">
      <dgm:prSet/>
      <dgm:spPr/>
      <dgm:t>
        <a:bodyPr/>
        <a:lstStyle/>
        <a:p>
          <a:endParaRPr lang="en-US"/>
        </a:p>
      </dgm:t>
    </dgm:pt>
    <dgm:pt modelId="{5DB8B6A0-BF6D-4F26-88DC-DDB5226F0795}" type="pres">
      <dgm:prSet presAssocID="{7359CCAA-1CF7-49A6-B0FB-1E0767271B9F}" presName="root" presStyleCnt="0">
        <dgm:presLayoutVars>
          <dgm:dir/>
          <dgm:resizeHandles val="exact"/>
        </dgm:presLayoutVars>
      </dgm:prSet>
      <dgm:spPr/>
      <dgm:t>
        <a:bodyPr/>
        <a:lstStyle/>
        <a:p>
          <a:endParaRPr lang="en-US"/>
        </a:p>
      </dgm:t>
    </dgm:pt>
    <dgm:pt modelId="{F3AC0B83-21C6-4427-83BB-5917549F0E33}" type="pres">
      <dgm:prSet presAssocID="{4E089700-DE4A-40A8-A6AF-85107A269176}" presName="compNode" presStyleCnt="0"/>
      <dgm:spPr/>
    </dgm:pt>
    <dgm:pt modelId="{F5510FFB-C724-4265-891C-2DC00C530CF2}" type="pres">
      <dgm:prSet presAssocID="{4E089700-DE4A-40A8-A6AF-85107A269176}" presName="bgRect" presStyleLbl="bgShp" presStyleIdx="0" presStyleCnt="4"/>
      <dgm:spPr/>
    </dgm:pt>
    <dgm:pt modelId="{5CC6B21A-B785-42EB-A7AE-4356DCA1F6F7}" type="pres">
      <dgm:prSet presAssocID="{4E089700-DE4A-40A8-A6AF-85107A269176}"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miling Face with No Fill"/>
        </a:ext>
      </dgm:extLst>
    </dgm:pt>
    <dgm:pt modelId="{908088B1-1364-4907-852E-73A222E63875}" type="pres">
      <dgm:prSet presAssocID="{4E089700-DE4A-40A8-A6AF-85107A269176}" presName="spaceRect" presStyleCnt="0"/>
      <dgm:spPr/>
    </dgm:pt>
    <dgm:pt modelId="{09EE4CE3-CCA0-4EEF-B23F-5E1FFA41B7DD}" type="pres">
      <dgm:prSet presAssocID="{4E089700-DE4A-40A8-A6AF-85107A269176}" presName="parTx" presStyleLbl="revTx" presStyleIdx="0" presStyleCnt="4">
        <dgm:presLayoutVars>
          <dgm:chMax val="0"/>
          <dgm:chPref val="0"/>
        </dgm:presLayoutVars>
      </dgm:prSet>
      <dgm:spPr/>
      <dgm:t>
        <a:bodyPr/>
        <a:lstStyle/>
        <a:p>
          <a:endParaRPr lang="en-US"/>
        </a:p>
      </dgm:t>
    </dgm:pt>
    <dgm:pt modelId="{88FC7E5D-232A-4F5A-A304-AEC1A7816F60}" type="pres">
      <dgm:prSet presAssocID="{DB4ED45C-34B9-485B-AF80-1E2D2716D692}" presName="sibTrans" presStyleCnt="0"/>
      <dgm:spPr/>
    </dgm:pt>
    <dgm:pt modelId="{C72F5256-307A-4723-99D3-955E09232B0D}" type="pres">
      <dgm:prSet presAssocID="{BE772768-2709-40FA-8BCA-56674E290377}" presName="compNode" presStyleCnt="0"/>
      <dgm:spPr/>
    </dgm:pt>
    <dgm:pt modelId="{588FDE50-B34D-436F-ABF0-A002F90C52BF}" type="pres">
      <dgm:prSet presAssocID="{BE772768-2709-40FA-8BCA-56674E290377}" presName="bgRect" presStyleLbl="bgShp" presStyleIdx="1" presStyleCnt="4"/>
      <dgm:spPr/>
    </dgm:pt>
    <dgm:pt modelId="{C0135D80-EE61-4D09-8502-D48F926072D1}" type="pres">
      <dgm:prSet presAssocID="{BE772768-2709-40FA-8BCA-56674E290377}"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all center"/>
        </a:ext>
      </dgm:extLst>
    </dgm:pt>
    <dgm:pt modelId="{28CBF492-90A6-4F04-BAAF-952B4A31300D}" type="pres">
      <dgm:prSet presAssocID="{BE772768-2709-40FA-8BCA-56674E290377}" presName="spaceRect" presStyleCnt="0"/>
      <dgm:spPr/>
    </dgm:pt>
    <dgm:pt modelId="{A77206A8-9EAA-43C7-A162-9ABD249E61D2}" type="pres">
      <dgm:prSet presAssocID="{BE772768-2709-40FA-8BCA-56674E290377}" presName="parTx" presStyleLbl="revTx" presStyleIdx="1" presStyleCnt="4">
        <dgm:presLayoutVars>
          <dgm:chMax val="0"/>
          <dgm:chPref val="0"/>
        </dgm:presLayoutVars>
      </dgm:prSet>
      <dgm:spPr/>
      <dgm:t>
        <a:bodyPr/>
        <a:lstStyle/>
        <a:p>
          <a:endParaRPr lang="en-US"/>
        </a:p>
      </dgm:t>
    </dgm:pt>
    <dgm:pt modelId="{D9704102-1903-4373-B2CB-2BB6EA6DB5AC}" type="pres">
      <dgm:prSet presAssocID="{BC94F32A-BBC7-4468-8CFD-739CA3464005}" presName="sibTrans" presStyleCnt="0"/>
      <dgm:spPr/>
    </dgm:pt>
    <dgm:pt modelId="{A8D94FBD-8189-4262-9C08-7EFD3D065C67}" type="pres">
      <dgm:prSet presAssocID="{40062D32-D41D-4F3D-80E1-F6465F12C607}" presName="compNode" presStyleCnt="0"/>
      <dgm:spPr/>
    </dgm:pt>
    <dgm:pt modelId="{26A99DAF-D731-4867-A302-40430AACFB65}" type="pres">
      <dgm:prSet presAssocID="{40062D32-D41D-4F3D-80E1-F6465F12C607}" presName="bgRect" presStyleLbl="bgShp" presStyleIdx="2" presStyleCnt="4"/>
      <dgm:spPr/>
    </dgm:pt>
    <dgm:pt modelId="{94D72C33-D95A-4273-A28A-358246351D92}" type="pres">
      <dgm:prSet presAssocID="{40062D32-D41D-4F3D-80E1-F6465F12C60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rocessor"/>
        </a:ext>
      </dgm:extLst>
    </dgm:pt>
    <dgm:pt modelId="{A6C786FA-054F-4B4D-A0E5-6BA79E7A0E5A}" type="pres">
      <dgm:prSet presAssocID="{40062D32-D41D-4F3D-80E1-F6465F12C607}" presName="spaceRect" presStyleCnt="0"/>
      <dgm:spPr/>
    </dgm:pt>
    <dgm:pt modelId="{73216995-B7C6-4FDA-9A10-86E27C4C8B71}" type="pres">
      <dgm:prSet presAssocID="{40062D32-D41D-4F3D-80E1-F6465F12C607}" presName="parTx" presStyleLbl="revTx" presStyleIdx="2" presStyleCnt="4">
        <dgm:presLayoutVars>
          <dgm:chMax val="0"/>
          <dgm:chPref val="0"/>
        </dgm:presLayoutVars>
      </dgm:prSet>
      <dgm:spPr/>
      <dgm:t>
        <a:bodyPr/>
        <a:lstStyle/>
        <a:p>
          <a:endParaRPr lang="en-US"/>
        </a:p>
      </dgm:t>
    </dgm:pt>
    <dgm:pt modelId="{5D2B8D23-A478-4B92-88C3-797BFF73174E}" type="pres">
      <dgm:prSet presAssocID="{A326C411-039F-46E8-AD64-2B8FF7EBA891}" presName="sibTrans" presStyleCnt="0"/>
      <dgm:spPr/>
    </dgm:pt>
    <dgm:pt modelId="{85DFA262-7DB4-49A8-8A71-266DD54BB389}" type="pres">
      <dgm:prSet presAssocID="{B58C7F81-FFF2-4A29-BD3C-780002261302}" presName="compNode" presStyleCnt="0"/>
      <dgm:spPr/>
    </dgm:pt>
    <dgm:pt modelId="{D6C1B9F0-B88B-4B3B-9D9A-D5FE33135497}" type="pres">
      <dgm:prSet presAssocID="{B58C7F81-FFF2-4A29-BD3C-780002261302}" presName="bgRect" presStyleLbl="bgShp" presStyleIdx="3" presStyleCnt="4"/>
      <dgm:spPr/>
    </dgm:pt>
    <dgm:pt modelId="{FF4BFA48-56A0-4901-8CCA-C05A6D96622A}" type="pres">
      <dgm:prSet presAssocID="{B58C7F81-FFF2-4A29-BD3C-78000226130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onnections"/>
        </a:ext>
      </dgm:extLst>
    </dgm:pt>
    <dgm:pt modelId="{30E323D6-7303-4CF8-AA0B-90FAA1DD7328}" type="pres">
      <dgm:prSet presAssocID="{B58C7F81-FFF2-4A29-BD3C-780002261302}" presName="spaceRect" presStyleCnt="0"/>
      <dgm:spPr/>
    </dgm:pt>
    <dgm:pt modelId="{AF8CD83E-E694-4922-BBAD-3C01F8B51DF3}" type="pres">
      <dgm:prSet presAssocID="{B58C7F81-FFF2-4A29-BD3C-780002261302}" presName="parTx" presStyleLbl="revTx" presStyleIdx="3" presStyleCnt="4">
        <dgm:presLayoutVars>
          <dgm:chMax val="0"/>
          <dgm:chPref val="0"/>
        </dgm:presLayoutVars>
      </dgm:prSet>
      <dgm:spPr/>
      <dgm:t>
        <a:bodyPr/>
        <a:lstStyle/>
        <a:p>
          <a:endParaRPr lang="en-US"/>
        </a:p>
      </dgm:t>
    </dgm:pt>
  </dgm:ptLst>
  <dgm:cxnLst>
    <dgm:cxn modelId="{EB9BDFC9-7CE9-4CE0-9D49-CB2A556ED70F}" srcId="{7359CCAA-1CF7-49A6-B0FB-1E0767271B9F}" destId="{40062D32-D41D-4F3D-80E1-F6465F12C607}" srcOrd="2" destOrd="0" parTransId="{3F0FB783-5B1B-4E3A-AF8B-C0230B146A43}" sibTransId="{A326C411-039F-46E8-AD64-2B8FF7EBA891}"/>
    <dgm:cxn modelId="{C48219C5-75A6-4318-9E74-110F60F465F4}" type="presOf" srcId="{7359CCAA-1CF7-49A6-B0FB-1E0767271B9F}" destId="{5DB8B6A0-BF6D-4F26-88DC-DDB5226F0795}" srcOrd="0" destOrd="0" presId="urn:microsoft.com/office/officeart/2018/2/layout/IconVerticalSolidList"/>
    <dgm:cxn modelId="{EBB3FC50-F023-45EF-8873-D98823377127}" type="presOf" srcId="{40062D32-D41D-4F3D-80E1-F6465F12C607}" destId="{73216995-B7C6-4FDA-9A10-86E27C4C8B71}" srcOrd="0" destOrd="0" presId="urn:microsoft.com/office/officeart/2018/2/layout/IconVerticalSolidList"/>
    <dgm:cxn modelId="{91F387A5-1189-4334-AC59-E64D9FF9541A}" type="presOf" srcId="{BE772768-2709-40FA-8BCA-56674E290377}" destId="{A77206A8-9EAA-43C7-A162-9ABD249E61D2}" srcOrd="0" destOrd="0" presId="urn:microsoft.com/office/officeart/2018/2/layout/IconVerticalSolidList"/>
    <dgm:cxn modelId="{CC0C2750-8FE4-4C29-9B4D-D0E084ADA3EE}" srcId="{7359CCAA-1CF7-49A6-B0FB-1E0767271B9F}" destId="{BE772768-2709-40FA-8BCA-56674E290377}" srcOrd="1" destOrd="0" parTransId="{913D6605-9B4B-4E48-9D31-336963030845}" sibTransId="{BC94F32A-BBC7-4468-8CFD-739CA3464005}"/>
    <dgm:cxn modelId="{26890B86-EAE0-4903-9AC5-61AEA6A44D3B}" type="presOf" srcId="{4E089700-DE4A-40A8-A6AF-85107A269176}" destId="{09EE4CE3-CCA0-4EEF-B23F-5E1FFA41B7DD}" srcOrd="0" destOrd="0" presId="urn:microsoft.com/office/officeart/2018/2/layout/IconVerticalSolidList"/>
    <dgm:cxn modelId="{FF96E1EE-6FD5-4524-BFA4-3E34F303A21F}" srcId="{7359CCAA-1CF7-49A6-B0FB-1E0767271B9F}" destId="{B58C7F81-FFF2-4A29-BD3C-780002261302}" srcOrd="3" destOrd="0" parTransId="{858F17DF-576C-4A15-9CE3-4428D299F7BA}" sibTransId="{A2F3D82B-29CE-4961-BA01-23C9C156FDF0}"/>
    <dgm:cxn modelId="{02D279E7-F89B-44A5-9372-6790A2D86CE3}" type="presOf" srcId="{B58C7F81-FFF2-4A29-BD3C-780002261302}" destId="{AF8CD83E-E694-4922-BBAD-3C01F8B51DF3}" srcOrd="0" destOrd="0" presId="urn:microsoft.com/office/officeart/2018/2/layout/IconVerticalSolidList"/>
    <dgm:cxn modelId="{9ED6928A-34C7-49E4-8473-B4EF142FF9DA}" srcId="{7359CCAA-1CF7-49A6-B0FB-1E0767271B9F}" destId="{4E089700-DE4A-40A8-A6AF-85107A269176}" srcOrd="0" destOrd="0" parTransId="{2B2C9341-CB7A-49D5-9D56-F1803DBF8865}" sibTransId="{DB4ED45C-34B9-485B-AF80-1E2D2716D692}"/>
    <dgm:cxn modelId="{24FFBFE5-A099-40E3-ACC8-ED21C5753B64}" type="presParOf" srcId="{5DB8B6A0-BF6D-4F26-88DC-DDB5226F0795}" destId="{F3AC0B83-21C6-4427-83BB-5917549F0E33}" srcOrd="0" destOrd="0" presId="urn:microsoft.com/office/officeart/2018/2/layout/IconVerticalSolidList"/>
    <dgm:cxn modelId="{797AC7F2-7A38-4816-9553-7D056B52EF61}" type="presParOf" srcId="{F3AC0B83-21C6-4427-83BB-5917549F0E33}" destId="{F5510FFB-C724-4265-891C-2DC00C530CF2}" srcOrd="0" destOrd="0" presId="urn:microsoft.com/office/officeart/2018/2/layout/IconVerticalSolidList"/>
    <dgm:cxn modelId="{E5AE053E-4469-41D7-9B23-B8881577B4F7}" type="presParOf" srcId="{F3AC0B83-21C6-4427-83BB-5917549F0E33}" destId="{5CC6B21A-B785-42EB-A7AE-4356DCA1F6F7}" srcOrd="1" destOrd="0" presId="urn:microsoft.com/office/officeart/2018/2/layout/IconVerticalSolidList"/>
    <dgm:cxn modelId="{ACD58B8E-43BF-4B7C-B8F3-B63472E8E7B6}" type="presParOf" srcId="{F3AC0B83-21C6-4427-83BB-5917549F0E33}" destId="{908088B1-1364-4907-852E-73A222E63875}" srcOrd="2" destOrd="0" presId="urn:microsoft.com/office/officeart/2018/2/layout/IconVerticalSolidList"/>
    <dgm:cxn modelId="{31914F5C-2D9F-40EA-B9C9-22AA4FEBBD4E}" type="presParOf" srcId="{F3AC0B83-21C6-4427-83BB-5917549F0E33}" destId="{09EE4CE3-CCA0-4EEF-B23F-5E1FFA41B7DD}" srcOrd="3" destOrd="0" presId="urn:microsoft.com/office/officeart/2018/2/layout/IconVerticalSolidList"/>
    <dgm:cxn modelId="{F3BE0474-38BB-45E4-85A8-21A186167444}" type="presParOf" srcId="{5DB8B6A0-BF6D-4F26-88DC-DDB5226F0795}" destId="{88FC7E5D-232A-4F5A-A304-AEC1A7816F60}" srcOrd="1" destOrd="0" presId="urn:microsoft.com/office/officeart/2018/2/layout/IconVerticalSolidList"/>
    <dgm:cxn modelId="{61ECD0E0-E9C4-4284-88F3-678D48C51F57}" type="presParOf" srcId="{5DB8B6A0-BF6D-4F26-88DC-DDB5226F0795}" destId="{C72F5256-307A-4723-99D3-955E09232B0D}" srcOrd="2" destOrd="0" presId="urn:microsoft.com/office/officeart/2018/2/layout/IconVerticalSolidList"/>
    <dgm:cxn modelId="{9804D45C-6FA0-4020-B0EA-E82720A61BBD}" type="presParOf" srcId="{C72F5256-307A-4723-99D3-955E09232B0D}" destId="{588FDE50-B34D-436F-ABF0-A002F90C52BF}" srcOrd="0" destOrd="0" presId="urn:microsoft.com/office/officeart/2018/2/layout/IconVerticalSolidList"/>
    <dgm:cxn modelId="{A4CE94A6-F76D-4E62-8027-80528850AA7B}" type="presParOf" srcId="{C72F5256-307A-4723-99D3-955E09232B0D}" destId="{C0135D80-EE61-4D09-8502-D48F926072D1}" srcOrd="1" destOrd="0" presId="urn:microsoft.com/office/officeart/2018/2/layout/IconVerticalSolidList"/>
    <dgm:cxn modelId="{34530B07-1A64-4696-833B-00E442A9E60A}" type="presParOf" srcId="{C72F5256-307A-4723-99D3-955E09232B0D}" destId="{28CBF492-90A6-4F04-BAAF-952B4A31300D}" srcOrd="2" destOrd="0" presId="urn:microsoft.com/office/officeart/2018/2/layout/IconVerticalSolidList"/>
    <dgm:cxn modelId="{F82682A2-9F24-44EF-9015-8B58BC89574A}" type="presParOf" srcId="{C72F5256-307A-4723-99D3-955E09232B0D}" destId="{A77206A8-9EAA-43C7-A162-9ABD249E61D2}" srcOrd="3" destOrd="0" presId="urn:microsoft.com/office/officeart/2018/2/layout/IconVerticalSolidList"/>
    <dgm:cxn modelId="{25C8D4DD-E698-46DB-8761-34347C1706CF}" type="presParOf" srcId="{5DB8B6A0-BF6D-4F26-88DC-DDB5226F0795}" destId="{D9704102-1903-4373-B2CB-2BB6EA6DB5AC}" srcOrd="3" destOrd="0" presId="urn:microsoft.com/office/officeart/2018/2/layout/IconVerticalSolidList"/>
    <dgm:cxn modelId="{55A74462-B927-49AB-A90F-716FA09DFDA5}" type="presParOf" srcId="{5DB8B6A0-BF6D-4F26-88DC-DDB5226F0795}" destId="{A8D94FBD-8189-4262-9C08-7EFD3D065C67}" srcOrd="4" destOrd="0" presId="urn:microsoft.com/office/officeart/2018/2/layout/IconVerticalSolidList"/>
    <dgm:cxn modelId="{D2CD2B36-61F0-414A-9428-CFD7EDF9A0A4}" type="presParOf" srcId="{A8D94FBD-8189-4262-9C08-7EFD3D065C67}" destId="{26A99DAF-D731-4867-A302-40430AACFB65}" srcOrd="0" destOrd="0" presId="urn:microsoft.com/office/officeart/2018/2/layout/IconVerticalSolidList"/>
    <dgm:cxn modelId="{D76B770B-BE34-4D22-8C6D-0D4449A9C0DD}" type="presParOf" srcId="{A8D94FBD-8189-4262-9C08-7EFD3D065C67}" destId="{94D72C33-D95A-4273-A28A-358246351D92}" srcOrd="1" destOrd="0" presId="urn:microsoft.com/office/officeart/2018/2/layout/IconVerticalSolidList"/>
    <dgm:cxn modelId="{E5DB845D-E2A3-4216-BB83-B9EFF064E87B}" type="presParOf" srcId="{A8D94FBD-8189-4262-9C08-7EFD3D065C67}" destId="{A6C786FA-054F-4B4D-A0E5-6BA79E7A0E5A}" srcOrd="2" destOrd="0" presId="urn:microsoft.com/office/officeart/2018/2/layout/IconVerticalSolidList"/>
    <dgm:cxn modelId="{4858DBD1-65FB-42CE-9136-0D614096EDCB}" type="presParOf" srcId="{A8D94FBD-8189-4262-9C08-7EFD3D065C67}" destId="{73216995-B7C6-4FDA-9A10-86E27C4C8B71}" srcOrd="3" destOrd="0" presId="urn:microsoft.com/office/officeart/2018/2/layout/IconVerticalSolidList"/>
    <dgm:cxn modelId="{C8705E68-680E-49F7-A4A6-CABC4C30CD31}" type="presParOf" srcId="{5DB8B6A0-BF6D-4F26-88DC-DDB5226F0795}" destId="{5D2B8D23-A478-4B92-88C3-797BFF73174E}" srcOrd="5" destOrd="0" presId="urn:microsoft.com/office/officeart/2018/2/layout/IconVerticalSolidList"/>
    <dgm:cxn modelId="{766347A5-A2DB-4A9A-8E77-610A65F1BA4F}" type="presParOf" srcId="{5DB8B6A0-BF6D-4F26-88DC-DDB5226F0795}" destId="{85DFA262-7DB4-49A8-8A71-266DD54BB389}" srcOrd="6" destOrd="0" presId="urn:microsoft.com/office/officeart/2018/2/layout/IconVerticalSolidList"/>
    <dgm:cxn modelId="{7EB848C3-E0E0-43B3-AE9D-0EDF443C6BDD}" type="presParOf" srcId="{85DFA262-7DB4-49A8-8A71-266DD54BB389}" destId="{D6C1B9F0-B88B-4B3B-9D9A-D5FE33135497}" srcOrd="0" destOrd="0" presId="urn:microsoft.com/office/officeart/2018/2/layout/IconVerticalSolidList"/>
    <dgm:cxn modelId="{EF958B53-A60B-4FD8-862E-B9AD8B7AE6E7}" type="presParOf" srcId="{85DFA262-7DB4-49A8-8A71-266DD54BB389}" destId="{FF4BFA48-56A0-4901-8CCA-C05A6D96622A}" srcOrd="1" destOrd="0" presId="urn:microsoft.com/office/officeart/2018/2/layout/IconVerticalSolidList"/>
    <dgm:cxn modelId="{536B3735-820A-47C0-B4CA-8B3A33BAFC3B}" type="presParOf" srcId="{85DFA262-7DB4-49A8-8A71-266DD54BB389}" destId="{30E323D6-7303-4CF8-AA0B-90FAA1DD7328}" srcOrd="2" destOrd="0" presId="urn:microsoft.com/office/officeart/2018/2/layout/IconVerticalSolidList"/>
    <dgm:cxn modelId="{3EC7A38A-C996-4DC8-887F-657F024A4651}" type="presParOf" srcId="{85DFA262-7DB4-49A8-8A71-266DD54BB389}" destId="{AF8CD83E-E694-4922-BBAD-3C01F8B51D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F989FF-8C2B-4C8D-9EE9-14D1203ECA0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9EF3729-CD58-4F70-9836-18F966503D98}">
      <dgm:prSet custT="1"/>
      <dgm:spPr/>
      <dgm:t>
        <a:bodyPr/>
        <a:lstStyle/>
        <a:p>
          <a:r>
            <a:rPr lang="en-US" sz="1800" b="1" dirty="0">
              <a:solidFill>
                <a:srgbClr val="00B0F0"/>
              </a:solidFill>
            </a:rPr>
            <a:t>Solidify Trustworthiness</a:t>
          </a:r>
          <a:endParaRPr lang="en-US" sz="1800" dirty="0">
            <a:solidFill>
              <a:srgbClr val="00B0F0"/>
            </a:solidFill>
          </a:endParaRPr>
        </a:p>
      </dgm:t>
    </dgm:pt>
    <dgm:pt modelId="{C3271273-A19D-4E73-B19D-CB38EE331C65}" type="parTrans" cxnId="{B9D26D1C-4EE6-49A0-9E2F-24577C9900B5}">
      <dgm:prSet/>
      <dgm:spPr/>
      <dgm:t>
        <a:bodyPr/>
        <a:lstStyle/>
        <a:p>
          <a:endParaRPr lang="en-US"/>
        </a:p>
      </dgm:t>
    </dgm:pt>
    <dgm:pt modelId="{7B2FD1DD-EE22-4A8A-B17E-1865742CDA46}" type="sibTrans" cxnId="{B9D26D1C-4EE6-49A0-9E2F-24577C9900B5}">
      <dgm:prSet/>
      <dgm:spPr/>
      <dgm:t>
        <a:bodyPr/>
        <a:lstStyle/>
        <a:p>
          <a:endParaRPr lang="en-US"/>
        </a:p>
      </dgm:t>
    </dgm:pt>
    <dgm:pt modelId="{68A3AC92-A11D-46F8-BF32-A84379980ADE}">
      <dgm:prSet custT="1"/>
      <dgm:spPr/>
      <dgm:t>
        <a:bodyPr/>
        <a:lstStyle/>
        <a:p>
          <a:r>
            <a:rPr lang="en-US" sz="2400" dirty="0">
              <a:solidFill>
                <a:srgbClr val="00B0F0"/>
              </a:solidFill>
            </a:rPr>
            <a:t>Listen – to your customers and act on their feedback </a:t>
          </a:r>
        </a:p>
      </dgm:t>
    </dgm:pt>
    <dgm:pt modelId="{DA6B1279-9FB0-48D7-A37F-E847C532B177}" type="parTrans" cxnId="{29CF7577-5F84-4BE4-BC36-09B0634B690F}">
      <dgm:prSet/>
      <dgm:spPr/>
      <dgm:t>
        <a:bodyPr/>
        <a:lstStyle/>
        <a:p>
          <a:endParaRPr lang="en-US"/>
        </a:p>
      </dgm:t>
    </dgm:pt>
    <dgm:pt modelId="{54F82A30-056D-4DA0-A5CD-5DDCB04663CF}" type="sibTrans" cxnId="{29CF7577-5F84-4BE4-BC36-09B0634B690F}">
      <dgm:prSet/>
      <dgm:spPr/>
      <dgm:t>
        <a:bodyPr/>
        <a:lstStyle/>
        <a:p>
          <a:endParaRPr lang="en-US"/>
        </a:p>
      </dgm:t>
    </dgm:pt>
    <dgm:pt modelId="{4031D2BF-8376-40CA-AB74-3B5B124768A7}">
      <dgm:prSet custT="1"/>
      <dgm:spPr/>
      <dgm:t>
        <a:bodyPr/>
        <a:lstStyle/>
        <a:p>
          <a:r>
            <a:rPr lang="en-US" sz="2000" dirty="0">
              <a:solidFill>
                <a:srgbClr val="00B0F0"/>
              </a:solidFill>
            </a:rPr>
            <a:t>Culture – embed inclusivity and fairness; from IT development to customer services. Demand the same of partners</a:t>
          </a:r>
        </a:p>
      </dgm:t>
    </dgm:pt>
    <dgm:pt modelId="{156B906E-156E-4DDD-9E62-8CE3F081CF1B}" type="parTrans" cxnId="{09E393B5-DFAC-472E-B895-58E2A3EACE6B}">
      <dgm:prSet/>
      <dgm:spPr/>
      <dgm:t>
        <a:bodyPr/>
        <a:lstStyle/>
        <a:p>
          <a:endParaRPr lang="en-US"/>
        </a:p>
      </dgm:t>
    </dgm:pt>
    <dgm:pt modelId="{8B5D63DE-EA46-46F2-88C5-99B05496BE1F}" type="sibTrans" cxnId="{09E393B5-DFAC-472E-B895-58E2A3EACE6B}">
      <dgm:prSet/>
      <dgm:spPr/>
      <dgm:t>
        <a:bodyPr/>
        <a:lstStyle/>
        <a:p>
          <a:endParaRPr lang="en-US"/>
        </a:p>
      </dgm:t>
    </dgm:pt>
    <dgm:pt modelId="{54159081-CD70-462D-8984-64D6E98F4DD7}">
      <dgm:prSet custT="1"/>
      <dgm:spPr/>
      <dgm:t>
        <a:bodyPr/>
        <a:lstStyle/>
        <a:p>
          <a:r>
            <a:rPr lang="en-US" sz="1800" dirty="0">
              <a:solidFill>
                <a:srgbClr val="00B0F0"/>
              </a:solidFill>
            </a:rPr>
            <a:t>Educate – employees through effective training, and clients through ‘plain English’ contracts. Media and community engagements with specific targeted audiences for proper information dissemination</a:t>
          </a:r>
          <a:r>
            <a:rPr lang="en-US" sz="1600" dirty="0"/>
            <a:t>.</a:t>
          </a:r>
        </a:p>
      </dgm:t>
    </dgm:pt>
    <dgm:pt modelId="{A1B27CB0-CB1D-4A68-A053-788D3D4574F5}" type="parTrans" cxnId="{E2051A5D-0E5B-4BAC-ADBB-1BDB68838AD2}">
      <dgm:prSet/>
      <dgm:spPr/>
      <dgm:t>
        <a:bodyPr/>
        <a:lstStyle/>
        <a:p>
          <a:endParaRPr lang="en-US"/>
        </a:p>
      </dgm:t>
    </dgm:pt>
    <dgm:pt modelId="{797B2E7E-967D-4E08-8FDC-FC9BE73E5C18}" type="sibTrans" cxnId="{E2051A5D-0E5B-4BAC-ADBB-1BDB68838AD2}">
      <dgm:prSet/>
      <dgm:spPr/>
      <dgm:t>
        <a:bodyPr/>
        <a:lstStyle/>
        <a:p>
          <a:endParaRPr lang="en-US"/>
        </a:p>
      </dgm:t>
    </dgm:pt>
    <dgm:pt modelId="{3BE272CA-95FD-4CCE-B403-FB822DE8CF0A}">
      <dgm:prSet custT="1"/>
      <dgm:spPr/>
      <dgm:t>
        <a:bodyPr/>
        <a:lstStyle/>
        <a:p>
          <a:r>
            <a:rPr lang="en-US" sz="2400" dirty="0">
              <a:solidFill>
                <a:srgbClr val="00B0F0"/>
              </a:solidFill>
            </a:rPr>
            <a:t>Technology – to detect, develop and demonstrate trustworthiness e.g. through swift claims payments</a:t>
          </a:r>
        </a:p>
      </dgm:t>
    </dgm:pt>
    <dgm:pt modelId="{FE9645A2-1EF3-4E76-B924-2A799553F47E}" type="parTrans" cxnId="{5D668F2C-1E2D-47F3-99DA-7F4C788F0C50}">
      <dgm:prSet/>
      <dgm:spPr/>
      <dgm:t>
        <a:bodyPr/>
        <a:lstStyle/>
        <a:p>
          <a:endParaRPr lang="en-US"/>
        </a:p>
      </dgm:t>
    </dgm:pt>
    <dgm:pt modelId="{4B4745DF-0D0B-4CAF-B61A-C2F97C7902BC}" type="sibTrans" cxnId="{5D668F2C-1E2D-47F3-99DA-7F4C788F0C50}">
      <dgm:prSet/>
      <dgm:spPr/>
      <dgm:t>
        <a:bodyPr/>
        <a:lstStyle/>
        <a:p>
          <a:endParaRPr lang="en-US"/>
        </a:p>
      </dgm:t>
    </dgm:pt>
    <dgm:pt modelId="{A574C839-0338-4806-A6B6-ECF61657149A}" type="pres">
      <dgm:prSet presAssocID="{C1F989FF-8C2B-4C8D-9EE9-14D1203ECA0E}" presName="vert0" presStyleCnt="0">
        <dgm:presLayoutVars>
          <dgm:dir/>
          <dgm:animOne val="branch"/>
          <dgm:animLvl val="lvl"/>
        </dgm:presLayoutVars>
      </dgm:prSet>
      <dgm:spPr/>
      <dgm:t>
        <a:bodyPr/>
        <a:lstStyle/>
        <a:p>
          <a:endParaRPr lang="en-US"/>
        </a:p>
      </dgm:t>
    </dgm:pt>
    <dgm:pt modelId="{32330A04-32BF-4373-9B7A-45013F0A029E}" type="pres">
      <dgm:prSet presAssocID="{99EF3729-CD58-4F70-9836-18F966503D98}" presName="thickLine" presStyleLbl="alignNode1" presStyleIdx="0" presStyleCnt="1"/>
      <dgm:spPr/>
    </dgm:pt>
    <dgm:pt modelId="{E2568A56-7406-44BF-98CC-C564AD0BC091}" type="pres">
      <dgm:prSet presAssocID="{99EF3729-CD58-4F70-9836-18F966503D98}" presName="horz1" presStyleCnt="0"/>
      <dgm:spPr/>
    </dgm:pt>
    <dgm:pt modelId="{6587BD7B-1805-411C-8252-0A927CEE424C}" type="pres">
      <dgm:prSet presAssocID="{99EF3729-CD58-4F70-9836-18F966503D98}" presName="tx1" presStyleLbl="revTx" presStyleIdx="0" presStyleCnt="5"/>
      <dgm:spPr/>
      <dgm:t>
        <a:bodyPr/>
        <a:lstStyle/>
        <a:p>
          <a:endParaRPr lang="en-US"/>
        </a:p>
      </dgm:t>
    </dgm:pt>
    <dgm:pt modelId="{B29239AE-3A90-4251-A234-657ECB602C25}" type="pres">
      <dgm:prSet presAssocID="{99EF3729-CD58-4F70-9836-18F966503D98}" presName="vert1" presStyleCnt="0"/>
      <dgm:spPr/>
    </dgm:pt>
    <dgm:pt modelId="{ECB05208-AE6B-4948-A299-B9AA5606A2DA}" type="pres">
      <dgm:prSet presAssocID="{68A3AC92-A11D-46F8-BF32-A84379980ADE}" presName="vertSpace2a" presStyleCnt="0"/>
      <dgm:spPr/>
    </dgm:pt>
    <dgm:pt modelId="{6F0CBAC9-B4EF-4CD3-BBE0-C20F7ED1A982}" type="pres">
      <dgm:prSet presAssocID="{68A3AC92-A11D-46F8-BF32-A84379980ADE}" presName="horz2" presStyleCnt="0"/>
      <dgm:spPr/>
    </dgm:pt>
    <dgm:pt modelId="{175A67AB-584B-48DC-8D8E-0BA1318419BA}" type="pres">
      <dgm:prSet presAssocID="{68A3AC92-A11D-46F8-BF32-A84379980ADE}" presName="horzSpace2" presStyleCnt="0"/>
      <dgm:spPr/>
    </dgm:pt>
    <dgm:pt modelId="{8F50D6D2-67ED-410D-9E28-2360567DD652}" type="pres">
      <dgm:prSet presAssocID="{68A3AC92-A11D-46F8-BF32-A84379980ADE}" presName="tx2" presStyleLbl="revTx" presStyleIdx="1" presStyleCnt="5"/>
      <dgm:spPr/>
      <dgm:t>
        <a:bodyPr/>
        <a:lstStyle/>
        <a:p>
          <a:endParaRPr lang="en-US"/>
        </a:p>
      </dgm:t>
    </dgm:pt>
    <dgm:pt modelId="{FD3D05D3-B9D3-43CB-9B38-DF615F30A44A}" type="pres">
      <dgm:prSet presAssocID="{68A3AC92-A11D-46F8-BF32-A84379980ADE}" presName="vert2" presStyleCnt="0"/>
      <dgm:spPr/>
    </dgm:pt>
    <dgm:pt modelId="{C35F7385-91A2-4E2F-A9CF-EF75B27095C6}" type="pres">
      <dgm:prSet presAssocID="{68A3AC92-A11D-46F8-BF32-A84379980ADE}" presName="thinLine2b" presStyleLbl="callout" presStyleIdx="0" presStyleCnt="4"/>
      <dgm:spPr/>
    </dgm:pt>
    <dgm:pt modelId="{6A783F17-5F96-428B-ADC6-F01B9E207AE5}" type="pres">
      <dgm:prSet presAssocID="{68A3AC92-A11D-46F8-BF32-A84379980ADE}" presName="vertSpace2b" presStyleCnt="0"/>
      <dgm:spPr/>
    </dgm:pt>
    <dgm:pt modelId="{D23412F2-B2B6-423F-A56E-F78E7E1EC0EC}" type="pres">
      <dgm:prSet presAssocID="{4031D2BF-8376-40CA-AB74-3B5B124768A7}" presName="horz2" presStyleCnt="0"/>
      <dgm:spPr/>
    </dgm:pt>
    <dgm:pt modelId="{E2754D06-DE2B-4FAE-AA83-7916C8C5B701}" type="pres">
      <dgm:prSet presAssocID="{4031D2BF-8376-40CA-AB74-3B5B124768A7}" presName="horzSpace2" presStyleCnt="0"/>
      <dgm:spPr/>
    </dgm:pt>
    <dgm:pt modelId="{3EE2C75B-6E4F-405A-9F9C-67861F6CC5E0}" type="pres">
      <dgm:prSet presAssocID="{4031D2BF-8376-40CA-AB74-3B5B124768A7}" presName="tx2" presStyleLbl="revTx" presStyleIdx="2" presStyleCnt="5"/>
      <dgm:spPr/>
      <dgm:t>
        <a:bodyPr/>
        <a:lstStyle/>
        <a:p>
          <a:endParaRPr lang="en-US"/>
        </a:p>
      </dgm:t>
    </dgm:pt>
    <dgm:pt modelId="{30356A85-E4E4-4A67-9F80-4DF84F57B231}" type="pres">
      <dgm:prSet presAssocID="{4031D2BF-8376-40CA-AB74-3B5B124768A7}" presName="vert2" presStyleCnt="0"/>
      <dgm:spPr/>
    </dgm:pt>
    <dgm:pt modelId="{E07257E2-BBD4-40D2-A88A-09DE125A0F94}" type="pres">
      <dgm:prSet presAssocID="{4031D2BF-8376-40CA-AB74-3B5B124768A7}" presName="thinLine2b" presStyleLbl="callout" presStyleIdx="1" presStyleCnt="4"/>
      <dgm:spPr/>
    </dgm:pt>
    <dgm:pt modelId="{1D3ADB7C-8381-43A8-8531-59AFE5B9FCC2}" type="pres">
      <dgm:prSet presAssocID="{4031D2BF-8376-40CA-AB74-3B5B124768A7}" presName="vertSpace2b" presStyleCnt="0"/>
      <dgm:spPr/>
    </dgm:pt>
    <dgm:pt modelId="{1CF44CD1-0473-445E-8034-3A58D7C5F896}" type="pres">
      <dgm:prSet presAssocID="{54159081-CD70-462D-8984-64D6E98F4DD7}" presName="horz2" presStyleCnt="0"/>
      <dgm:spPr/>
    </dgm:pt>
    <dgm:pt modelId="{6C2585F5-006B-41B4-84A6-3D060A826467}" type="pres">
      <dgm:prSet presAssocID="{54159081-CD70-462D-8984-64D6E98F4DD7}" presName="horzSpace2" presStyleCnt="0"/>
      <dgm:spPr/>
    </dgm:pt>
    <dgm:pt modelId="{81D1962C-7605-4150-8A91-DC176BD84392}" type="pres">
      <dgm:prSet presAssocID="{54159081-CD70-462D-8984-64D6E98F4DD7}" presName="tx2" presStyleLbl="revTx" presStyleIdx="3" presStyleCnt="5"/>
      <dgm:spPr/>
      <dgm:t>
        <a:bodyPr/>
        <a:lstStyle/>
        <a:p>
          <a:endParaRPr lang="en-US"/>
        </a:p>
      </dgm:t>
    </dgm:pt>
    <dgm:pt modelId="{74CB5DC1-3277-4580-A06C-6A174AFA7E04}" type="pres">
      <dgm:prSet presAssocID="{54159081-CD70-462D-8984-64D6E98F4DD7}" presName="vert2" presStyleCnt="0"/>
      <dgm:spPr/>
    </dgm:pt>
    <dgm:pt modelId="{7177A253-D891-4AFC-B60C-940DC1A49313}" type="pres">
      <dgm:prSet presAssocID="{54159081-CD70-462D-8984-64D6E98F4DD7}" presName="thinLine2b" presStyleLbl="callout" presStyleIdx="2" presStyleCnt="4"/>
      <dgm:spPr/>
    </dgm:pt>
    <dgm:pt modelId="{A7155C11-E84A-44F7-9DEC-2448AECCEEEE}" type="pres">
      <dgm:prSet presAssocID="{54159081-CD70-462D-8984-64D6E98F4DD7}" presName="vertSpace2b" presStyleCnt="0"/>
      <dgm:spPr/>
    </dgm:pt>
    <dgm:pt modelId="{03C5455A-0917-4CB0-B5DB-6B9515650C8F}" type="pres">
      <dgm:prSet presAssocID="{3BE272CA-95FD-4CCE-B403-FB822DE8CF0A}" presName="horz2" presStyleCnt="0"/>
      <dgm:spPr/>
    </dgm:pt>
    <dgm:pt modelId="{EFD1471B-7C75-4764-BB65-CA9433D8ECFE}" type="pres">
      <dgm:prSet presAssocID="{3BE272CA-95FD-4CCE-B403-FB822DE8CF0A}" presName="horzSpace2" presStyleCnt="0"/>
      <dgm:spPr/>
    </dgm:pt>
    <dgm:pt modelId="{14F0C4BA-40B4-49A5-907B-9B4BF7B91B92}" type="pres">
      <dgm:prSet presAssocID="{3BE272CA-95FD-4CCE-B403-FB822DE8CF0A}" presName="tx2" presStyleLbl="revTx" presStyleIdx="4" presStyleCnt="5"/>
      <dgm:spPr/>
      <dgm:t>
        <a:bodyPr/>
        <a:lstStyle/>
        <a:p>
          <a:endParaRPr lang="en-US"/>
        </a:p>
      </dgm:t>
    </dgm:pt>
    <dgm:pt modelId="{EF81B27E-E0AE-4B21-BF00-0B3BF29EFED0}" type="pres">
      <dgm:prSet presAssocID="{3BE272CA-95FD-4CCE-B403-FB822DE8CF0A}" presName="vert2" presStyleCnt="0"/>
      <dgm:spPr/>
    </dgm:pt>
    <dgm:pt modelId="{D6DDEC2E-BAB5-4A20-ADB2-3F01561D7578}" type="pres">
      <dgm:prSet presAssocID="{3BE272CA-95FD-4CCE-B403-FB822DE8CF0A}" presName="thinLine2b" presStyleLbl="callout" presStyleIdx="3" presStyleCnt="4"/>
      <dgm:spPr/>
    </dgm:pt>
    <dgm:pt modelId="{8BBF5A2F-38EB-46D7-BAAA-BC12C497286E}" type="pres">
      <dgm:prSet presAssocID="{3BE272CA-95FD-4CCE-B403-FB822DE8CF0A}" presName="vertSpace2b" presStyleCnt="0"/>
      <dgm:spPr/>
    </dgm:pt>
  </dgm:ptLst>
  <dgm:cxnLst>
    <dgm:cxn modelId="{200BA047-EF29-4BE8-8ACD-A2C75A3D29E5}" type="presOf" srcId="{99EF3729-CD58-4F70-9836-18F966503D98}" destId="{6587BD7B-1805-411C-8252-0A927CEE424C}" srcOrd="0" destOrd="0" presId="urn:microsoft.com/office/officeart/2008/layout/LinedList"/>
    <dgm:cxn modelId="{E2051A5D-0E5B-4BAC-ADBB-1BDB68838AD2}" srcId="{99EF3729-CD58-4F70-9836-18F966503D98}" destId="{54159081-CD70-462D-8984-64D6E98F4DD7}" srcOrd="2" destOrd="0" parTransId="{A1B27CB0-CB1D-4A68-A053-788D3D4574F5}" sibTransId="{797B2E7E-967D-4E08-8FDC-FC9BE73E5C18}"/>
    <dgm:cxn modelId="{1FA9CAD1-E6F7-464B-AC0C-EB0CEDC09BDA}" type="presOf" srcId="{68A3AC92-A11D-46F8-BF32-A84379980ADE}" destId="{8F50D6D2-67ED-410D-9E28-2360567DD652}" srcOrd="0" destOrd="0" presId="urn:microsoft.com/office/officeart/2008/layout/LinedList"/>
    <dgm:cxn modelId="{EFC3AB1E-1E6C-4D19-8A1E-FEC00431593A}" type="presOf" srcId="{3BE272CA-95FD-4CCE-B403-FB822DE8CF0A}" destId="{14F0C4BA-40B4-49A5-907B-9B4BF7B91B92}" srcOrd="0" destOrd="0" presId="urn:microsoft.com/office/officeart/2008/layout/LinedList"/>
    <dgm:cxn modelId="{B4ADA7F1-7843-451D-B552-A8F02BF53E09}" type="presOf" srcId="{54159081-CD70-462D-8984-64D6E98F4DD7}" destId="{81D1962C-7605-4150-8A91-DC176BD84392}" srcOrd="0" destOrd="0" presId="urn:microsoft.com/office/officeart/2008/layout/LinedList"/>
    <dgm:cxn modelId="{1FFC519A-8D75-44D4-972E-DE6F45AD6442}" type="presOf" srcId="{4031D2BF-8376-40CA-AB74-3B5B124768A7}" destId="{3EE2C75B-6E4F-405A-9F9C-67861F6CC5E0}" srcOrd="0" destOrd="0" presId="urn:microsoft.com/office/officeart/2008/layout/LinedList"/>
    <dgm:cxn modelId="{191A1F08-D5C1-4FF8-AB40-03330BE8E38E}" type="presOf" srcId="{C1F989FF-8C2B-4C8D-9EE9-14D1203ECA0E}" destId="{A574C839-0338-4806-A6B6-ECF61657149A}" srcOrd="0" destOrd="0" presId="urn:microsoft.com/office/officeart/2008/layout/LinedList"/>
    <dgm:cxn modelId="{5D668F2C-1E2D-47F3-99DA-7F4C788F0C50}" srcId="{99EF3729-CD58-4F70-9836-18F966503D98}" destId="{3BE272CA-95FD-4CCE-B403-FB822DE8CF0A}" srcOrd="3" destOrd="0" parTransId="{FE9645A2-1EF3-4E76-B924-2A799553F47E}" sibTransId="{4B4745DF-0D0B-4CAF-B61A-C2F97C7902BC}"/>
    <dgm:cxn modelId="{B9D26D1C-4EE6-49A0-9E2F-24577C9900B5}" srcId="{C1F989FF-8C2B-4C8D-9EE9-14D1203ECA0E}" destId="{99EF3729-CD58-4F70-9836-18F966503D98}" srcOrd="0" destOrd="0" parTransId="{C3271273-A19D-4E73-B19D-CB38EE331C65}" sibTransId="{7B2FD1DD-EE22-4A8A-B17E-1865742CDA46}"/>
    <dgm:cxn modelId="{09E393B5-DFAC-472E-B895-58E2A3EACE6B}" srcId="{99EF3729-CD58-4F70-9836-18F966503D98}" destId="{4031D2BF-8376-40CA-AB74-3B5B124768A7}" srcOrd="1" destOrd="0" parTransId="{156B906E-156E-4DDD-9E62-8CE3F081CF1B}" sibTransId="{8B5D63DE-EA46-46F2-88C5-99B05496BE1F}"/>
    <dgm:cxn modelId="{29CF7577-5F84-4BE4-BC36-09B0634B690F}" srcId="{99EF3729-CD58-4F70-9836-18F966503D98}" destId="{68A3AC92-A11D-46F8-BF32-A84379980ADE}" srcOrd="0" destOrd="0" parTransId="{DA6B1279-9FB0-48D7-A37F-E847C532B177}" sibTransId="{54F82A30-056D-4DA0-A5CD-5DDCB04663CF}"/>
    <dgm:cxn modelId="{872E8787-4078-4739-BD51-68F3C675EAC0}" type="presParOf" srcId="{A574C839-0338-4806-A6B6-ECF61657149A}" destId="{32330A04-32BF-4373-9B7A-45013F0A029E}" srcOrd="0" destOrd="0" presId="urn:microsoft.com/office/officeart/2008/layout/LinedList"/>
    <dgm:cxn modelId="{E4091386-1AE5-4623-B0C2-5546C160C773}" type="presParOf" srcId="{A574C839-0338-4806-A6B6-ECF61657149A}" destId="{E2568A56-7406-44BF-98CC-C564AD0BC091}" srcOrd="1" destOrd="0" presId="urn:microsoft.com/office/officeart/2008/layout/LinedList"/>
    <dgm:cxn modelId="{2606EB0D-0B05-4C61-9C46-37F515DEBFBF}" type="presParOf" srcId="{E2568A56-7406-44BF-98CC-C564AD0BC091}" destId="{6587BD7B-1805-411C-8252-0A927CEE424C}" srcOrd="0" destOrd="0" presId="urn:microsoft.com/office/officeart/2008/layout/LinedList"/>
    <dgm:cxn modelId="{5DF98980-1682-4455-AE70-D948BFE2EC60}" type="presParOf" srcId="{E2568A56-7406-44BF-98CC-C564AD0BC091}" destId="{B29239AE-3A90-4251-A234-657ECB602C25}" srcOrd="1" destOrd="0" presId="urn:microsoft.com/office/officeart/2008/layout/LinedList"/>
    <dgm:cxn modelId="{CEB47C5B-74E5-4F15-A76B-CE951B8C4A5D}" type="presParOf" srcId="{B29239AE-3A90-4251-A234-657ECB602C25}" destId="{ECB05208-AE6B-4948-A299-B9AA5606A2DA}" srcOrd="0" destOrd="0" presId="urn:microsoft.com/office/officeart/2008/layout/LinedList"/>
    <dgm:cxn modelId="{72912A8B-BE7F-4C5C-ABF8-A5E7564008A5}" type="presParOf" srcId="{B29239AE-3A90-4251-A234-657ECB602C25}" destId="{6F0CBAC9-B4EF-4CD3-BBE0-C20F7ED1A982}" srcOrd="1" destOrd="0" presId="urn:microsoft.com/office/officeart/2008/layout/LinedList"/>
    <dgm:cxn modelId="{7C4DF60D-CC4A-415E-93E7-0CC38A955C8F}" type="presParOf" srcId="{6F0CBAC9-B4EF-4CD3-BBE0-C20F7ED1A982}" destId="{175A67AB-584B-48DC-8D8E-0BA1318419BA}" srcOrd="0" destOrd="0" presId="urn:microsoft.com/office/officeart/2008/layout/LinedList"/>
    <dgm:cxn modelId="{99601E3B-42F1-4671-8B9F-C9A52E5460FD}" type="presParOf" srcId="{6F0CBAC9-B4EF-4CD3-BBE0-C20F7ED1A982}" destId="{8F50D6D2-67ED-410D-9E28-2360567DD652}" srcOrd="1" destOrd="0" presId="urn:microsoft.com/office/officeart/2008/layout/LinedList"/>
    <dgm:cxn modelId="{08FCDF5D-43BC-4798-93A4-127F953F32F4}" type="presParOf" srcId="{6F0CBAC9-B4EF-4CD3-BBE0-C20F7ED1A982}" destId="{FD3D05D3-B9D3-43CB-9B38-DF615F30A44A}" srcOrd="2" destOrd="0" presId="urn:microsoft.com/office/officeart/2008/layout/LinedList"/>
    <dgm:cxn modelId="{2C4BD0E8-8055-4BA6-A752-30E7793BAE4A}" type="presParOf" srcId="{B29239AE-3A90-4251-A234-657ECB602C25}" destId="{C35F7385-91A2-4E2F-A9CF-EF75B27095C6}" srcOrd="2" destOrd="0" presId="urn:microsoft.com/office/officeart/2008/layout/LinedList"/>
    <dgm:cxn modelId="{0BAF093D-B65A-4FC8-ADBE-A804989FFDF3}" type="presParOf" srcId="{B29239AE-3A90-4251-A234-657ECB602C25}" destId="{6A783F17-5F96-428B-ADC6-F01B9E207AE5}" srcOrd="3" destOrd="0" presId="urn:microsoft.com/office/officeart/2008/layout/LinedList"/>
    <dgm:cxn modelId="{4920C2B7-D1CA-49B6-818C-617919E5C57E}" type="presParOf" srcId="{B29239AE-3A90-4251-A234-657ECB602C25}" destId="{D23412F2-B2B6-423F-A56E-F78E7E1EC0EC}" srcOrd="4" destOrd="0" presId="urn:microsoft.com/office/officeart/2008/layout/LinedList"/>
    <dgm:cxn modelId="{E4FC2A3F-76D0-4552-8EBB-C142B7C26A68}" type="presParOf" srcId="{D23412F2-B2B6-423F-A56E-F78E7E1EC0EC}" destId="{E2754D06-DE2B-4FAE-AA83-7916C8C5B701}" srcOrd="0" destOrd="0" presId="urn:microsoft.com/office/officeart/2008/layout/LinedList"/>
    <dgm:cxn modelId="{DB3D380B-A19E-46F4-960E-203BA05948AB}" type="presParOf" srcId="{D23412F2-B2B6-423F-A56E-F78E7E1EC0EC}" destId="{3EE2C75B-6E4F-405A-9F9C-67861F6CC5E0}" srcOrd="1" destOrd="0" presId="urn:microsoft.com/office/officeart/2008/layout/LinedList"/>
    <dgm:cxn modelId="{0DC28FF5-23F3-4FDF-B7BE-17C6E5716B13}" type="presParOf" srcId="{D23412F2-B2B6-423F-A56E-F78E7E1EC0EC}" destId="{30356A85-E4E4-4A67-9F80-4DF84F57B231}" srcOrd="2" destOrd="0" presId="urn:microsoft.com/office/officeart/2008/layout/LinedList"/>
    <dgm:cxn modelId="{34C423AA-9F86-4555-AB9A-09F401C96078}" type="presParOf" srcId="{B29239AE-3A90-4251-A234-657ECB602C25}" destId="{E07257E2-BBD4-40D2-A88A-09DE125A0F94}" srcOrd="5" destOrd="0" presId="urn:microsoft.com/office/officeart/2008/layout/LinedList"/>
    <dgm:cxn modelId="{44A44793-276E-4854-B7BD-E39548F43862}" type="presParOf" srcId="{B29239AE-3A90-4251-A234-657ECB602C25}" destId="{1D3ADB7C-8381-43A8-8531-59AFE5B9FCC2}" srcOrd="6" destOrd="0" presId="urn:microsoft.com/office/officeart/2008/layout/LinedList"/>
    <dgm:cxn modelId="{F5DEDE8B-DB3B-4419-BE2A-C4CAB30B99B8}" type="presParOf" srcId="{B29239AE-3A90-4251-A234-657ECB602C25}" destId="{1CF44CD1-0473-445E-8034-3A58D7C5F896}" srcOrd="7" destOrd="0" presId="urn:microsoft.com/office/officeart/2008/layout/LinedList"/>
    <dgm:cxn modelId="{5EA262ED-E2E5-4005-8B2D-569698A5CDBE}" type="presParOf" srcId="{1CF44CD1-0473-445E-8034-3A58D7C5F896}" destId="{6C2585F5-006B-41B4-84A6-3D060A826467}" srcOrd="0" destOrd="0" presId="urn:microsoft.com/office/officeart/2008/layout/LinedList"/>
    <dgm:cxn modelId="{2C80C38F-9904-40E4-A40F-01404DF07753}" type="presParOf" srcId="{1CF44CD1-0473-445E-8034-3A58D7C5F896}" destId="{81D1962C-7605-4150-8A91-DC176BD84392}" srcOrd="1" destOrd="0" presId="urn:microsoft.com/office/officeart/2008/layout/LinedList"/>
    <dgm:cxn modelId="{2616AF73-DC5C-4B7F-B7C1-56EF1868E63A}" type="presParOf" srcId="{1CF44CD1-0473-445E-8034-3A58D7C5F896}" destId="{74CB5DC1-3277-4580-A06C-6A174AFA7E04}" srcOrd="2" destOrd="0" presId="urn:microsoft.com/office/officeart/2008/layout/LinedList"/>
    <dgm:cxn modelId="{2E909720-5C6A-4BD2-8473-901872940030}" type="presParOf" srcId="{B29239AE-3A90-4251-A234-657ECB602C25}" destId="{7177A253-D891-4AFC-B60C-940DC1A49313}" srcOrd="8" destOrd="0" presId="urn:microsoft.com/office/officeart/2008/layout/LinedList"/>
    <dgm:cxn modelId="{8695DAED-1DF8-422B-A96B-89C554773223}" type="presParOf" srcId="{B29239AE-3A90-4251-A234-657ECB602C25}" destId="{A7155C11-E84A-44F7-9DEC-2448AECCEEEE}" srcOrd="9" destOrd="0" presId="urn:microsoft.com/office/officeart/2008/layout/LinedList"/>
    <dgm:cxn modelId="{0B4FF69F-6F08-4347-A588-49115ED24683}" type="presParOf" srcId="{B29239AE-3A90-4251-A234-657ECB602C25}" destId="{03C5455A-0917-4CB0-B5DB-6B9515650C8F}" srcOrd="10" destOrd="0" presId="urn:microsoft.com/office/officeart/2008/layout/LinedList"/>
    <dgm:cxn modelId="{1363AC12-DB3D-4932-AD58-AEDC6A12ECFE}" type="presParOf" srcId="{03C5455A-0917-4CB0-B5DB-6B9515650C8F}" destId="{EFD1471B-7C75-4764-BB65-CA9433D8ECFE}" srcOrd="0" destOrd="0" presId="urn:microsoft.com/office/officeart/2008/layout/LinedList"/>
    <dgm:cxn modelId="{898DFA6D-3836-4846-B7F0-63EDF2EBA8D8}" type="presParOf" srcId="{03C5455A-0917-4CB0-B5DB-6B9515650C8F}" destId="{14F0C4BA-40B4-49A5-907B-9B4BF7B91B92}" srcOrd="1" destOrd="0" presId="urn:microsoft.com/office/officeart/2008/layout/LinedList"/>
    <dgm:cxn modelId="{EB4D14D1-5971-4619-9A6D-C8ED2F691B72}" type="presParOf" srcId="{03C5455A-0917-4CB0-B5DB-6B9515650C8F}" destId="{EF81B27E-E0AE-4B21-BF00-0B3BF29EFED0}" srcOrd="2" destOrd="0" presId="urn:microsoft.com/office/officeart/2008/layout/LinedList"/>
    <dgm:cxn modelId="{F8A3CE74-665E-4274-B73C-B09F348AF9EB}" type="presParOf" srcId="{B29239AE-3A90-4251-A234-657ECB602C25}" destId="{D6DDEC2E-BAB5-4A20-ADB2-3F01561D7578}" srcOrd="11" destOrd="0" presId="urn:microsoft.com/office/officeart/2008/layout/LinedList"/>
    <dgm:cxn modelId="{2A32E1CB-F25E-4448-9709-25518E5DAA22}" type="presParOf" srcId="{B29239AE-3A90-4251-A234-657ECB602C25}" destId="{8BBF5A2F-38EB-46D7-BAAA-BC12C497286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B1473C-96DF-468B-AFEF-D1729F4CE7A4}"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US"/>
        </a:p>
      </dgm:t>
    </dgm:pt>
    <dgm:pt modelId="{1DC98862-026F-4AD3-8F9A-C1F6E4122B65}">
      <dgm:prSet/>
      <dgm:spPr/>
      <dgm:t>
        <a:bodyPr/>
        <a:lstStyle/>
        <a:p>
          <a:pPr rtl="0"/>
          <a:r>
            <a:rPr lang="en-US" dirty="0" smtClean="0"/>
            <a:t>YOUR FEEDBACK</a:t>
          </a:r>
          <a:endParaRPr lang="en-US" dirty="0"/>
        </a:p>
      </dgm:t>
    </dgm:pt>
    <dgm:pt modelId="{EC43988A-31EE-4F06-BC2C-217C225D3E6E}" type="parTrans" cxnId="{280405F6-2CCB-41A7-A3BE-B8AD1B026F12}">
      <dgm:prSet/>
      <dgm:spPr/>
      <dgm:t>
        <a:bodyPr/>
        <a:lstStyle/>
        <a:p>
          <a:endParaRPr lang="en-US"/>
        </a:p>
      </dgm:t>
    </dgm:pt>
    <dgm:pt modelId="{9F809BDC-7F2D-4E24-9EF5-1A173E8562F4}" type="sibTrans" cxnId="{280405F6-2CCB-41A7-A3BE-B8AD1B026F12}">
      <dgm:prSet/>
      <dgm:spPr/>
      <dgm:t>
        <a:bodyPr/>
        <a:lstStyle/>
        <a:p>
          <a:endParaRPr lang="en-US"/>
        </a:p>
      </dgm:t>
    </dgm:pt>
    <dgm:pt modelId="{0C9EBC87-6F48-4C84-BEF3-5B756812F0A7}" type="pres">
      <dgm:prSet presAssocID="{7DB1473C-96DF-468B-AFEF-D1729F4CE7A4}" presName="linear" presStyleCnt="0">
        <dgm:presLayoutVars>
          <dgm:animLvl val="lvl"/>
          <dgm:resizeHandles val="exact"/>
        </dgm:presLayoutVars>
      </dgm:prSet>
      <dgm:spPr/>
      <dgm:t>
        <a:bodyPr/>
        <a:lstStyle/>
        <a:p>
          <a:endParaRPr lang="en-US"/>
        </a:p>
      </dgm:t>
    </dgm:pt>
    <dgm:pt modelId="{137D8580-D2E1-44B1-B0F9-DDDCE456A1B2}" type="pres">
      <dgm:prSet presAssocID="{1DC98862-026F-4AD3-8F9A-C1F6E4122B65}" presName="parentText" presStyleLbl="node1" presStyleIdx="0" presStyleCnt="1">
        <dgm:presLayoutVars>
          <dgm:chMax val="0"/>
          <dgm:bulletEnabled val="1"/>
        </dgm:presLayoutVars>
      </dgm:prSet>
      <dgm:spPr/>
      <dgm:t>
        <a:bodyPr/>
        <a:lstStyle/>
        <a:p>
          <a:endParaRPr lang="en-US"/>
        </a:p>
      </dgm:t>
    </dgm:pt>
  </dgm:ptLst>
  <dgm:cxnLst>
    <dgm:cxn modelId="{BB83078B-F004-400D-8CCD-5901DCF6581D}" type="presOf" srcId="{1DC98862-026F-4AD3-8F9A-C1F6E4122B65}" destId="{137D8580-D2E1-44B1-B0F9-DDDCE456A1B2}" srcOrd="0" destOrd="0" presId="urn:microsoft.com/office/officeart/2005/8/layout/vList2"/>
    <dgm:cxn modelId="{F6B721EC-E2ED-40CE-9133-6B38B0BC1016}" type="presOf" srcId="{7DB1473C-96DF-468B-AFEF-D1729F4CE7A4}" destId="{0C9EBC87-6F48-4C84-BEF3-5B756812F0A7}" srcOrd="0" destOrd="0" presId="urn:microsoft.com/office/officeart/2005/8/layout/vList2"/>
    <dgm:cxn modelId="{280405F6-2CCB-41A7-A3BE-B8AD1B026F12}" srcId="{7DB1473C-96DF-468B-AFEF-D1729F4CE7A4}" destId="{1DC98862-026F-4AD3-8F9A-C1F6E4122B65}" srcOrd="0" destOrd="0" parTransId="{EC43988A-31EE-4F06-BC2C-217C225D3E6E}" sibTransId="{9F809BDC-7F2D-4E24-9EF5-1A173E8562F4}"/>
    <dgm:cxn modelId="{82ACDA12-A0CB-4E19-9546-91234D5EA4F2}" type="presParOf" srcId="{0C9EBC87-6F48-4C84-BEF3-5B756812F0A7}" destId="{137D8580-D2E1-44B1-B0F9-DDDCE456A1B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C19EC5-F3FC-4CFE-A11A-18241ED78FE1}"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n-US"/>
        </a:p>
      </dgm:t>
    </dgm:pt>
    <dgm:pt modelId="{889DAE96-8424-4235-998C-2D354DC1E42C}">
      <dgm:prSet/>
      <dgm:spPr/>
      <dgm:t>
        <a:bodyPr/>
        <a:lstStyle/>
        <a:p>
          <a:pPr rtl="0"/>
          <a:r>
            <a:rPr lang="en-US" dirty="0" smtClean="0"/>
            <a:t>What should we do?</a:t>
          </a:r>
          <a:endParaRPr lang="en-US" dirty="0"/>
        </a:p>
      </dgm:t>
    </dgm:pt>
    <dgm:pt modelId="{21E7439E-1336-4A8C-8C09-D859FC13FB28}" type="parTrans" cxnId="{45F47ADF-7CD2-4F8F-B2E1-81BB55DAE6CD}">
      <dgm:prSet/>
      <dgm:spPr/>
      <dgm:t>
        <a:bodyPr/>
        <a:lstStyle/>
        <a:p>
          <a:endParaRPr lang="en-US"/>
        </a:p>
      </dgm:t>
    </dgm:pt>
    <dgm:pt modelId="{22484247-56F2-4C21-9E1B-7340E01AE0AB}" type="sibTrans" cxnId="{45F47ADF-7CD2-4F8F-B2E1-81BB55DAE6CD}">
      <dgm:prSet/>
      <dgm:spPr/>
      <dgm:t>
        <a:bodyPr/>
        <a:lstStyle/>
        <a:p>
          <a:endParaRPr lang="en-US" dirty="0"/>
        </a:p>
      </dgm:t>
    </dgm:pt>
    <dgm:pt modelId="{60805CA7-DB98-4ADD-B21A-8E602F85622B}">
      <dgm:prSet/>
      <dgm:spPr/>
      <dgm:t>
        <a:bodyPr/>
        <a:lstStyle/>
        <a:p>
          <a:pPr rtl="0"/>
          <a:r>
            <a:rPr lang="en-US" dirty="0" smtClean="0"/>
            <a:t>How do we do it?</a:t>
          </a:r>
          <a:endParaRPr lang="en-US" dirty="0"/>
        </a:p>
      </dgm:t>
    </dgm:pt>
    <dgm:pt modelId="{6B9CD9AD-81FA-4ED6-ADA0-2BCEFAE84160}" type="parTrans" cxnId="{4F3AF03D-9430-4179-B11E-8DC22D9EE5B8}">
      <dgm:prSet/>
      <dgm:spPr/>
      <dgm:t>
        <a:bodyPr/>
        <a:lstStyle/>
        <a:p>
          <a:endParaRPr lang="en-US"/>
        </a:p>
      </dgm:t>
    </dgm:pt>
    <dgm:pt modelId="{85D6BED5-1CDA-4A10-A22E-2D90CB87A05B}" type="sibTrans" cxnId="{4F3AF03D-9430-4179-B11E-8DC22D9EE5B8}">
      <dgm:prSet/>
      <dgm:spPr/>
      <dgm:t>
        <a:bodyPr/>
        <a:lstStyle/>
        <a:p>
          <a:endParaRPr lang="en-US" dirty="0"/>
        </a:p>
      </dgm:t>
    </dgm:pt>
    <dgm:pt modelId="{553EF801-C615-4F77-9D47-43F869377FBA}">
      <dgm:prSet/>
      <dgm:spPr/>
      <dgm:t>
        <a:bodyPr/>
        <a:lstStyle/>
        <a:p>
          <a:pPr rtl="0"/>
          <a:r>
            <a:rPr lang="en-US" dirty="0" smtClean="0"/>
            <a:t>What are the challenges?</a:t>
          </a:r>
          <a:endParaRPr lang="en-US" dirty="0"/>
        </a:p>
      </dgm:t>
    </dgm:pt>
    <dgm:pt modelId="{0EE69045-B1E6-4617-9964-EB6DDE126166}" type="parTrans" cxnId="{32B94E44-BD8B-4773-9341-374F87EE3E69}">
      <dgm:prSet/>
      <dgm:spPr/>
      <dgm:t>
        <a:bodyPr/>
        <a:lstStyle/>
        <a:p>
          <a:endParaRPr lang="en-US"/>
        </a:p>
      </dgm:t>
    </dgm:pt>
    <dgm:pt modelId="{04495006-4B70-4CFE-A549-B13C3A770326}" type="sibTrans" cxnId="{32B94E44-BD8B-4773-9341-374F87EE3E69}">
      <dgm:prSet/>
      <dgm:spPr/>
      <dgm:t>
        <a:bodyPr/>
        <a:lstStyle/>
        <a:p>
          <a:endParaRPr lang="en-US"/>
        </a:p>
      </dgm:t>
    </dgm:pt>
    <dgm:pt modelId="{0E39C27C-E792-4769-B709-10768270B811}" type="pres">
      <dgm:prSet presAssocID="{A0C19EC5-F3FC-4CFE-A11A-18241ED78FE1}" presName="Name0" presStyleCnt="0">
        <dgm:presLayoutVars>
          <dgm:dir/>
          <dgm:resizeHandles val="exact"/>
        </dgm:presLayoutVars>
      </dgm:prSet>
      <dgm:spPr/>
      <dgm:t>
        <a:bodyPr/>
        <a:lstStyle/>
        <a:p>
          <a:endParaRPr lang="en-US"/>
        </a:p>
      </dgm:t>
    </dgm:pt>
    <dgm:pt modelId="{9EF6C625-7B67-43FF-B5F7-3F5110E99534}" type="pres">
      <dgm:prSet presAssocID="{889DAE96-8424-4235-998C-2D354DC1E42C}" presName="node" presStyleLbl="node1" presStyleIdx="0" presStyleCnt="3">
        <dgm:presLayoutVars>
          <dgm:bulletEnabled val="1"/>
        </dgm:presLayoutVars>
      </dgm:prSet>
      <dgm:spPr/>
      <dgm:t>
        <a:bodyPr/>
        <a:lstStyle/>
        <a:p>
          <a:endParaRPr lang="en-US"/>
        </a:p>
      </dgm:t>
    </dgm:pt>
    <dgm:pt modelId="{69A85B9E-361B-4B3F-BC69-0913EDB6DC98}" type="pres">
      <dgm:prSet presAssocID="{22484247-56F2-4C21-9E1B-7340E01AE0AB}" presName="sibTrans" presStyleLbl="sibTrans2D1" presStyleIdx="0" presStyleCnt="2"/>
      <dgm:spPr/>
      <dgm:t>
        <a:bodyPr/>
        <a:lstStyle/>
        <a:p>
          <a:endParaRPr lang="en-US"/>
        </a:p>
      </dgm:t>
    </dgm:pt>
    <dgm:pt modelId="{D74A4991-A621-43EE-9052-15D5BF0404A0}" type="pres">
      <dgm:prSet presAssocID="{22484247-56F2-4C21-9E1B-7340E01AE0AB}" presName="connectorText" presStyleLbl="sibTrans2D1" presStyleIdx="0" presStyleCnt="2"/>
      <dgm:spPr/>
      <dgm:t>
        <a:bodyPr/>
        <a:lstStyle/>
        <a:p>
          <a:endParaRPr lang="en-US"/>
        </a:p>
      </dgm:t>
    </dgm:pt>
    <dgm:pt modelId="{A6BF348E-BDD3-47A0-BAD4-D02ED18B6E93}" type="pres">
      <dgm:prSet presAssocID="{60805CA7-DB98-4ADD-B21A-8E602F85622B}" presName="node" presStyleLbl="node1" presStyleIdx="1" presStyleCnt="3">
        <dgm:presLayoutVars>
          <dgm:bulletEnabled val="1"/>
        </dgm:presLayoutVars>
      </dgm:prSet>
      <dgm:spPr/>
      <dgm:t>
        <a:bodyPr/>
        <a:lstStyle/>
        <a:p>
          <a:endParaRPr lang="en-US"/>
        </a:p>
      </dgm:t>
    </dgm:pt>
    <dgm:pt modelId="{9D81DCAC-4AA9-4922-938A-56117DF565A1}" type="pres">
      <dgm:prSet presAssocID="{85D6BED5-1CDA-4A10-A22E-2D90CB87A05B}" presName="sibTrans" presStyleLbl="sibTrans2D1" presStyleIdx="1" presStyleCnt="2"/>
      <dgm:spPr/>
      <dgm:t>
        <a:bodyPr/>
        <a:lstStyle/>
        <a:p>
          <a:endParaRPr lang="en-US"/>
        </a:p>
      </dgm:t>
    </dgm:pt>
    <dgm:pt modelId="{51368376-3CA6-4A77-898E-41D2C240DC51}" type="pres">
      <dgm:prSet presAssocID="{85D6BED5-1CDA-4A10-A22E-2D90CB87A05B}" presName="connectorText" presStyleLbl="sibTrans2D1" presStyleIdx="1" presStyleCnt="2"/>
      <dgm:spPr/>
      <dgm:t>
        <a:bodyPr/>
        <a:lstStyle/>
        <a:p>
          <a:endParaRPr lang="en-US"/>
        </a:p>
      </dgm:t>
    </dgm:pt>
    <dgm:pt modelId="{0B977A16-345E-4176-BF92-9303F099939F}" type="pres">
      <dgm:prSet presAssocID="{553EF801-C615-4F77-9D47-43F869377FBA}" presName="node" presStyleLbl="node1" presStyleIdx="2" presStyleCnt="3">
        <dgm:presLayoutVars>
          <dgm:bulletEnabled val="1"/>
        </dgm:presLayoutVars>
      </dgm:prSet>
      <dgm:spPr/>
      <dgm:t>
        <a:bodyPr/>
        <a:lstStyle/>
        <a:p>
          <a:endParaRPr lang="en-US"/>
        </a:p>
      </dgm:t>
    </dgm:pt>
  </dgm:ptLst>
  <dgm:cxnLst>
    <dgm:cxn modelId="{1945C1E0-900F-4D95-9C62-59E0B680F4AC}" type="presOf" srcId="{22484247-56F2-4C21-9E1B-7340E01AE0AB}" destId="{69A85B9E-361B-4B3F-BC69-0913EDB6DC98}" srcOrd="0" destOrd="0" presId="urn:microsoft.com/office/officeart/2005/8/layout/process1"/>
    <dgm:cxn modelId="{3FB07F13-BBE0-44DC-B395-227EAAA938C2}" type="presOf" srcId="{85D6BED5-1CDA-4A10-A22E-2D90CB87A05B}" destId="{9D81DCAC-4AA9-4922-938A-56117DF565A1}" srcOrd="0" destOrd="0" presId="urn:microsoft.com/office/officeart/2005/8/layout/process1"/>
    <dgm:cxn modelId="{6FAF06AA-3C9E-427C-B286-E9E22A93DB29}" type="presOf" srcId="{60805CA7-DB98-4ADD-B21A-8E602F85622B}" destId="{A6BF348E-BDD3-47A0-BAD4-D02ED18B6E93}" srcOrd="0" destOrd="0" presId="urn:microsoft.com/office/officeart/2005/8/layout/process1"/>
    <dgm:cxn modelId="{45F47ADF-7CD2-4F8F-B2E1-81BB55DAE6CD}" srcId="{A0C19EC5-F3FC-4CFE-A11A-18241ED78FE1}" destId="{889DAE96-8424-4235-998C-2D354DC1E42C}" srcOrd="0" destOrd="0" parTransId="{21E7439E-1336-4A8C-8C09-D859FC13FB28}" sibTransId="{22484247-56F2-4C21-9E1B-7340E01AE0AB}"/>
    <dgm:cxn modelId="{D83A2308-B112-49C0-89D9-4FF60C91C761}" type="presOf" srcId="{553EF801-C615-4F77-9D47-43F869377FBA}" destId="{0B977A16-345E-4176-BF92-9303F099939F}" srcOrd="0" destOrd="0" presId="urn:microsoft.com/office/officeart/2005/8/layout/process1"/>
    <dgm:cxn modelId="{DDBB0B82-9B74-4779-A464-7B73ABD1E18C}" type="presOf" srcId="{889DAE96-8424-4235-998C-2D354DC1E42C}" destId="{9EF6C625-7B67-43FF-B5F7-3F5110E99534}" srcOrd="0" destOrd="0" presId="urn:microsoft.com/office/officeart/2005/8/layout/process1"/>
    <dgm:cxn modelId="{32B94E44-BD8B-4773-9341-374F87EE3E69}" srcId="{A0C19EC5-F3FC-4CFE-A11A-18241ED78FE1}" destId="{553EF801-C615-4F77-9D47-43F869377FBA}" srcOrd="2" destOrd="0" parTransId="{0EE69045-B1E6-4617-9964-EB6DDE126166}" sibTransId="{04495006-4B70-4CFE-A549-B13C3A770326}"/>
    <dgm:cxn modelId="{0261EA87-0ACF-4164-A8D7-CCF1A7BCF69F}" type="presOf" srcId="{85D6BED5-1CDA-4A10-A22E-2D90CB87A05B}" destId="{51368376-3CA6-4A77-898E-41D2C240DC51}" srcOrd="1" destOrd="0" presId="urn:microsoft.com/office/officeart/2005/8/layout/process1"/>
    <dgm:cxn modelId="{501DF3BD-9E14-40B0-8EF6-AC05E0799681}" type="presOf" srcId="{A0C19EC5-F3FC-4CFE-A11A-18241ED78FE1}" destId="{0E39C27C-E792-4769-B709-10768270B811}" srcOrd="0" destOrd="0" presId="urn:microsoft.com/office/officeart/2005/8/layout/process1"/>
    <dgm:cxn modelId="{4F3AF03D-9430-4179-B11E-8DC22D9EE5B8}" srcId="{A0C19EC5-F3FC-4CFE-A11A-18241ED78FE1}" destId="{60805CA7-DB98-4ADD-B21A-8E602F85622B}" srcOrd="1" destOrd="0" parTransId="{6B9CD9AD-81FA-4ED6-ADA0-2BCEFAE84160}" sibTransId="{85D6BED5-1CDA-4A10-A22E-2D90CB87A05B}"/>
    <dgm:cxn modelId="{6BD3AB09-C2C1-4BB2-8B6E-083934FFB87D}" type="presOf" srcId="{22484247-56F2-4C21-9E1B-7340E01AE0AB}" destId="{D74A4991-A621-43EE-9052-15D5BF0404A0}" srcOrd="1" destOrd="0" presId="urn:microsoft.com/office/officeart/2005/8/layout/process1"/>
    <dgm:cxn modelId="{7E76F072-B818-4A1A-8BFB-399B8B655187}" type="presParOf" srcId="{0E39C27C-E792-4769-B709-10768270B811}" destId="{9EF6C625-7B67-43FF-B5F7-3F5110E99534}" srcOrd="0" destOrd="0" presId="urn:microsoft.com/office/officeart/2005/8/layout/process1"/>
    <dgm:cxn modelId="{21B641BB-2ECC-4C69-AC5A-AE5C9E1150BD}" type="presParOf" srcId="{0E39C27C-E792-4769-B709-10768270B811}" destId="{69A85B9E-361B-4B3F-BC69-0913EDB6DC98}" srcOrd="1" destOrd="0" presId="urn:microsoft.com/office/officeart/2005/8/layout/process1"/>
    <dgm:cxn modelId="{A273A8A7-07C9-452F-A303-50716BBFA604}" type="presParOf" srcId="{69A85B9E-361B-4B3F-BC69-0913EDB6DC98}" destId="{D74A4991-A621-43EE-9052-15D5BF0404A0}" srcOrd="0" destOrd="0" presId="urn:microsoft.com/office/officeart/2005/8/layout/process1"/>
    <dgm:cxn modelId="{81A98A64-EB33-4ED6-AEF0-06F755DFCA7E}" type="presParOf" srcId="{0E39C27C-E792-4769-B709-10768270B811}" destId="{A6BF348E-BDD3-47A0-BAD4-D02ED18B6E93}" srcOrd="2" destOrd="0" presId="urn:microsoft.com/office/officeart/2005/8/layout/process1"/>
    <dgm:cxn modelId="{F194BB68-A4FF-46AD-8501-B3B9F0405509}" type="presParOf" srcId="{0E39C27C-E792-4769-B709-10768270B811}" destId="{9D81DCAC-4AA9-4922-938A-56117DF565A1}" srcOrd="3" destOrd="0" presId="urn:microsoft.com/office/officeart/2005/8/layout/process1"/>
    <dgm:cxn modelId="{2F85AC45-0F5C-4CC7-BCE3-387E2945686F}" type="presParOf" srcId="{9D81DCAC-4AA9-4922-938A-56117DF565A1}" destId="{51368376-3CA6-4A77-898E-41D2C240DC51}" srcOrd="0" destOrd="0" presId="urn:microsoft.com/office/officeart/2005/8/layout/process1"/>
    <dgm:cxn modelId="{90BD0FFD-78D5-4FFB-B646-3CFA410122EB}" type="presParOf" srcId="{0E39C27C-E792-4769-B709-10768270B811}" destId="{0B977A16-345E-4176-BF92-9303F099939F}"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01E58-B15A-4775-B388-1730D3501280}">
      <dsp:nvSpPr>
        <dsp:cNvPr id="0" name=""/>
        <dsp:cNvSpPr/>
      </dsp:nvSpPr>
      <dsp:spPr>
        <a:xfrm>
          <a:off x="0" y="0"/>
          <a:ext cx="4378547" cy="10021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Introduction</a:t>
          </a:r>
        </a:p>
      </dsp:txBody>
      <dsp:txXfrm>
        <a:off x="29351" y="29351"/>
        <a:ext cx="3179927" cy="943423"/>
      </dsp:txXfrm>
    </dsp:sp>
    <dsp:sp modelId="{775E5FF6-BC5A-4BED-8610-394D3A64EE48}">
      <dsp:nvSpPr>
        <dsp:cNvPr id="0" name=""/>
        <dsp:cNvSpPr/>
      </dsp:nvSpPr>
      <dsp:spPr>
        <a:xfrm>
          <a:off x="326969" y="1141309"/>
          <a:ext cx="4378547" cy="1002125"/>
        </a:xfrm>
        <a:prstGeom prst="roundRect">
          <a:avLst>
            <a:gd name="adj" fmla="val 10000"/>
          </a:avLst>
        </a:prstGeom>
        <a:solidFill>
          <a:schemeClr val="accent2">
            <a:hueOff val="-373772"/>
            <a:satOff val="-1922"/>
            <a:lumOff val="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Overview of the </a:t>
          </a:r>
          <a:r>
            <a:rPr lang="en-US" sz="2000" b="1" i="1" kern="1200" dirty="0" smtClean="0">
              <a:solidFill>
                <a:srgbClr val="FF0000"/>
              </a:solidFill>
            </a:rPr>
            <a:t>WAICA</a:t>
          </a:r>
          <a:r>
            <a:rPr lang="en-US" sz="2000" kern="1200" dirty="0" smtClean="0"/>
            <a:t> in the Insurance Industry</a:t>
          </a:r>
          <a:endParaRPr lang="en-US" sz="2000" kern="1200" dirty="0"/>
        </a:p>
      </dsp:txBody>
      <dsp:txXfrm>
        <a:off x="356320" y="1170660"/>
        <a:ext cx="3341494" cy="943423"/>
      </dsp:txXfrm>
    </dsp:sp>
    <dsp:sp modelId="{C9A76A30-E797-45C3-8B0C-D5D5021338F4}">
      <dsp:nvSpPr>
        <dsp:cNvPr id="0" name=""/>
        <dsp:cNvSpPr/>
      </dsp:nvSpPr>
      <dsp:spPr>
        <a:xfrm>
          <a:off x="653938" y="2282618"/>
          <a:ext cx="4378547" cy="1002125"/>
        </a:xfrm>
        <a:prstGeom prst="roundRect">
          <a:avLst>
            <a:gd name="adj" fmla="val 10000"/>
          </a:avLst>
        </a:prstGeom>
        <a:solidFill>
          <a:schemeClr val="accent2">
            <a:hueOff val="-747544"/>
            <a:satOff val="-3844"/>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How can </a:t>
          </a:r>
          <a:r>
            <a:rPr lang="en-US" sz="2000" b="1" i="1" kern="1200" dirty="0" smtClean="0">
              <a:solidFill>
                <a:srgbClr val="FF0000"/>
              </a:solidFill>
            </a:rPr>
            <a:t>WAICA</a:t>
          </a:r>
          <a:r>
            <a:rPr lang="en-US" sz="2000" kern="1200" dirty="0" smtClean="0"/>
            <a:t> </a:t>
          </a:r>
          <a:r>
            <a:rPr lang="en-US" sz="2000" kern="1200" dirty="0"/>
            <a:t>build a trustworthy Insurance Industry?</a:t>
          </a:r>
        </a:p>
      </dsp:txBody>
      <dsp:txXfrm>
        <a:off x="683289" y="2311969"/>
        <a:ext cx="3341494" cy="943423"/>
      </dsp:txXfrm>
    </dsp:sp>
    <dsp:sp modelId="{64703012-6B5A-428C-B9F8-C43A01D3AACD}">
      <dsp:nvSpPr>
        <dsp:cNvPr id="0" name=""/>
        <dsp:cNvSpPr/>
      </dsp:nvSpPr>
      <dsp:spPr>
        <a:xfrm>
          <a:off x="980908" y="3423928"/>
          <a:ext cx="4378547" cy="1002125"/>
        </a:xfrm>
        <a:prstGeom prst="roundRect">
          <a:avLst>
            <a:gd name="adj" fmla="val 10000"/>
          </a:avLst>
        </a:prstGeom>
        <a:solidFill>
          <a:schemeClr val="accent2">
            <a:hueOff val="-1121315"/>
            <a:satOff val="-5765"/>
            <a:lumOff val="1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Charting the way forward</a:t>
          </a:r>
        </a:p>
      </dsp:txBody>
      <dsp:txXfrm>
        <a:off x="1010259" y="3453279"/>
        <a:ext cx="3341494" cy="943423"/>
      </dsp:txXfrm>
    </dsp:sp>
    <dsp:sp modelId="{77799DFF-C0A8-4167-A745-3D1097DC7AD0}">
      <dsp:nvSpPr>
        <dsp:cNvPr id="0" name=""/>
        <dsp:cNvSpPr/>
      </dsp:nvSpPr>
      <dsp:spPr>
        <a:xfrm>
          <a:off x="1307877" y="4565237"/>
          <a:ext cx="4378547" cy="1002125"/>
        </a:xfrm>
        <a:prstGeom prst="roundRect">
          <a:avLst>
            <a:gd name="adj" fmla="val 10000"/>
          </a:avLst>
        </a:prstGeom>
        <a:solidFill>
          <a:schemeClr val="accent2">
            <a:hueOff val="-1495087"/>
            <a:satOff val="-7687"/>
            <a:lumOff val="2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Closing</a:t>
          </a:r>
        </a:p>
      </dsp:txBody>
      <dsp:txXfrm>
        <a:off x="1337228" y="4594588"/>
        <a:ext cx="3341494" cy="943423"/>
      </dsp:txXfrm>
    </dsp:sp>
    <dsp:sp modelId="{ED63DB33-F498-4CAE-9448-B9DC27B595C3}">
      <dsp:nvSpPr>
        <dsp:cNvPr id="0" name=""/>
        <dsp:cNvSpPr/>
      </dsp:nvSpPr>
      <dsp:spPr>
        <a:xfrm>
          <a:off x="3727165" y="732108"/>
          <a:ext cx="651381" cy="65138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3873726" y="732108"/>
        <a:ext cx="358259" cy="490164"/>
      </dsp:txXfrm>
    </dsp:sp>
    <dsp:sp modelId="{37D8C21D-E7B9-4FFC-BF25-85143BD439DB}">
      <dsp:nvSpPr>
        <dsp:cNvPr id="0" name=""/>
        <dsp:cNvSpPr/>
      </dsp:nvSpPr>
      <dsp:spPr>
        <a:xfrm>
          <a:off x="4054135" y="1873417"/>
          <a:ext cx="651381" cy="651381"/>
        </a:xfrm>
        <a:prstGeom prst="downArrow">
          <a:avLst>
            <a:gd name="adj1" fmla="val 55000"/>
            <a:gd name="adj2" fmla="val 45000"/>
          </a:avLst>
        </a:prstGeom>
        <a:solidFill>
          <a:schemeClr val="accent2">
            <a:tint val="40000"/>
            <a:alpha val="90000"/>
            <a:hueOff val="-530459"/>
            <a:satOff val="-115"/>
            <a:lumOff val="80"/>
            <a:alphaOff val="0"/>
          </a:schemeClr>
        </a:solidFill>
        <a:ln w="12700" cap="flat" cmpd="sng" algn="ctr">
          <a:solidFill>
            <a:schemeClr val="accent2">
              <a:tint val="40000"/>
              <a:alpha val="90000"/>
              <a:hueOff val="-530459"/>
              <a:satOff val="-115"/>
              <a:lumOff val="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200696" y="1873417"/>
        <a:ext cx="358259" cy="490164"/>
      </dsp:txXfrm>
    </dsp:sp>
    <dsp:sp modelId="{2C1E8C5D-919B-4F5C-B77D-E9CE4AEF4856}">
      <dsp:nvSpPr>
        <dsp:cNvPr id="0" name=""/>
        <dsp:cNvSpPr/>
      </dsp:nvSpPr>
      <dsp:spPr>
        <a:xfrm>
          <a:off x="4381104" y="2998024"/>
          <a:ext cx="651381" cy="651381"/>
        </a:xfrm>
        <a:prstGeom prst="downArrow">
          <a:avLst>
            <a:gd name="adj1" fmla="val 55000"/>
            <a:gd name="adj2" fmla="val 45000"/>
          </a:avLst>
        </a:prstGeom>
        <a:solidFill>
          <a:schemeClr val="accent2">
            <a:tint val="40000"/>
            <a:alpha val="90000"/>
            <a:hueOff val="-1060918"/>
            <a:satOff val="-229"/>
            <a:lumOff val="160"/>
            <a:alphaOff val="0"/>
          </a:schemeClr>
        </a:solidFill>
        <a:ln w="12700" cap="flat" cmpd="sng" algn="ctr">
          <a:solidFill>
            <a:schemeClr val="accent2">
              <a:tint val="40000"/>
              <a:alpha val="90000"/>
              <a:hueOff val="-1060918"/>
              <a:satOff val="-229"/>
              <a:lumOff val="1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527665" y="2998024"/>
        <a:ext cx="358259" cy="490164"/>
      </dsp:txXfrm>
    </dsp:sp>
    <dsp:sp modelId="{8C90D441-5EA4-41C7-B6AC-BD46DA8B7B20}">
      <dsp:nvSpPr>
        <dsp:cNvPr id="0" name=""/>
        <dsp:cNvSpPr/>
      </dsp:nvSpPr>
      <dsp:spPr>
        <a:xfrm>
          <a:off x="4708074" y="4150469"/>
          <a:ext cx="651381" cy="651381"/>
        </a:xfrm>
        <a:prstGeom prst="downArrow">
          <a:avLst>
            <a:gd name="adj1" fmla="val 55000"/>
            <a:gd name="adj2" fmla="val 45000"/>
          </a:avLst>
        </a:prstGeom>
        <a:solidFill>
          <a:schemeClr val="accent2">
            <a:tint val="40000"/>
            <a:alpha val="90000"/>
            <a:hueOff val="-1591377"/>
            <a:satOff val="-344"/>
            <a:lumOff val="240"/>
            <a:alphaOff val="0"/>
          </a:schemeClr>
        </a:solidFill>
        <a:ln w="12700" cap="flat" cmpd="sng" algn="ctr">
          <a:solidFill>
            <a:schemeClr val="accent2">
              <a:tint val="40000"/>
              <a:alpha val="90000"/>
              <a:hueOff val="-1591377"/>
              <a:satOff val="-344"/>
              <a:lumOff val="2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854635" y="4150469"/>
        <a:ext cx="358259" cy="490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2FD7A-0003-461D-9814-DC61C421CD83}">
      <dsp:nvSpPr>
        <dsp:cNvPr id="0" name=""/>
        <dsp:cNvSpPr/>
      </dsp:nvSpPr>
      <dsp:spPr>
        <a:xfrm>
          <a:off x="0" y="0"/>
          <a:ext cx="745807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D1E45-8985-4D97-A8E7-B5427FE263A3}">
      <dsp:nvSpPr>
        <dsp:cNvPr id="0" name=""/>
        <dsp:cNvSpPr/>
      </dsp:nvSpPr>
      <dsp:spPr>
        <a:xfrm>
          <a:off x="0" y="0"/>
          <a:ext cx="7458074" cy="139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The role of insurance in virtually all developed and developing nations cannot be overemphasized</a:t>
          </a:r>
        </a:p>
      </dsp:txBody>
      <dsp:txXfrm>
        <a:off x="0" y="0"/>
        <a:ext cx="7458074" cy="1391840"/>
      </dsp:txXfrm>
    </dsp:sp>
    <dsp:sp modelId="{45B36C95-C35C-4B35-9A5F-040076ED18BD}">
      <dsp:nvSpPr>
        <dsp:cNvPr id="0" name=""/>
        <dsp:cNvSpPr/>
      </dsp:nvSpPr>
      <dsp:spPr>
        <a:xfrm>
          <a:off x="0" y="1391840"/>
          <a:ext cx="745807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7DF25-8E56-43C0-B800-B54656827386}">
      <dsp:nvSpPr>
        <dsp:cNvPr id="0" name=""/>
        <dsp:cNvSpPr/>
      </dsp:nvSpPr>
      <dsp:spPr>
        <a:xfrm>
          <a:off x="0" y="1391840"/>
          <a:ext cx="7458074" cy="139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i="1" kern="1200" dirty="0" smtClean="0">
              <a:solidFill>
                <a:srgbClr val="FF0000"/>
              </a:solidFill>
            </a:rPr>
            <a:t>WAICA</a:t>
          </a:r>
          <a:r>
            <a:rPr lang="en-US" sz="2800" kern="1200" dirty="0" smtClean="0"/>
            <a:t> has access to a </a:t>
          </a:r>
          <a:r>
            <a:rPr lang="en-US" sz="2800" kern="1200" dirty="0"/>
            <a:t>burgeoning insurance </a:t>
          </a:r>
          <a:r>
            <a:rPr lang="en-US" sz="2800" kern="1200" dirty="0" smtClean="0"/>
            <a:t>industry in the region</a:t>
          </a:r>
          <a:endParaRPr lang="en-US" sz="2800" kern="1200" dirty="0"/>
        </a:p>
      </dsp:txBody>
      <dsp:txXfrm>
        <a:off x="0" y="1391840"/>
        <a:ext cx="7458074" cy="1391840"/>
      </dsp:txXfrm>
    </dsp:sp>
    <dsp:sp modelId="{CCE75004-A71E-4982-8AD9-0CC4DA039729}">
      <dsp:nvSpPr>
        <dsp:cNvPr id="0" name=""/>
        <dsp:cNvSpPr/>
      </dsp:nvSpPr>
      <dsp:spPr>
        <a:xfrm>
          <a:off x="0" y="2783681"/>
          <a:ext cx="745807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371742-ACAA-4ECE-96DF-3FABC3243733}">
      <dsp:nvSpPr>
        <dsp:cNvPr id="0" name=""/>
        <dsp:cNvSpPr/>
      </dsp:nvSpPr>
      <dsp:spPr>
        <a:xfrm>
          <a:off x="0" y="2783681"/>
          <a:ext cx="7458074" cy="139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a:t>Like most economic relationships, the industry is beset by a climate of distrust and suspicion</a:t>
          </a:r>
        </a:p>
      </dsp:txBody>
      <dsp:txXfrm>
        <a:off x="0" y="2783681"/>
        <a:ext cx="7458074" cy="1391840"/>
      </dsp:txXfrm>
    </dsp:sp>
    <dsp:sp modelId="{1D5D9EDD-8BA0-4BC1-A251-91461025900F}">
      <dsp:nvSpPr>
        <dsp:cNvPr id="0" name=""/>
        <dsp:cNvSpPr/>
      </dsp:nvSpPr>
      <dsp:spPr>
        <a:xfrm>
          <a:off x="0" y="4175522"/>
          <a:ext cx="745807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0DB82-8DF2-4DF6-A4DF-B0B79C82E5FB}">
      <dsp:nvSpPr>
        <dsp:cNvPr id="0" name=""/>
        <dsp:cNvSpPr/>
      </dsp:nvSpPr>
      <dsp:spPr>
        <a:xfrm>
          <a:off x="0" y="4175522"/>
          <a:ext cx="7458074" cy="139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Our focus will be on how to generate and maintain trust, integrity, strength, ability, surety of the </a:t>
          </a:r>
          <a:r>
            <a:rPr lang="en-US" sz="2800" b="1" i="1" kern="1200" dirty="0" smtClean="0">
              <a:solidFill>
                <a:srgbClr val="FF0000"/>
              </a:solidFill>
            </a:rPr>
            <a:t>WAICA</a:t>
          </a:r>
          <a:r>
            <a:rPr lang="en-US" sz="2800" kern="1200" dirty="0" smtClean="0"/>
            <a:t> in the insurance </a:t>
          </a:r>
          <a:r>
            <a:rPr lang="en-US" sz="2800" kern="1200" dirty="0"/>
            <a:t>industry</a:t>
          </a:r>
        </a:p>
      </dsp:txBody>
      <dsp:txXfrm>
        <a:off x="0" y="4175522"/>
        <a:ext cx="7458074" cy="1391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5FCA6-9091-44CB-A1DF-921C1427B1AA}">
      <dsp:nvSpPr>
        <dsp:cNvPr id="0" name=""/>
        <dsp:cNvSpPr/>
      </dsp:nvSpPr>
      <dsp:spPr>
        <a:xfrm>
          <a:off x="0" y="0"/>
          <a:ext cx="8097012" cy="719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Regional body formed in 1973. Comprises insurance companies in English speaking west African countries. (Liberia, Sierra Leone, Ghana, Nigeria and The Gambia)</a:t>
          </a:r>
          <a:endParaRPr lang="en-US" sz="1800" kern="1200" dirty="0"/>
        </a:p>
      </dsp:txBody>
      <dsp:txXfrm>
        <a:off x="21079" y="21079"/>
        <a:ext cx="7236200" cy="677537"/>
      </dsp:txXfrm>
    </dsp:sp>
    <dsp:sp modelId="{75CA4DDC-F33D-424A-A4E2-88EF6F206DCC}">
      <dsp:nvSpPr>
        <dsp:cNvPr id="0" name=""/>
        <dsp:cNvSpPr/>
      </dsp:nvSpPr>
      <dsp:spPr>
        <a:xfrm>
          <a:off x="604647" y="819652"/>
          <a:ext cx="8097012" cy="719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Risks cannot be lived without and have expressed the importance of insurance to be adopted at least, as a way out</a:t>
          </a:r>
        </a:p>
      </dsp:txBody>
      <dsp:txXfrm>
        <a:off x="625726" y="840731"/>
        <a:ext cx="6982405" cy="677537"/>
      </dsp:txXfrm>
    </dsp:sp>
    <dsp:sp modelId="{4DDAC78C-BD9C-4820-800E-46F8EF0DFADC}">
      <dsp:nvSpPr>
        <dsp:cNvPr id="0" name=""/>
        <dsp:cNvSpPr/>
      </dsp:nvSpPr>
      <dsp:spPr>
        <a:xfrm>
          <a:off x="1209293" y="1639305"/>
          <a:ext cx="8097012" cy="719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Main objective is to foster a healthy growth and development of the insurance industry in the region</a:t>
          </a:r>
          <a:endParaRPr lang="en-US" sz="1800" kern="1200" dirty="0"/>
        </a:p>
      </dsp:txBody>
      <dsp:txXfrm>
        <a:off x="1230372" y="1660384"/>
        <a:ext cx="6982405" cy="677537"/>
      </dsp:txXfrm>
    </dsp:sp>
    <dsp:sp modelId="{357C5AAE-BA7D-41B7-8BAA-9BBCD17D660F}">
      <dsp:nvSpPr>
        <dsp:cNvPr id="0" name=""/>
        <dsp:cNvSpPr/>
      </dsp:nvSpPr>
      <dsp:spPr>
        <a:xfrm>
          <a:off x="1813940" y="2458958"/>
          <a:ext cx="8097012" cy="719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Key roles include: Education and training, Advocacy and networking, Facilitation of best practices and research and innovation</a:t>
          </a:r>
          <a:endParaRPr lang="en-US" sz="1800" kern="1200" dirty="0"/>
        </a:p>
      </dsp:txBody>
      <dsp:txXfrm>
        <a:off x="1835019" y="2480037"/>
        <a:ext cx="6982405" cy="677537"/>
      </dsp:txXfrm>
    </dsp:sp>
    <dsp:sp modelId="{B588F4E1-1AE9-4A42-AF1D-B19BC91D0853}">
      <dsp:nvSpPr>
        <dsp:cNvPr id="0" name=""/>
        <dsp:cNvSpPr/>
      </dsp:nvSpPr>
      <dsp:spPr>
        <a:xfrm>
          <a:off x="2418587" y="3278610"/>
          <a:ext cx="8097012" cy="719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An important conduit for insurance growth and development in West Africa: Enhancement of insurance practices, overcoming industry challenges and promoting insurance awareness</a:t>
          </a:r>
          <a:endParaRPr lang="en-US" sz="1800" kern="1200" dirty="0"/>
        </a:p>
      </dsp:txBody>
      <dsp:txXfrm>
        <a:off x="2439666" y="3299689"/>
        <a:ext cx="6982405" cy="677537"/>
      </dsp:txXfrm>
    </dsp:sp>
    <dsp:sp modelId="{E4EB999E-D311-4DF7-A822-9196FFB7EE4A}">
      <dsp:nvSpPr>
        <dsp:cNvPr id="0" name=""/>
        <dsp:cNvSpPr/>
      </dsp:nvSpPr>
      <dsp:spPr>
        <a:xfrm>
          <a:off x="7629210" y="525777"/>
          <a:ext cx="467801" cy="46780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7734465" y="525777"/>
        <a:ext cx="257291" cy="352020"/>
      </dsp:txXfrm>
    </dsp:sp>
    <dsp:sp modelId="{954E34DA-F66A-4788-8D40-D3C38C7DC611}">
      <dsp:nvSpPr>
        <dsp:cNvPr id="0" name=""/>
        <dsp:cNvSpPr/>
      </dsp:nvSpPr>
      <dsp:spPr>
        <a:xfrm>
          <a:off x="8233857" y="1345429"/>
          <a:ext cx="467801" cy="46780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339112" y="1345429"/>
        <a:ext cx="257291" cy="352020"/>
      </dsp:txXfrm>
    </dsp:sp>
    <dsp:sp modelId="{40769E85-2F50-4A23-9E1B-9BB2FCE33E72}">
      <dsp:nvSpPr>
        <dsp:cNvPr id="0" name=""/>
        <dsp:cNvSpPr/>
      </dsp:nvSpPr>
      <dsp:spPr>
        <a:xfrm>
          <a:off x="8838504" y="2153087"/>
          <a:ext cx="467801" cy="46780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8943759" y="2153087"/>
        <a:ext cx="257291" cy="352020"/>
      </dsp:txXfrm>
    </dsp:sp>
    <dsp:sp modelId="{9CAAB0F9-849D-4927-8DF8-95CBDA6024E6}">
      <dsp:nvSpPr>
        <dsp:cNvPr id="0" name=""/>
        <dsp:cNvSpPr/>
      </dsp:nvSpPr>
      <dsp:spPr>
        <a:xfrm>
          <a:off x="9443151" y="2980737"/>
          <a:ext cx="467801" cy="46780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9548406" y="2980737"/>
        <a:ext cx="257291" cy="352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877EC-AF49-4B44-8572-B30153007BC3}">
      <dsp:nvSpPr>
        <dsp:cNvPr id="0" name=""/>
        <dsp:cNvSpPr/>
      </dsp:nvSpPr>
      <dsp:spPr>
        <a:xfrm>
          <a:off x="0" y="0"/>
          <a:ext cx="8412480" cy="879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It is common knowledge that the insurance industry’s growth in </a:t>
          </a:r>
          <a:r>
            <a:rPr lang="en-US" sz="1800" b="1" i="1" kern="1200" dirty="0" smtClean="0">
              <a:solidFill>
                <a:srgbClr val="FF0000"/>
              </a:solidFill>
            </a:rPr>
            <a:t>WAICA</a:t>
          </a:r>
          <a:r>
            <a:rPr lang="en-US" sz="1800" b="1" kern="1200" dirty="0" smtClean="0">
              <a:solidFill>
                <a:srgbClr val="FF0000"/>
              </a:solidFill>
            </a:rPr>
            <a:t> </a:t>
          </a:r>
          <a:r>
            <a:rPr lang="en-US" sz="1800" kern="1200" dirty="0" smtClean="0"/>
            <a:t>region </a:t>
          </a:r>
          <a:r>
            <a:rPr lang="en-US" sz="1800" kern="1200" dirty="0"/>
            <a:t>is hindered by many factors</a:t>
          </a:r>
        </a:p>
      </dsp:txBody>
      <dsp:txXfrm>
        <a:off x="25763" y="25763"/>
        <a:ext cx="7388965" cy="828101"/>
      </dsp:txXfrm>
    </dsp:sp>
    <dsp:sp modelId="{B346AEAA-6E33-43C6-B29E-5323F4A5F6F1}">
      <dsp:nvSpPr>
        <dsp:cNvPr id="0" name=""/>
        <dsp:cNvSpPr/>
      </dsp:nvSpPr>
      <dsp:spPr>
        <a:xfrm>
          <a:off x="704545" y="1039559"/>
          <a:ext cx="8412480" cy="879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Some of these factors include the low levels of income in the </a:t>
          </a:r>
          <a:r>
            <a:rPr lang="en-US" sz="1800" kern="1200" dirty="0" smtClean="0"/>
            <a:t>market space they operate under resulting in low priority ranking for insurance in </a:t>
          </a:r>
          <a:r>
            <a:rPr lang="en-US" sz="1800" kern="1200" dirty="0"/>
            <a:t>their priorities in their scale of preferences. </a:t>
          </a:r>
          <a:r>
            <a:rPr lang="en-US" sz="1500" kern="1200" dirty="0"/>
            <a:t> </a:t>
          </a:r>
        </a:p>
      </dsp:txBody>
      <dsp:txXfrm>
        <a:off x="730308" y="1065322"/>
        <a:ext cx="7084651" cy="828101"/>
      </dsp:txXfrm>
    </dsp:sp>
    <dsp:sp modelId="{DB13E1B1-95E4-40AB-9AF0-EB14B4432C0A}">
      <dsp:nvSpPr>
        <dsp:cNvPr id="0" name=""/>
        <dsp:cNvSpPr/>
      </dsp:nvSpPr>
      <dsp:spPr>
        <a:xfrm>
          <a:off x="1398574" y="2079119"/>
          <a:ext cx="8412480" cy="879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The low </a:t>
          </a:r>
          <a:r>
            <a:rPr lang="en-US" sz="1800" kern="1200" dirty="0" smtClean="0"/>
            <a:t>purchasing </a:t>
          </a:r>
          <a:r>
            <a:rPr lang="en-US" sz="1800" kern="1200" dirty="0"/>
            <a:t>power of the majority of </a:t>
          </a:r>
          <a:r>
            <a:rPr lang="en-US" sz="1800" kern="1200" dirty="0" smtClean="0"/>
            <a:t>citizens in the </a:t>
          </a:r>
          <a:r>
            <a:rPr lang="en-US" sz="1800" b="1" i="1" kern="1200" dirty="0" smtClean="0">
              <a:solidFill>
                <a:srgbClr val="FF0000"/>
              </a:solidFill>
            </a:rPr>
            <a:t>WAICA </a:t>
          </a:r>
          <a:r>
            <a:rPr lang="en-US" sz="1800" kern="1200" dirty="0" smtClean="0"/>
            <a:t>region is </a:t>
          </a:r>
          <a:r>
            <a:rPr lang="en-US" sz="1800" kern="1200" dirty="0"/>
            <a:t>another factor especially during these financial challenging periods. </a:t>
          </a:r>
        </a:p>
      </dsp:txBody>
      <dsp:txXfrm>
        <a:off x="1424337" y="2104882"/>
        <a:ext cx="7095166" cy="828101"/>
      </dsp:txXfrm>
    </dsp:sp>
    <dsp:sp modelId="{E002774E-248F-4CF5-97FC-1CC774522629}">
      <dsp:nvSpPr>
        <dsp:cNvPr id="0" name=""/>
        <dsp:cNvSpPr/>
      </dsp:nvSpPr>
      <dsp:spPr>
        <a:xfrm>
          <a:off x="2103119" y="3118678"/>
          <a:ext cx="8412480" cy="879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Most notably is the lack of awareness of the importance of being insured, basically due to </a:t>
          </a:r>
          <a:r>
            <a:rPr lang="en-US" sz="1800" kern="1200" dirty="0" smtClean="0"/>
            <a:t>bad </a:t>
          </a:r>
          <a:r>
            <a:rPr lang="en-US" sz="1800" kern="1200" dirty="0"/>
            <a:t>education and a misperception of most </a:t>
          </a:r>
          <a:r>
            <a:rPr lang="en-US" sz="1800" kern="1200" dirty="0" smtClean="0"/>
            <a:t>citizens </a:t>
          </a:r>
          <a:r>
            <a:rPr lang="en-US" sz="1800" kern="1200" dirty="0"/>
            <a:t>who believe that insurance companies do not pay claims when an emergency occurs. </a:t>
          </a:r>
          <a:endParaRPr lang="en-US" sz="1500" kern="1200" dirty="0"/>
        </a:p>
      </dsp:txBody>
      <dsp:txXfrm>
        <a:off x="2128882" y="3144441"/>
        <a:ext cx="7084651" cy="828101"/>
      </dsp:txXfrm>
    </dsp:sp>
    <dsp:sp modelId="{3A585D0F-51D6-412D-9E29-052EA6465B9E}">
      <dsp:nvSpPr>
        <dsp:cNvPr id="0" name=""/>
        <dsp:cNvSpPr/>
      </dsp:nvSpPr>
      <dsp:spPr>
        <a:xfrm>
          <a:off x="7840722" y="673714"/>
          <a:ext cx="571757" cy="5717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7969367" y="673714"/>
        <a:ext cx="314467" cy="430247"/>
      </dsp:txXfrm>
    </dsp:sp>
    <dsp:sp modelId="{C50B95F4-AAAD-454F-BA0E-B704968B12C4}">
      <dsp:nvSpPr>
        <dsp:cNvPr id="0" name=""/>
        <dsp:cNvSpPr/>
      </dsp:nvSpPr>
      <dsp:spPr>
        <a:xfrm>
          <a:off x="8545267" y="1713274"/>
          <a:ext cx="571757" cy="5717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8673912" y="1713274"/>
        <a:ext cx="314467" cy="430247"/>
      </dsp:txXfrm>
    </dsp:sp>
    <dsp:sp modelId="{09B006B0-EB74-4492-BF29-78DE09EB7D6E}">
      <dsp:nvSpPr>
        <dsp:cNvPr id="0" name=""/>
        <dsp:cNvSpPr/>
      </dsp:nvSpPr>
      <dsp:spPr>
        <a:xfrm>
          <a:off x="9239297" y="2752833"/>
          <a:ext cx="571757" cy="5717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dsp:txBody>
      <dsp:txXfrm>
        <a:off x="9367942" y="2752833"/>
        <a:ext cx="314467" cy="430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DFABB-6117-46A4-BCCA-5EE3FB29EE9E}">
      <dsp:nvSpPr>
        <dsp:cNvPr id="0" name=""/>
        <dsp:cNvSpPr/>
      </dsp:nvSpPr>
      <dsp:spPr>
        <a:xfrm>
          <a:off x="0" y="2718"/>
          <a:ext cx="706009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01A81-9CBD-4C52-B7EE-CEA12FA0D136}">
      <dsp:nvSpPr>
        <dsp:cNvPr id="0" name=""/>
        <dsp:cNvSpPr/>
      </dsp:nvSpPr>
      <dsp:spPr>
        <a:xfrm>
          <a:off x="0" y="2718"/>
          <a:ext cx="7060095" cy="185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It is becoming ever more evident that providing transparency in the insurance industry is vital for building and maintaining confidence and trust. </a:t>
          </a:r>
        </a:p>
      </dsp:txBody>
      <dsp:txXfrm>
        <a:off x="0" y="2718"/>
        <a:ext cx="7060095" cy="1853975"/>
      </dsp:txXfrm>
    </dsp:sp>
    <dsp:sp modelId="{686B0F0E-C3F2-4F36-9D5F-CBBF8AB4E4E1}">
      <dsp:nvSpPr>
        <dsp:cNvPr id="0" name=""/>
        <dsp:cNvSpPr/>
      </dsp:nvSpPr>
      <dsp:spPr>
        <a:xfrm>
          <a:off x="0" y="1856693"/>
          <a:ext cx="706009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4D16B-E5BC-4CB1-AF6F-BAAD976EF545}">
      <dsp:nvSpPr>
        <dsp:cNvPr id="0" name=""/>
        <dsp:cNvSpPr/>
      </dsp:nvSpPr>
      <dsp:spPr>
        <a:xfrm>
          <a:off x="0" y="1856693"/>
          <a:ext cx="7060095" cy="185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Although this has been discussed many times in recent years and improvements have been seen, there are still many ways that insurance providers can lead the way in trust when building relationships with their customers and the general public. </a:t>
          </a:r>
        </a:p>
      </dsp:txBody>
      <dsp:txXfrm>
        <a:off x="0" y="1856693"/>
        <a:ext cx="7060095" cy="1853975"/>
      </dsp:txXfrm>
    </dsp:sp>
    <dsp:sp modelId="{44DFE8DC-2246-4188-AB94-5513DDA3F760}">
      <dsp:nvSpPr>
        <dsp:cNvPr id="0" name=""/>
        <dsp:cNvSpPr/>
      </dsp:nvSpPr>
      <dsp:spPr>
        <a:xfrm>
          <a:off x="0" y="3710669"/>
          <a:ext cx="706009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D1203-86E8-4AD0-9B5A-790672ACCD5B}">
      <dsp:nvSpPr>
        <dsp:cNvPr id="0" name=""/>
        <dsp:cNvSpPr/>
      </dsp:nvSpPr>
      <dsp:spPr>
        <a:xfrm>
          <a:off x="0" y="3710669"/>
          <a:ext cx="7060095" cy="185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I will attempt to put forward possible solutions in managing trust issues in the industry</a:t>
          </a:r>
        </a:p>
      </dsp:txBody>
      <dsp:txXfrm>
        <a:off x="0" y="3710669"/>
        <a:ext cx="7060095" cy="1853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10FFB-C724-4265-891C-2DC00C530CF2}">
      <dsp:nvSpPr>
        <dsp:cNvPr id="0" name=""/>
        <dsp:cNvSpPr/>
      </dsp:nvSpPr>
      <dsp:spPr>
        <a:xfrm>
          <a:off x="0" y="2310"/>
          <a:ext cx="7060095" cy="11711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6B21A-B785-42EB-A7AE-4356DCA1F6F7}">
      <dsp:nvSpPr>
        <dsp:cNvPr id="0" name=""/>
        <dsp:cNvSpPr/>
      </dsp:nvSpPr>
      <dsp:spPr>
        <a:xfrm>
          <a:off x="354258" y="265808"/>
          <a:ext cx="644106" cy="64410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EE4CE3-CCA0-4EEF-B23F-5E1FFA41B7DD}">
      <dsp:nvSpPr>
        <dsp:cNvPr id="0" name=""/>
        <dsp:cNvSpPr/>
      </dsp:nvSpPr>
      <dsp:spPr>
        <a:xfrm>
          <a:off x="1352624" y="2310"/>
          <a:ext cx="5707470"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lvl="0" algn="l" defTabSz="755650">
            <a:lnSpc>
              <a:spcPct val="90000"/>
            </a:lnSpc>
            <a:spcBef>
              <a:spcPct val="0"/>
            </a:spcBef>
            <a:spcAft>
              <a:spcPct val="35000"/>
            </a:spcAft>
          </a:pPr>
          <a:r>
            <a:rPr lang="en-US" sz="1700" b="1" kern="1200" dirty="0"/>
            <a:t>Ensuring </a:t>
          </a:r>
          <a:r>
            <a:rPr lang="en-US" sz="1700" b="1" kern="1200" dirty="0">
              <a:solidFill>
                <a:srgbClr val="FF0000"/>
              </a:solidFill>
            </a:rPr>
            <a:t>satisfaction</a:t>
          </a:r>
          <a:r>
            <a:rPr lang="en-US" sz="1700" b="1" kern="1200" dirty="0"/>
            <a:t> for your customer</a:t>
          </a:r>
          <a:endParaRPr lang="en-US" sz="1700" kern="1200" dirty="0"/>
        </a:p>
      </dsp:txBody>
      <dsp:txXfrm>
        <a:off x="1352624" y="2310"/>
        <a:ext cx="5707470" cy="1171103"/>
      </dsp:txXfrm>
    </dsp:sp>
    <dsp:sp modelId="{588FDE50-B34D-436F-ABF0-A002F90C52BF}">
      <dsp:nvSpPr>
        <dsp:cNvPr id="0" name=""/>
        <dsp:cNvSpPr/>
      </dsp:nvSpPr>
      <dsp:spPr>
        <a:xfrm>
          <a:off x="0" y="1466190"/>
          <a:ext cx="7060095" cy="11711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135D80-EE61-4D09-8502-D48F926072D1}">
      <dsp:nvSpPr>
        <dsp:cNvPr id="0" name=""/>
        <dsp:cNvSpPr/>
      </dsp:nvSpPr>
      <dsp:spPr>
        <a:xfrm>
          <a:off x="354258" y="1729688"/>
          <a:ext cx="644106" cy="64410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7206A8-9EAA-43C7-A162-9ABD249E61D2}">
      <dsp:nvSpPr>
        <dsp:cNvPr id="0" name=""/>
        <dsp:cNvSpPr/>
      </dsp:nvSpPr>
      <dsp:spPr>
        <a:xfrm>
          <a:off x="1352624" y="1466190"/>
          <a:ext cx="5707470"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lvl="0" algn="l" defTabSz="755650">
            <a:lnSpc>
              <a:spcPct val="90000"/>
            </a:lnSpc>
            <a:spcBef>
              <a:spcPct val="0"/>
            </a:spcBef>
            <a:spcAft>
              <a:spcPct val="35000"/>
            </a:spcAft>
          </a:pPr>
          <a:r>
            <a:rPr lang="en-US" sz="1700" kern="1200" dirty="0"/>
            <a:t>To provide satisfaction for your customers you need to provide them with an </a:t>
          </a:r>
          <a:r>
            <a:rPr lang="en-US" sz="1700" b="1" kern="1200" dirty="0">
              <a:solidFill>
                <a:srgbClr val="FF0000"/>
              </a:solidFill>
            </a:rPr>
            <a:t>exceptional</a:t>
          </a:r>
          <a:r>
            <a:rPr lang="en-US" sz="1700" kern="1200" dirty="0"/>
            <a:t> customer experience. </a:t>
          </a:r>
        </a:p>
      </dsp:txBody>
      <dsp:txXfrm>
        <a:off x="1352624" y="1466190"/>
        <a:ext cx="5707470" cy="1171103"/>
      </dsp:txXfrm>
    </dsp:sp>
    <dsp:sp modelId="{26A99DAF-D731-4867-A302-40430AACFB65}">
      <dsp:nvSpPr>
        <dsp:cNvPr id="0" name=""/>
        <dsp:cNvSpPr/>
      </dsp:nvSpPr>
      <dsp:spPr>
        <a:xfrm>
          <a:off x="0" y="2930069"/>
          <a:ext cx="7060095" cy="11711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72C33-D95A-4273-A28A-358246351D92}">
      <dsp:nvSpPr>
        <dsp:cNvPr id="0" name=""/>
        <dsp:cNvSpPr/>
      </dsp:nvSpPr>
      <dsp:spPr>
        <a:xfrm>
          <a:off x="354258" y="3193567"/>
          <a:ext cx="644106" cy="64410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216995-B7C6-4FDA-9A10-86E27C4C8B71}">
      <dsp:nvSpPr>
        <dsp:cNvPr id="0" name=""/>
        <dsp:cNvSpPr/>
      </dsp:nvSpPr>
      <dsp:spPr>
        <a:xfrm>
          <a:off x="1352624" y="2930069"/>
          <a:ext cx="5707470"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lvl="0" algn="l" defTabSz="755650">
            <a:lnSpc>
              <a:spcPct val="90000"/>
            </a:lnSpc>
            <a:spcBef>
              <a:spcPct val="0"/>
            </a:spcBef>
            <a:spcAft>
              <a:spcPct val="35000"/>
            </a:spcAft>
          </a:pPr>
          <a:r>
            <a:rPr lang="en-US" sz="1700" kern="1200" dirty="0"/>
            <a:t>This can be achieved </a:t>
          </a:r>
          <a:r>
            <a:rPr lang="en-US" sz="1700" b="1" kern="1200" dirty="0">
              <a:solidFill>
                <a:srgbClr val="FF0000"/>
              </a:solidFill>
            </a:rPr>
            <a:t>by listening</a:t>
          </a:r>
          <a:r>
            <a:rPr lang="en-US" sz="1700" kern="1200" dirty="0"/>
            <a:t> to the needs of customers, </a:t>
          </a:r>
          <a:r>
            <a:rPr lang="en-US" sz="1700" kern="1200" dirty="0" smtClean="0"/>
            <a:t>s</a:t>
          </a:r>
          <a:r>
            <a:rPr lang="en-US" sz="1700" b="1" kern="1200" dirty="0" smtClean="0">
              <a:solidFill>
                <a:srgbClr val="FF0000"/>
              </a:solidFill>
            </a:rPr>
            <a:t>implifyin</a:t>
          </a:r>
          <a:r>
            <a:rPr lang="en-US" sz="1700" kern="1200" dirty="0" smtClean="0"/>
            <a:t>g </a:t>
          </a:r>
          <a:r>
            <a:rPr lang="en-US" sz="1700" kern="1200" dirty="0"/>
            <a:t>their experiences online and offline, </a:t>
          </a:r>
          <a:r>
            <a:rPr lang="en-US" sz="1700" b="1" kern="1200" dirty="0" smtClean="0">
              <a:solidFill>
                <a:srgbClr val="FF0000"/>
              </a:solidFill>
            </a:rPr>
            <a:t>supporting </a:t>
          </a:r>
          <a:r>
            <a:rPr lang="en-US" sz="1700" b="1" kern="1200" dirty="0">
              <a:solidFill>
                <a:srgbClr val="FF0000"/>
              </a:solidFill>
            </a:rPr>
            <a:t>them </a:t>
          </a:r>
          <a:r>
            <a:rPr lang="en-US" sz="1700" kern="1200" dirty="0" smtClean="0"/>
            <a:t>24/7, empathizing with them and creating a cohesive journey.</a:t>
          </a:r>
          <a:endParaRPr lang="en-US" sz="1700" kern="1200" dirty="0"/>
        </a:p>
      </dsp:txBody>
      <dsp:txXfrm>
        <a:off x="1352624" y="2930069"/>
        <a:ext cx="5707470" cy="1171103"/>
      </dsp:txXfrm>
    </dsp:sp>
    <dsp:sp modelId="{D6C1B9F0-B88B-4B3B-9D9A-D5FE33135497}">
      <dsp:nvSpPr>
        <dsp:cNvPr id="0" name=""/>
        <dsp:cNvSpPr/>
      </dsp:nvSpPr>
      <dsp:spPr>
        <a:xfrm>
          <a:off x="0" y="4393948"/>
          <a:ext cx="7060095" cy="11711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BFA48-56A0-4901-8CCA-C05A6D96622A}">
      <dsp:nvSpPr>
        <dsp:cNvPr id="0" name=""/>
        <dsp:cNvSpPr/>
      </dsp:nvSpPr>
      <dsp:spPr>
        <a:xfrm>
          <a:off x="354258" y="4657447"/>
          <a:ext cx="644106" cy="64410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CD83E-E694-4922-BBAD-3C01F8B51DF3}">
      <dsp:nvSpPr>
        <dsp:cNvPr id="0" name=""/>
        <dsp:cNvSpPr/>
      </dsp:nvSpPr>
      <dsp:spPr>
        <a:xfrm>
          <a:off x="1352624" y="4393948"/>
          <a:ext cx="5707470" cy="117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42" tIns="123942" rIns="123942" bIns="123942" numCol="1" spcCol="1270" anchor="ctr" anchorCtr="0">
          <a:noAutofit/>
        </a:bodyPr>
        <a:lstStyle/>
        <a:p>
          <a:pPr lvl="0" algn="l" defTabSz="755650">
            <a:lnSpc>
              <a:spcPct val="90000"/>
            </a:lnSpc>
            <a:spcBef>
              <a:spcPct val="0"/>
            </a:spcBef>
            <a:spcAft>
              <a:spcPct val="35000"/>
            </a:spcAft>
          </a:pPr>
          <a:r>
            <a:rPr lang="en-US" sz="1700" kern="1200" dirty="0" smtClean="0"/>
            <a:t>Adopting </a:t>
          </a:r>
          <a:r>
            <a:rPr lang="en-US" sz="1700" kern="1200" dirty="0"/>
            <a:t>and ensuring that you are completing all the </a:t>
          </a:r>
          <a:r>
            <a:rPr lang="en-US" sz="1700" kern="1200" dirty="0" smtClean="0"/>
            <a:t>above </a:t>
          </a:r>
          <a:r>
            <a:rPr lang="en-US" sz="1700" kern="1200" dirty="0"/>
            <a:t>while </a:t>
          </a:r>
          <a:r>
            <a:rPr lang="en-US" sz="1700" b="1" kern="1200" dirty="0">
              <a:solidFill>
                <a:srgbClr val="FF0000"/>
              </a:solidFill>
            </a:rPr>
            <a:t>providing honesty and transparency will undoubtedly </a:t>
          </a:r>
          <a:r>
            <a:rPr lang="en-US" sz="1700" kern="1200" dirty="0"/>
            <a:t>impact the views that individuals have of the insurance industry. </a:t>
          </a:r>
        </a:p>
      </dsp:txBody>
      <dsp:txXfrm>
        <a:off x="1352624" y="4393948"/>
        <a:ext cx="5707470" cy="1171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30A04-32BF-4373-9B7A-45013F0A029E}">
      <dsp:nvSpPr>
        <dsp:cNvPr id="0" name=""/>
        <dsp:cNvSpPr/>
      </dsp:nvSpPr>
      <dsp:spPr>
        <a:xfrm>
          <a:off x="0" y="2514"/>
          <a:ext cx="68336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7BD7B-1805-411C-8252-0A927CEE424C}">
      <dsp:nvSpPr>
        <dsp:cNvPr id="0" name=""/>
        <dsp:cNvSpPr/>
      </dsp:nvSpPr>
      <dsp:spPr>
        <a:xfrm>
          <a:off x="0" y="2514"/>
          <a:ext cx="1366739" cy="5145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00B0F0"/>
              </a:solidFill>
            </a:rPr>
            <a:t>Solidify Trustworthiness</a:t>
          </a:r>
          <a:endParaRPr lang="en-US" sz="1800" kern="1200" dirty="0">
            <a:solidFill>
              <a:srgbClr val="00B0F0"/>
            </a:solidFill>
          </a:endParaRPr>
        </a:p>
      </dsp:txBody>
      <dsp:txXfrm>
        <a:off x="0" y="2514"/>
        <a:ext cx="1366739" cy="5145030"/>
      </dsp:txXfrm>
    </dsp:sp>
    <dsp:sp modelId="{8F50D6D2-67ED-410D-9E28-2360567DD652}">
      <dsp:nvSpPr>
        <dsp:cNvPr id="0" name=""/>
        <dsp:cNvSpPr/>
      </dsp:nvSpPr>
      <dsp:spPr>
        <a:xfrm>
          <a:off x="1469245" y="62996"/>
          <a:ext cx="5364453" cy="1209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solidFill>
                <a:srgbClr val="00B0F0"/>
              </a:solidFill>
            </a:rPr>
            <a:t>Listen – to your customers and act on their feedback </a:t>
          </a:r>
        </a:p>
      </dsp:txBody>
      <dsp:txXfrm>
        <a:off x="1469245" y="62996"/>
        <a:ext cx="5364453" cy="1209634"/>
      </dsp:txXfrm>
    </dsp:sp>
    <dsp:sp modelId="{C35F7385-91A2-4E2F-A9CF-EF75B27095C6}">
      <dsp:nvSpPr>
        <dsp:cNvPr id="0" name=""/>
        <dsp:cNvSpPr/>
      </dsp:nvSpPr>
      <dsp:spPr>
        <a:xfrm>
          <a:off x="1366739" y="1272631"/>
          <a:ext cx="546695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E2C75B-6E4F-405A-9F9C-67861F6CC5E0}">
      <dsp:nvSpPr>
        <dsp:cNvPr id="0" name=""/>
        <dsp:cNvSpPr/>
      </dsp:nvSpPr>
      <dsp:spPr>
        <a:xfrm>
          <a:off x="1469245" y="1333113"/>
          <a:ext cx="5364453" cy="1209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solidFill>
                <a:srgbClr val="00B0F0"/>
              </a:solidFill>
            </a:rPr>
            <a:t>Culture – embed inclusivity and fairness; from IT development to customer services. Demand the same of partners</a:t>
          </a:r>
        </a:p>
      </dsp:txBody>
      <dsp:txXfrm>
        <a:off x="1469245" y="1333113"/>
        <a:ext cx="5364453" cy="1209634"/>
      </dsp:txXfrm>
    </dsp:sp>
    <dsp:sp modelId="{E07257E2-BBD4-40D2-A88A-09DE125A0F94}">
      <dsp:nvSpPr>
        <dsp:cNvPr id="0" name=""/>
        <dsp:cNvSpPr/>
      </dsp:nvSpPr>
      <dsp:spPr>
        <a:xfrm>
          <a:off x="1366739" y="2542747"/>
          <a:ext cx="546695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D1962C-7605-4150-8A91-DC176BD84392}">
      <dsp:nvSpPr>
        <dsp:cNvPr id="0" name=""/>
        <dsp:cNvSpPr/>
      </dsp:nvSpPr>
      <dsp:spPr>
        <a:xfrm>
          <a:off x="1469245" y="2603229"/>
          <a:ext cx="5364453" cy="1209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solidFill>
                <a:srgbClr val="00B0F0"/>
              </a:solidFill>
            </a:rPr>
            <a:t>Educate – employees through effective training, and clients through ‘plain English’ contracts. Media and community engagements with specific targeted audiences for proper information dissemination</a:t>
          </a:r>
          <a:r>
            <a:rPr lang="en-US" sz="1600" kern="1200" dirty="0"/>
            <a:t>.</a:t>
          </a:r>
        </a:p>
      </dsp:txBody>
      <dsp:txXfrm>
        <a:off x="1469245" y="2603229"/>
        <a:ext cx="5364453" cy="1209634"/>
      </dsp:txXfrm>
    </dsp:sp>
    <dsp:sp modelId="{7177A253-D891-4AFC-B60C-940DC1A49313}">
      <dsp:nvSpPr>
        <dsp:cNvPr id="0" name=""/>
        <dsp:cNvSpPr/>
      </dsp:nvSpPr>
      <dsp:spPr>
        <a:xfrm>
          <a:off x="1366739" y="3812864"/>
          <a:ext cx="546695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0C4BA-40B4-49A5-907B-9B4BF7B91B92}">
      <dsp:nvSpPr>
        <dsp:cNvPr id="0" name=""/>
        <dsp:cNvSpPr/>
      </dsp:nvSpPr>
      <dsp:spPr>
        <a:xfrm>
          <a:off x="1469245" y="3873346"/>
          <a:ext cx="5364453" cy="1209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solidFill>
                <a:srgbClr val="00B0F0"/>
              </a:solidFill>
            </a:rPr>
            <a:t>Technology – to detect, develop and demonstrate trustworthiness e.g. through swift claims payments</a:t>
          </a:r>
        </a:p>
      </dsp:txBody>
      <dsp:txXfrm>
        <a:off x="1469245" y="3873346"/>
        <a:ext cx="5364453" cy="1209634"/>
      </dsp:txXfrm>
    </dsp:sp>
    <dsp:sp modelId="{D6DDEC2E-BAB5-4A20-ADB2-3F01561D7578}">
      <dsp:nvSpPr>
        <dsp:cNvPr id="0" name=""/>
        <dsp:cNvSpPr/>
      </dsp:nvSpPr>
      <dsp:spPr>
        <a:xfrm>
          <a:off x="1366739" y="5082981"/>
          <a:ext cx="546695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D8580-D2E1-44B1-B0F9-DDDCE456A1B2}">
      <dsp:nvSpPr>
        <dsp:cNvPr id="0" name=""/>
        <dsp:cNvSpPr/>
      </dsp:nvSpPr>
      <dsp:spPr>
        <a:xfrm>
          <a:off x="0" y="9612"/>
          <a:ext cx="7772400" cy="1450799"/>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l" defTabSz="2755900" rtl="0">
            <a:lnSpc>
              <a:spcPct val="90000"/>
            </a:lnSpc>
            <a:spcBef>
              <a:spcPct val="0"/>
            </a:spcBef>
            <a:spcAft>
              <a:spcPct val="35000"/>
            </a:spcAft>
          </a:pPr>
          <a:r>
            <a:rPr lang="en-US" sz="6200" kern="1200" dirty="0" smtClean="0"/>
            <a:t>YOUR FEEDBACK</a:t>
          </a:r>
          <a:endParaRPr lang="en-US" sz="6200" kern="1200" dirty="0"/>
        </a:p>
      </dsp:txBody>
      <dsp:txXfrm>
        <a:off x="70822" y="80434"/>
        <a:ext cx="7630756" cy="13091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6C625-7B67-43FF-B5F7-3F5110E99534}">
      <dsp:nvSpPr>
        <dsp:cNvPr id="0" name=""/>
        <dsp:cNvSpPr/>
      </dsp:nvSpPr>
      <dsp:spPr>
        <a:xfrm>
          <a:off x="5625" y="371861"/>
          <a:ext cx="1681460" cy="100887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What should we do?</a:t>
          </a:r>
          <a:endParaRPr lang="en-US" sz="2000" kern="1200" dirty="0"/>
        </a:p>
      </dsp:txBody>
      <dsp:txXfrm>
        <a:off x="35174" y="401410"/>
        <a:ext cx="1622362" cy="949778"/>
      </dsp:txXfrm>
    </dsp:sp>
    <dsp:sp modelId="{69A85B9E-361B-4B3F-BC69-0913EDB6DC98}">
      <dsp:nvSpPr>
        <dsp:cNvPr id="0" name=""/>
        <dsp:cNvSpPr/>
      </dsp:nvSpPr>
      <dsp:spPr>
        <a:xfrm>
          <a:off x="1855231" y="667798"/>
          <a:ext cx="356469" cy="41700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1855231" y="751198"/>
        <a:ext cx="249528" cy="250202"/>
      </dsp:txXfrm>
    </dsp:sp>
    <dsp:sp modelId="{A6BF348E-BDD3-47A0-BAD4-D02ED18B6E93}">
      <dsp:nvSpPr>
        <dsp:cNvPr id="0" name=""/>
        <dsp:cNvSpPr/>
      </dsp:nvSpPr>
      <dsp:spPr>
        <a:xfrm>
          <a:off x="2359669" y="371861"/>
          <a:ext cx="1681460" cy="1008876"/>
        </a:xfrm>
        <a:prstGeom prst="roundRect">
          <a:avLst>
            <a:gd name="adj" fmla="val 10000"/>
          </a:avLst>
        </a:prstGeom>
        <a:solidFill>
          <a:schemeClr val="accent5">
            <a:hueOff val="-744042"/>
            <a:satOff val="3705"/>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How do we do it?</a:t>
          </a:r>
          <a:endParaRPr lang="en-US" sz="2000" kern="1200" dirty="0"/>
        </a:p>
      </dsp:txBody>
      <dsp:txXfrm>
        <a:off x="2389218" y="401410"/>
        <a:ext cx="1622362" cy="949778"/>
      </dsp:txXfrm>
    </dsp:sp>
    <dsp:sp modelId="{9D81DCAC-4AA9-4922-938A-56117DF565A1}">
      <dsp:nvSpPr>
        <dsp:cNvPr id="0" name=""/>
        <dsp:cNvSpPr/>
      </dsp:nvSpPr>
      <dsp:spPr>
        <a:xfrm>
          <a:off x="4209276" y="667798"/>
          <a:ext cx="356469" cy="417002"/>
        </a:xfrm>
        <a:prstGeom prst="rightArrow">
          <a:avLst>
            <a:gd name="adj1" fmla="val 60000"/>
            <a:gd name="adj2" fmla="val 50000"/>
          </a:avLst>
        </a:prstGeom>
        <a:solidFill>
          <a:schemeClr val="accent5">
            <a:hueOff val="-1488083"/>
            <a:satOff val="7410"/>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4209276" y="751198"/>
        <a:ext cx="249528" cy="250202"/>
      </dsp:txXfrm>
    </dsp:sp>
    <dsp:sp modelId="{0B977A16-345E-4176-BF92-9303F099939F}">
      <dsp:nvSpPr>
        <dsp:cNvPr id="0" name=""/>
        <dsp:cNvSpPr/>
      </dsp:nvSpPr>
      <dsp:spPr>
        <a:xfrm>
          <a:off x="4713714" y="371861"/>
          <a:ext cx="1681460" cy="1008876"/>
        </a:xfrm>
        <a:prstGeom prst="roundRect">
          <a:avLst>
            <a:gd name="adj" fmla="val 10000"/>
          </a:avLst>
        </a:prstGeom>
        <a:solidFill>
          <a:schemeClr val="accent5">
            <a:hueOff val="-1488083"/>
            <a:satOff val="7410"/>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What are the challenges?</a:t>
          </a:r>
          <a:endParaRPr lang="en-US" sz="2000" kern="1200" dirty="0"/>
        </a:p>
      </dsp:txBody>
      <dsp:txXfrm>
        <a:off x="4743263" y="401410"/>
        <a:ext cx="1622362" cy="9497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5730D-06DE-412B-9099-A6D759FD4FC7}"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241DC-6C0E-4BB3-8907-6F98B08A6825}" type="slidenum">
              <a:rPr lang="en-US" smtClean="0"/>
              <a:t>‹#›</a:t>
            </a:fld>
            <a:endParaRPr lang="en-US"/>
          </a:p>
        </p:txBody>
      </p:sp>
    </p:spTree>
    <p:extLst>
      <p:ext uri="{BB962C8B-B14F-4D97-AF65-F5344CB8AC3E}">
        <p14:creationId xmlns:p14="http://schemas.microsoft.com/office/powerpoint/2010/main" val="402118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2</a:t>
            </a:fld>
            <a:endParaRPr lang="en-US"/>
          </a:p>
        </p:txBody>
      </p:sp>
    </p:spTree>
    <p:extLst>
      <p:ext uri="{BB962C8B-B14F-4D97-AF65-F5344CB8AC3E}">
        <p14:creationId xmlns:p14="http://schemas.microsoft.com/office/powerpoint/2010/main" val="3520398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32</a:t>
            </a:fld>
            <a:endParaRPr lang="en-US"/>
          </a:p>
        </p:txBody>
      </p:sp>
    </p:spTree>
    <p:extLst>
      <p:ext uri="{BB962C8B-B14F-4D97-AF65-F5344CB8AC3E}">
        <p14:creationId xmlns:p14="http://schemas.microsoft.com/office/powerpoint/2010/main" val="94412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34</a:t>
            </a:fld>
            <a:endParaRPr lang="en-US"/>
          </a:p>
        </p:txBody>
      </p:sp>
    </p:spTree>
    <p:extLst>
      <p:ext uri="{BB962C8B-B14F-4D97-AF65-F5344CB8AC3E}">
        <p14:creationId xmlns:p14="http://schemas.microsoft.com/office/powerpoint/2010/main" val="62040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3</a:t>
            </a:fld>
            <a:endParaRPr lang="en-US"/>
          </a:p>
        </p:txBody>
      </p:sp>
    </p:spTree>
    <p:extLst>
      <p:ext uri="{BB962C8B-B14F-4D97-AF65-F5344CB8AC3E}">
        <p14:creationId xmlns:p14="http://schemas.microsoft.com/office/powerpoint/2010/main" val="350768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4</a:t>
            </a:fld>
            <a:endParaRPr lang="en-US"/>
          </a:p>
        </p:txBody>
      </p:sp>
    </p:spTree>
    <p:extLst>
      <p:ext uri="{BB962C8B-B14F-4D97-AF65-F5344CB8AC3E}">
        <p14:creationId xmlns:p14="http://schemas.microsoft.com/office/powerpoint/2010/main" val="384260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5</a:t>
            </a:fld>
            <a:endParaRPr lang="en-US"/>
          </a:p>
        </p:txBody>
      </p:sp>
    </p:spTree>
    <p:extLst>
      <p:ext uri="{BB962C8B-B14F-4D97-AF65-F5344CB8AC3E}">
        <p14:creationId xmlns:p14="http://schemas.microsoft.com/office/powerpoint/2010/main" val="273407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6</a:t>
            </a:fld>
            <a:endParaRPr lang="en-US"/>
          </a:p>
        </p:txBody>
      </p:sp>
    </p:spTree>
    <p:extLst>
      <p:ext uri="{BB962C8B-B14F-4D97-AF65-F5344CB8AC3E}">
        <p14:creationId xmlns:p14="http://schemas.microsoft.com/office/powerpoint/2010/main" val="343599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16</a:t>
            </a:fld>
            <a:endParaRPr lang="en-US"/>
          </a:p>
        </p:txBody>
      </p:sp>
    </p:spTree>
    <p:extLst>
      <p:ext uri="{BB962C8B-B14F-4D97-AF65-F5344CB8AC3E}">
        <p14:creationId xmlns:p14="http://schemas.microsoft.com/office/powerpoint/2010/main" val="3414233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17</a:t>
            </a:fld>
            <a:endParaRPr lang="en-US"/>
          </a:p>
        </p:txBody>
      </p:sp>
    </p:spTree>
    <p:extLst>
      <p:ext uri="{BB962C8B-B14F-4D97-AF65-F5344CB8AC3E}">
        <p14:creationId xmlns:p14="http://schemas.microsoft.com/office/powerpoint/2010/main" val="287918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18</a:t>
            </a:fld>
            <a:endParaRPr lang="en-US"/>
          </a:p>
        </p:txBody>
      </p:sp>
    </p:spTree>
    <p:extLst>
      <p:ext uri="{BB962C8B-B14F-4D97-AF65-F5344CB8AC3E}">
        <p14:creationId xmlns:p14="http://schemas.microsoft.com/office/powerpoint/2010/main" val="416078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C068B2-E1DF-49B8-A835-58D76E26DDBB}" type="slidenum">
              <a:rPr lang="en-US" smtClean="0"/>
              <a:pPr/>
              <a:t>25</a:t>
            </a:fld>
            <a:endParaRPr lang="en-US"/>
          </a:p>
        </p:txBody>
      </p:sp>
    </p:spTree>
    <p:extLst>
      <p:ext uri="{BB962C8B-B14F-4D97-AF65-F5344CB8AC3E}">
        <p14:creationId xmlns:p14="http://schemas.microsoft.com/office/powerpoint/2010/main" val="312909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E155CF-52F5-4879-B7F3-D05812AC4A6D}"/>
              </a:ext>
            </a:extLst>
          </p:cNvPr>
          <p:cNvSpPr>
            <a:spLocks noGrp="1"/>
          </p:cNvSpPr>
          <p:nvPr>
            <p:ph type="dt" sz="half" idx="10"/>
          </p:nvPr>
        </p:nvSpPr>
        <p:spPr/>
        <p:txBody>
          <a:bodyPr/>
          <a:lstStyle/>
          <a:p>
            <a:fld id="{8667E723-8434-48EB-90F4-12940F60A059}" type="datetime1">
              <a:rPr lang="en-US" smtClean="0"/>
              <a:t>11/10/2023</a:t>
            </a:fld>
            <a:endParaRPr lang="en-US"/>
          </a:p>
        </p:txBody>
      </p:sp>
      <p:sp>
        <p:nvSpPr>
          <p:cNvPr id="5" name="Footer Placeholder 4">
            <a:extLst>
              <a:ext uri="{FF2B5EF4-FFF2-40B4-BE49-F238E27FC236}">
                <a16:creationId xmlns:a16="http://schemas.microsoft.com/office/drawing/2014/main" xmlns="" id="{80D053AC-61ED-4C2F-90BF-D4A916545107}"/>
              </a:ext>
            </a:extLst>
          </p:cNvPr>
          <p:cNvSpPr>
            <a:spLocks noGrp="1"/>
          </p:cNvSpPr>
          <p:nvPr>
            <p:ph type="ftr" sz="quarter" idx="11"/>
          </p:nvPr>
        </p:nvSpPr>
        <p:spPr/>
        <p:txBody>
          <a:bodyPr/>
          <a:lstStyle/>
          <a:p>
            <a:r>
              <a:rPr lang="en-US"/>
              <a:t>SLIA INSURANCE WEEK SEMINAR - 8 NOVEMBER 2022</a:t>
            </a:r>
          </a:p>
        </p:txBody>
      </p:sp>
      <p:sp>
        <p:nvSpPr>
          <p:cNvPr id="6" name="Slide Number Placeholder 5">
            <a:extLst>
              <a:ext uri="{FF2B5EF4-FFF2-40B4-BE49-F238E27FC236}">
                <a16:creationId xmlns:a16="http://schemas.microsoft.com/office/drawing/2014/main" xmlns=""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6701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FA1D7D-D2EC-4ADB-9C65-191DEC82DDF4}"/>
              </a:ext>
            </a:extLst>
          </p:cNvPr>
          <p:cNvSpPr>
            <a:spLocks noGrp="1"/>
          </p:cNvSpPr>
          <p:nvPr>
            <p:ph type="dt" sz="half" idx="10"/>
          </p:nvPr>
        </p:nvSpPr>
        <p:spPr/>
        <p:txBody>
          <a:bodyPr/>
          <a:lstStyle/>
          <a:p>
            <a:fld id="{B1DA97E0-29E1-4F6B-9D11-EE2F94014F7A}" type="datetime1">
              <a:rPr lang="en-US" smtClean="0"/>
              <a:t>11/10/2023</a:t>
            </a:fld>
            <a:endParaRPr lang="en-US"/>
          </a:p>
        </p:txBody>
      </p:sp>
      <p:sp>
        <p:nvSpPr>
          <p:cNvPr id="5" name="Footer Placeholder 4">
            <a:extLst>
              <a:ext uri="{FF2B5EF4-FFF2-40B4-BE49-F238E27FC236}">
                <a16:creationId xmlns:a16="http://schemas.microsoft.com/office/drawing/2014/main" xmlns="" id="{534CB571-86F9-474A-826A-75CC21C8832B}"/>
              </a:ext>
            </a:extLst>
          </p:cNvPr>
          <p:cNvSpPr>
            <a:spLocks noGrp="1"/>
          </p:cNvSpPr>
          <p:nvPr>
            <p:ph type="ftr" sz="quarter" idx="11"/>
          </p:nvPr>
        </p:nvSpPr>
        <p:spPr/>
        <p:txBody>
          <a:bodyPr/>
          <a:lstStyle/>
          <a:p>
            <a:r>
              <a:rPr lang="en-US"/>
              <a:t>SLIA INSURANCE WEEK SEMINAR - 8 NOVEMBER 2022</a:t>
            </a:r>
          </a:p>
        </p:txBody>
      </p:sp>
      <p:sp>
        <p:nvSpPr>
          <p:cNvPr id="6" name="Slide Number Placeholder 5">
            <a:extLst>
              <a:ext uri="{FF2B5EF4-FFF2-40B4-BE49-F238E27FC236}">
                <a16:creationId xmlns:a16="http://schemas.microsoft.com/office/drawing/2014/main" xmlns=""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4464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63C0BD9-4BED-43D3-852F-B74B949A2287}"/>
              </a:ext>
            </a:extLst>
          </p:cNvPr>
          <p:cNvSpPr>
            <a:spLocks noGrp="1"/>
          </p:cNvSpPr>
          <p:nvPr>
            <p:ph type="dt" sz="half" idx="10"/>
          </p:nvPr>
        </p:nvSpPr>
        <p:spPr/>
        <p:txBody>
          <a:bodyPr/>
          <a:lstStyle/>
          <a:p>
            <a:fld id="{B5D4033F-6EF7-4CD5-BE78-92F90F881470}" type="datetime1">
              <a:rPr lang="en-US" smtClean="0"/>
              <a:t>11/10/2023</a:t>
            </a:fld>
            <a:endParaRPr lang="en-US"/>
          </a:p>
        </p:txBody>
      </p:sp>
      <p:sp>
        <p:nvSpPr>
          <p:cNvPr id="5" name="Footer Placeholder 4">
            <a:extLst>
              <a:ext uri="{FF2B5EF4-FFF2-40B4-BE49-F238E27FC236}">
                <a16:creationId xmlns:a16="http://schemas.microsoft.com/office/drawing/2014/main" xmlns="" id="{BB7811DC-C725-4462-B622-DB96A8987673}"/>
              </a:ext>
            </a:extLst>
          </p:cNvPr>
          <p:cNvSpPr>
            <a:spLocks noGrp="1"/>
          </p:cNvSpPr>
          <p:nvPr>
            <p:ph type="ftr" sz="quarter" idx="11"/>
          </p:nvPr>
        </p:nvSpPr>
        <p:spPr/>
        <p:txBody>
          <a:bodyPr/>
          <a:lstStyle/>
          <a:p>
            <a:r>
              <a:rPr lang="en-US"/>
              <a:t>SLIA INSURANCE WEEK SEMINAR - 8 NOVEMBER 2022</a:t>
            </a:r>
          </a:p>
        </p:txBody>
      </p:sp>
      <p:sp>
        <p:nvSpPr>
          <p:cNvPr id="6" name="Slide Number Placeholder 5">
            <a:extLst>
              <a:ext uri="{FF2B5EF4-FFF2-40B4-BE49-F238E27FC236}">
                <a16:creationId xmlns:a16="http://schemas.microsoft.com/office/drawing/2014/main" xmlns=""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86775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1F71817-A045-48C0-975B-CBEF88E9561E}"/>
              </a:ext>
            </a:extLst>
          </p:cNvPr>
          <p:cNvSpPr>
            <a:spLocks noGrp="1"/>
          </p:cNvSpPr>
          <p:nvPr>
            <p:ph type="dt" sz="half" idx="10"/>
          </p:nvPr>
        </p:nvSpPr>
        <p:spPr/>
        <p:txBody>
          <a:bodyPr/>
          <a:lstStyle/>
          <a:p>
            <a:fld id="{A75AB224-0B8D-47C6-9FB0-9396A0F431D6}" type="datetime1">
              <a:rPr lang="en-US" smtClean="0"/>
              <a:t>11/10/2023</a:t>
            </a:fld>
            <a:endParaRPr lang="en-US"/>
          </a:p>
        </p:txBody>
      </p:sp>
      <p:sp>
        <p:nvSpPr>
          <p:cNvPr id="5" name="Footer Placeholder 4">
            <a:extLst>
              <a:ext uri="{FF2B5EF4-FFF2-40B4-BE49-F238E27FC236}">
                <a16:creationId xmlns:a16="http://schemas.microsoft.com/office/drawing/2014/main" xmlns="" id="{B61C39F0-32D4-407C-8BCA-97F2D9E500C9}"/>
              </a:ext>
            </a:extLst>
          </p:cNvPr>
          <p:cNvSpPr>
            <a:spLocks noGrp="1"/>
          </p:cNvSpPr>
          <p:nvPr>
            <p:ph type="ftr" sz="quarter" idx="11"/>
          </p:nvPr>
        </p:nvSpPr>
        <p:spPr/>
        <p:txBody>
          <a:bodyPr/>
          <a:lstStyle/>
          <a:p>
            <a:r>
              <a:rPr lang="en-US"/>
              <a:t>SLIA INSURANCE WEEK SEMINAR - 8 NOVEMBER 2022</a:t>
            </a:r>
          </a:p>
        </p:txBody>
      </p:sp>
      <p:sp>
        <p:nvSpPr>
          <p:cNvPr id="6" name="Slide Number Placeholder 5">
            <a:extLst>
              <a:ext uri="{FF2B5EF4-FFF2-40B4-BE49-F238E27FC236}">
                <a16:creationId xmlns:a16="http://schemas.microsoft.com/office/drawing/2014/main" xmlns=""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8049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654893-212E-4450-8F7A-27256B31F9FB}"/>
              </a:ext>
            </a:extLst>
          </p:cNvPr>
          <p:cNvSpPr>
            <a:spLocks noGrp="1"/>
          </p:cNvSpPr>
          <p:nvPr>
            <p:ph type="dt" sz="half" idx="10"/>
          </p:nvPr>
        </p:nvSpPr>
        <p:spPr/>
        <p:txBody>
          <a:bodyPr/>
          <a:lstStyle/>
          <a:p>
            <a:fld id="{55419939-15F8-48A3-BF52-C917B97CFACB}" type="datetime1">
              <a:rPr lang="en-US" smtClean="0"/>
              <a:t>11/10/2023</a:t>
            </a:fld>
            <a:endParaRPr lang="en-US"/>
          </a:p>
        </p:txBody>
      </p:sp>
      <p:sp>
        <p:nvSpPr>
          <p:cNvPr id="5" name="Footer Placeholder 4">
            <a:extLst>
              <a:ext uri="{FF2B5EF4-FFF2-40B4-BE49-F238E27FC236}">
                <a16:creationId xmlns:a16="http://schemas.microsoft.com/office/drawing/2014/main" xmlns="" id="{600E881A-3958-44A9-9EDB-D86F4E4144C0}"/>
              </a:ext>
            </a:extLst>
          </p:cNvPr>
          <p:cNvSpPr>
            <a:spLocks noGrp="1"/>
          </p:cNvSpPr>
          <p:nvPr>
            <p:ph type="ftr" sz="quarter" idx="11"/>
          </p:nvPr>
        </p:nvSpPr>
        <p:spPr/>
        <p:txBody>
          <a:bodyPr/>
          <a:lstStyle/>
          <a:p>
            <a:r>
              <a:rPr lang="en-US"/>
              <a:t>SLIA INSURANCE WEEK SEMINAR - 8 NOVEMBER 2022</a:t>
            </a:r>
          </a:p>
        </p:txBody>
      </p:sp>
      <p:sp>
        <p:nvSpPr>
          <p:cNvPr id="6" name="Slide Number Placeholder 5">
            <a:extLst>
              <a:ext uri="{FF2B5EF4-FFF2-40B4-BE49-F238E27FC236}">
                <a16:creationId xmlns:a16="http://schemas.microsoft.com/office/drawing/2014/main" xmlns=""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8560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04D5BB-DB84-4266-9B4F-E65CCFE5B310}"/>
              </a:ext>
            </a:extLst>
          </p:cNvPr>
          <p:cNvSpPr>
            <a:spLocks noGrp="1"/>
          </p:cNvSpPr>
          <p:nvPr>
            <p:ph type="dt" sz="half" idx="10"/>
          </p:nvPr>
        </p:nvSpPr>
        <p:spPr/>
        <p:txBody>
          <a:bodyPr/>
          <a:lstStyle/>
          <a:p>
            <a:fld id="{02F76F8F-A88B-44C4-9F12-C877AFE6140C}" type="datetime1">
              <a:rPr lang="en-US" smtClean="0"/>
              <a:t>11/10/2023</a:t>
            </a:fld>
            <a:endParaRPr lang="en-US"/>
          </a:p>
        </p:txBody>
      </p:sp>
      <p:sp>
        <p:nvSpPr>
          <p:cNvPr id="6" name="Footer Placeholder 5">
            <a:extLst>
              <a:ext uri="{FF2B5EF4-FFF2-40B4-BE49-F238E27FC236}">
                <a16:creationId xmlns:a16="http://schemas.microsoft.com/office/drawing/2014/main" xmlns="" id="{891A99B5-D493-4AB1-AF24-6660540D56AD}"/>
              </a:ext>
            </a:extLst>
          </p:cNvPr>
          <p:cNvSpPr>
            <a:spLocks noGrp="1"/>
          </p:cNvSpPr>
          <p:nvPr>
            <p:ph type="ftr" sz="quarter" idx="11"/>
          </p:nvPr>
        </p:nvSpPr>
        <p:spPr/>
        <p:txBody>
          <a:bodyPr/>
          <a:lstStyle/>
          <a:p>
            <a:r>
              <a:rPr lang="en-US"/>
              <a:t>SLIA INSURANCE WEEK SEMINAR - 8 NOVEMBER 2022</a:t>
            </a:r>
          </a:p>
        </p:txBody>
      </p:sp>
      <p:sp>
        <p:nvSpPr>
          <p:cNvPr id="7" name="Slide Number Placeholder 6">
            <a:extLst>
              <a:ext uri="{FF2B5EF4-FFF2-40B4-BE49-F238E27FC236}">
                <a16:creationId xmlns:a16="http://schemas.microsoft.com/office/drawing/2014/main" xmlns=""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20552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8A46E1-3934-4807-900F-CA7A4D8D66B3}"/>
              </a:ext>
            </a:extLst>
          </p:cNvPr>
          <p:cNvSpPr>
            <a:spLocks noGrp="1"/>
          </p:cNvSpPr>
          <p:nvPr>
            <p:ph type="dt" sz="half" idx="10"/>
          </p:nvPr>
        </p:nvSpPr>
        <p:spPr/>
        <p:txBody>
          <a:bodyPr/>
          <a:lstStyle/>
          <a:p>
            <a:fld id="{1B4C84D6-6750-4508-BC83-43A5B94929FF}" type="datetime1">
              <a:rPr lang="en-US" smtClean="0"/>
              <a:t>11/10/2023</a:t>
            </a:fld>
            <a:endParaRPr lang="en-US"/>
          </a:p>
        </p:txBody>
      </p:sp>
      <p:sp>
        <p:nvSpPr>
          <p:cNvPr id="8" name="Footer Placeholder 7">
            <a:extLst>
              <a:ext uri="{FF2B5EF4-FFF2-40B4-BE49-F238E27FC236}">
                <a16:creationId xmlns:a16="http://schemas.microsoft.com/office/drawing/2014/main" xmlns="" id="{4BC9C6EA-1549-4601-8226-E5C43469CAFE}"/>
              </a:ext>
            </a:extLst>
          </p:cNvPr>
          <p:cNvSpPr>
            <a:spLocks noGrp="1"/>
          </p:cNvSpPr>
          <p:nvPr>
            <p:ph type="ftr" sz="quarter" idx="11"/>
          </p:nvPr>
        </p:nvSpPr>
        <p:spPr/>
        <p:txBody>
          <a:bodyPr/>
          <a:lstStyle/>
          <a:p>
            <a:r>
              <a:rPr lang="en-US"/>
              <a:t>SLIA INSURANCE WEEK SEMINAR - 8 NOVEMBER 2022</a:t>
            </a:r>
          </a:p>
        </p:txBody>
      </p:sp>
      <p:sp>
        <p:nvSpPr>
          <p:cNvPr id="9" name="Slide Number Placeholder 8">
            <a:extLst>
              <a:ext uri="{FF2B5EF4-FFF2-40B4-BE49-F238E27FC236}">
                <a16:creationId xmlns:a16="http://schemas.microsoft.com/office/drawing/2014/main" xmlns=""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11045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B9D434-8228-4C7F-B520-14121EBC903B}"/>
              </a:ext>
            </a:extLst>
          </p:cNvPr>
          <p:cNvSpPr>
            <a:spLocks noGrp="1"/>
          </p:cNvSpPr>
          <p:nvPr>
            <p:ph type="dt" sz="half" idx="10"/>
          </p:nvPr>
        </p:nvSpPr>
        <p:spPr/>
        <p:txBody>
          <a:bodyPr/>
          <a:lstStyle/>
          <a:p>
            <a:fld id="{C345710F-5AB5-4EB7-882A-13F6FD249E5C}" type="datetime1">
              <a:rPr lang="en-US" smtClean="0"/>
              <a:t>11/10/2023</a:t>
            </a:fld>
            <a:endParaRPr lang="en-US"/>
          </a:p>
        </p:txBody>
      </p:sp>
      <p:sp>
        <p:nvSpPr>
          <p:cNvPr id="4" name="Footer Placeholder 3">
            <a:extLst>
              <a:ext uri="{FF2B5EF4-FFF2-40B4-BE49-F238E27FC236}">
                <a16:creationId xmlns:a16="http://schemas.microsoft.com/office/drawing/2014/main" xmlns="" id="{997B89BD-A70A-48D2-A3D9-DB2C0DB123B4}"/>
              </a:ext>
            </a:extLst>
          </p:cNvPr>
          <p:cNvSpPr>
            <a:spLocks noGrp="1"/>
          </p:cNvSpPr>
          <p:nvPr>
            <p:ph type="ftr" sz="quarter" idx="11"/>
          </p:nvPr>
        </p:nvSpPr>
        <p:spPr/>
        <p:txBody>
          <a:bodyPr/>
          <a:lstStyle/>
          <a:p>
            <a:r>
              <a:rPr lang="en-US"/>
              <a:t>SLIA INSURANCE WEEK SEMINAR - 8 NOVEMBER 2022</a:t>
            </a:r>
          </a:p>
        </p:txBody>
      </p:sp>
      <p:sp>
        <p:nvSpPr>
          <p:cNvPr id="5" name="Slide Number Placeholder 4">
            <a:extLst>
              <a:ext uri="{FF2B5EF4-FFF2-40B4-BE49-F238E27FC236}">
                <a16:creationId xmlns:a16="http://schemas.microsoft.com/office/drawing/2014/main" xmlns=""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80462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fld id="{62DC97E5-3222-4FB6-A822-35673B7EC7E8}" type="datetime1">
              <a:rPr lang="en-US" smtClean="0"/>
              <a:t>11/10/2023</a:t>
            </a:fld>
            <a:endParaRPr lang="en-US"/>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r>
              <a:rPr lang="en-US"/>
              <a:t>SLIA INSURANCE WEEK SEMINAR - 8 NOVEMBER 2022</a:t>
            </a:r>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047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722CD09-61EF-4733-831C-5B133DAE1F4C}"/>
              </a:ext>
            </a:extLst>
          </p:cNvPr>
          <p:cNvSpPr>
            <a:spLocks noGrp="1"/>
          </p:cNvSpPr>
          <p:nvPr>
            <p:ph type="dt" sz="half" idx="10"/>
          </p:nvPr>
        </p:nvSpPr>
        <p:spPr/>
        <p:txBody>
          <a:bodyPr/>
          <a:lstStyle/>
          <a:p>
            <a:fld id="{08B606D4-7FDD-483F-AADF-1B8190E9EFCF}" type="datetime1">
              <a:rPr lang="en-US" smtClean="0"/>
              <a:t>11/10/2023</a:t>
            </a:fld>
            <a:endParaRPr lang="en-US"/>
          </a:p>
        </p:txBody>
      </p:sp>
      <p:sp>
        <p:nvSpPr>
          <p:cNvPr id="6" name="Footer Placeholder 5">
            <a:extLst>
              <a:ext uri="{FF2B5EF4-FFF2-40B4-BE49-F238E27FC236}">
                <a16:creationId xmlns:a16="http://schemas.microsoft.com/office/drawing/2014/main" xmlns="" id="{5B109FCF-96E4-4EBF-AAFB-5E9AD22A68AE}"/>
              </a:ext>
            </a:extLst>
          </p:cNvPr>
          <p:cNvSpPr>
            <a:spLocks noGrp="1"/>
          </p:cNvSpPr>
          <p:nvPr>
            <p:ph type="ftr" sz="quarter" idx="11"/>
          </p:nvPr>
        </p:nvSpPr>
        <p:spPr/>
        <p:txBody>
          <a:bodyPr/>
          <a:lstStyle/>
          <a:p>
            <a:r>
              <a:rPr lang="en-US"/>
              <a:t>SLIA INSURANCE WEEK SEMINAR - 8 NOVEMBER 2022</a:t>
            </a:r>
          </a:p>
        </p:txBody>
      </p:sp>
      <p:sp>
        <p:nvSpPr>
          <p:cNvPr id="7" name="Slide Number Placeholder 6">
            <a:extLst>
              <a:ext uri="{FF2B5EF4-FFF2-40B4-BE49-F238E27FC236}">
                <a16:creationId xmlns:a16="http://schemas.microsoft.com/office/drawing/2014/main" xmlns=""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47034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E56944C-E229-457E-868E-C48FF47DA37A}"/>
              </a:ext>
            </a:extLst>
          </p:cNvPr>
          <p:cNvSpPr>
            <a:spLocks noGrp="1"/>
          </p:cNvSpPr>
          <p:nvPr>
            <p:ph type="dt" sz="half" idx="10"/>
          </p:nvPr>
        </p:nvSpPr>
        <p:spPr/>
        <p:txBody>
          <a:bodyPr/>
          <a:lstStyle/>
          <a:p>
            <a:fld id="{80D35651-0EDD-4ECE-8F47-CA76939F48EB}" type="datetime1">
              <a:rPr lang="en-US" smtClean="0"/>
              <a:t>11/10/2023</a:t>
            </a:fld>
            <a:endParaRPr lang="en-US"/>
          </a:p>
        </p:txBody>
      </p:sp>
      <p:sp>
        <p:nvSpPr>
          <p:cNvPr id="6" name="Footer Placeholder 5">
            <a:extLst>
              <a:ext uri="{FF2B5EF4-FFF2-40B4-BE49-F238E27FC236}">
                <a16:creationId xmlns:a16="http://schemas.microsoft.com/office/drawing/2014/main" xmlns="" id="{CC7115FE-359F-46EA-A3C8-0D18544E34AD}"/>
              </a:ext>
            </a:extLst>
          </p:cNvPr>
          <p:cNvSpPr>
            <a:spLocks noGrp="1"/>
          </p:cNvSpPr>
          <p:nvPr>
            <p:ph type="ftr" sz="quarter" idx="11"/>
          </p:nvPr>
        </p:nvSpPr>
        <p:spPr/>
        <p:txBody>
          <a:bodyPr/>
          <a:lstStyle/>
          <a:p>
            <a:r>
              <a:rPr lang="en-US"/>
              <a:t>SLIA INSURANCE WEEK SEMINAR - 8 NOVEMBER 2022</a:t>
            </a:r>
          </a:p>
        </p:txBody>
      </p:sp>
      <p:sp>
        <p:nvSpPr>
          <p:cNvPr id="7" name="Slide Number Placeholder 6">
            <a:extLst>
              <a:ext uri="{FF2B5EF4-FFF2-40B4-BE49-F238E27FC236}">
                <a16:creationId xmlns:a16="http://schemas.microsoft.com/office/drawing/2014/main" xmlns=""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91087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DB8B6970-ECBE-43DC-8A9A-56E379354828}" type="datetime1">
              <a:rPr lang="en-US" smtClean="0"/>
              <a:t>11/10/2023</a:t>
            </a:fld>
            <a:endParaRPr lang="en-US" dirty="0"/>
          </a:p>
        </p:txBody>
      </p:sp>
      <p:sp>
        <p:nvSpPr>
          <p:cNvPr id="5" name="Footer Placeholder 4">
            <a:extLst>
              <a:ext uri="{FF2B5EF4-FFF2-40B4-BE49-F238E27FC236}">
                <a16:creationId xmlns:a16="http://schemas.microsoft.com/office/drawing/2014/main" xmlns=""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solidFill>
                  <a:srgbClr val="FFFFFF"/>
                </a:solidFill>
              </a:rPr>
              <a:t>SLIA INSURANCE WEEK SEMINAR - 8 NOVEMBER 2022</a:t>
            </a:r>
          </a:p>
        </p:txBody>
      </p:sp>
      <p:sp>
        <p:nvSpPr>
          <p:cNvPr id="6" name="Slide Number Placeholder 5">
            <a:extLst>
              <a:ext uri="{FF2B5EF4-FFF2-40B4-BE49-F238E27FC236}">
                <a16:creationId xmlns:a16="http://schemas.microsoft.com/office/drawing/2014/main" xmlns=""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431525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hf sldNum="0" hdr="0" dt="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4E1EF4E8-5513-4BF5-BC41-04645281C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22" name="Picture 3">
            <a:extLst>
              <a:ext uri="{FF2B5EF4-FFF2-40B4-BE49-F238E27FC236}">
                <a16:creationId xmlns:a16="http://schemas.microsoft.com/office/drawing/2014/main" xmlns="" id="{91742EBF-49CB-B47C-DA11-994ED684D629}"/>
              </a:ext>
            </a:extLst>
          </p:cNvPr>
          <p:cNvPicPr>
            <a:picLocks noChangeAspect="1"/>
          </p:cNvPicPr>
          <p:nvPr/>
        </p:nvPicPr>
        <p:blipFill rotWithShape="1">
          <a:blip r:embed="rId2"/>
          <a:srcRect t="29687"/>
          <a:stretch/>
        </p:blipFill>
        <p:spPr>
          <a:xfrm>
            <a:off x="20" y="10"/>
            <a:ext cx="12191980" cy="6857989"/>
          </a:xfrm>
          <a:prstGeom prst="rect">
            <a:avLst/>
          </a:prstGeom>
        </p:spPr>
      </p:pic>
      <p:sp>
        <p:nvSpPr>
          <p:cNvPr id="29" name="Rectangle 28">
            <a:extLst>
              <a:ext uri="{FF2B5EF4-FFF2-40B4-BE49-F238E27FC236}">
                <a16:creationId xmlns:a16="http://schemas.microsoft.com/office/drawing/2014/main" xmlns="" id="{107303E2-7D44-46E4-A0D5-73DF9974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172075"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D22AF24B-DF9B-4580-9019-8FABD7AC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8875" y="1255390"/>
            <a:ext cx="4008678" cy="4034028"/>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xmlns="" id="{814E6672-D9A3-4574-B870-15130060A7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29740" y="720056"/>
            <a:ext cx="3094425" cy="3113994"/>
          </a:xfrm>
          <a:prstGeom prst="ellipse">
            <a:avLst/>
          </a:prstGeom>
          <a:gradFill>
            <a:gsLst>
              <a:gs pos="0">
                <a:schemeClr val="accent1">
                  <a:alpha val="40000"/>
                </a:schemeClr>
              </a:gs>
              <a:gs pos="100000">
                <a:schemeClr val="accent1">
                  <a:lumMod val="20000"/>
                  <a:lumOff val="80000"/>
                  <a:alpha val="69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CC03090-0771-9E81-5B41-5CB68BAD4FBE}"/>
              </a:ext>
            </a:extLst>
          </p:cNvPr>
          <p:cNvSpPr>
            <a:spLocks noGrp="1"/>
          </p:cNvSpPr>
          <p:nvPr>
            <p:ph type="ctrTitle"/>
          </p:nvPr>
        </p:nvSpPr>
        <p:spPr>
          <a:xfrm>
            <a:off x="537410" y="728905"/>
            <a:ext cx="4396540" cy="3184274"/>
          </a:xfrm>
        </p:spPr>
        <p:txBody>
          <a:bodyPr>
            <a:normAutofit/>
          </a:bodyPr>
          <a:lstStyle/>
          <a:p>
            <a:pPr algn="l"/>
            <a:r>
              <a:rPr lang="en-US" sz="4200" b="1">
                <a:solidFill>
                  <a:srgbClr val="FFFFFF"/>
                </a:solidFill>
              </a:rPr>
              <a:t>BUILDING A TRUSTWORTHY INSURANCE INDUSTRY</a:t>
            </a:r>
          </a:p>
        </p:txBody>
      </p:sp>
      <p:sp>
        <p:nvSpPr>
          <p:cNvPr id="3" name="Subtitle 2">
            <a:extLst>
              <a:ext uri="{FF2B5EF4-FFF2-40B4-BE49-F238E27FC236}">
                <a16:creationId xmlns:a16="http://schemas.microsoft.com/office/drawing/2014/main" xmlns="" id="{13EFA4FC-0D1A-7A0C-F3A9-F8AC7B175BB7}"/>
              </a:ext>
            </a:extLst>
          </p:cNvPr>
          <p:cNvSpPr>
            <a:spLocks noGrp="1"/>
          </p:cNvSpPr>
          <p:nvPr>
            <p:ph type="subTitle" idx="1"/>
          </p:nvPr>
        </p:nvSpPr>
        <p:spPr>
          <a:xfrm>
            <a:off x="537410" y="4072044"/>
            <a:ext cx="4396540" cy="1495379"/>
          </a:xfrm>
        </p:spPr>
        <p:txBody>
          <a:bodyPr>
            <a:normAutofit/>
          </a:bodyPr>
          <a:lstStyle/>
          <a:p>
            <a:pPr algn="l"/>
            <a:r>
              <a:rPr lang="en-US" sz="2200">
                <a:solidFill>
                  <a:srgbClr val="FFFFFF"/>
                </a:solidFill>
              </a:rPr>
              <a:t>Kobi Walker</a:t>
            </a:r>
          </a:p>
        </p:txBody>
      </p:sp>
    </p:spTree>
    <p:extLst>
      <p:ext uri="{BB962C8B-B14F-4D97-AF65-F5344CB8AC3E}">
        <p14:creationId xmlns:p14="http://schemas.microsoft.com/office/powerpoint/2010/main" val="3219481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9E73C-FD6C-4BD5-44BC-B59011702968}"/>
              </a:ext>
            </a:extLst>
          </p:cNvPr>
          <p:cNvSpPr>
            <a:spLocks noGrp="1"/>
          </p:cNvSpPr>
          <p:nvPr>
            <p:ph type="title"/>
          </p:nvPr>
        </p:nvSpPr>
        <p:spPr/>
        <p:txBody>
          <a:bodyPr/>
          <a:lstStyle/>
          <a:p>
            <a:r>
              <a:rPr lang="en-US" dirty="0"/>
              <a:t>Overview contd.</a:t>
            </a:r>
          </a:p>
        </p:txBody>
      </p:sp>
      <p:graphicFrame>
        <p:nvGraphicFramePr>
          <p:cNvPr id="6" name="Content Placeholder 2">
            <a:extLst>
              <a:ext uri="{FF2B5EF4-FFF2-40B4-BE49-F238E27FC236}">
                <a16:creationId xmlns:a16="http://schemas.microsoft.com/office/drawing/2014/main" xmlns="" id="{7DC4DDD3-76AB-0B77-6189-DFADF1BB0371}"/>
              </a:ext>
            </a:extLst>
          </p:cNvPr>
          <p:cNvGraphicFramePr>
            <a:graphicFrameLocks noGrp="1"/>
          </p:cNvGraphicFramePr>
          <p:nvPr>
            <p:ph idx="1"/>
            <p:extLst>
              <p:ext uri="{D42A27DB-BD31-4B8C-83A1-F6EECF244321}">
                <p14:modId xmlns:p14="http://schemas.microsoft.com/office/powerpoint/2010/main" val="2829292402"/>
              </p:ext>
            </p:extLst>
          </p:nvPr>
        </p:nvGraphicFramePr>
        <p:xfrm>
          <a:off x="838200" y="2178657"/>
          <a:ext cx="10515600" cy="399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564AB597-9A9C-14B1-3F91-0C7102D02A36}"/>
              </a:ext>
            </a:extLst>
          </p:cNvPr>
          <p:cNvSpPr>
            <a:spLocks noGrp="1"/>
          </p:cNvSpPr>
          <p:nvPr>
            <p:ph type="ftr" sz="quarter" idx="11"/>
          </p:nvPr>
        </p:nvSpPr>
        <p:spPr/>
        <p:txBody>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spTree>
    <p:extLst>
      <p:ext uri="{BB962C8B-B14F-4D97-AF65-F5344CB8AC3E}">
        <p14:creationId xmlns:p14="http://schemas.microsoft.com/office/powerpoint/2010/main" val="3220188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xmlns="" id="{19B36E71-93BD-4984-AC9C-CC9FB9CC0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17">
            <a:extLst>
              <a:ext uri="{FF2B5EF4-FFF2-40B4-BE49-F238E27FC236}">
                <a16:creationId xmlns:a16="http://schemas.microsoft.com/office/drawing/2014/main" xmlns="" id="{1566AC62-7AC7-4ED5-A03D-E28AC560E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80880F-B461-5585-E83F-EDF4835D5C06}"/>
              </a:ext>
            </a:extLst>
          </p:cNvPr>
          <p:cNvSpPr>
            <a:spLocks noGrp="1"/>
          </p:cNvSpPr>
          <p:nvPr>
            <p:ph type="title"/>
          </p:nvPr>
        </p:nvSpPr>
        <p:spPr>
          <a:xfrm>
            <a:off x="838200" y="857250"/>
            <a:ext cx="5257800" cy="5143499"/>
          </a:xfrm>
        </p:spPr>
        <p:txBody>
          <a:bodyPr anchor="ctr">
            <a:normAutofit/>
          </a:bodyPr>
          <a:lstStyle/>
          <a:p>
            <a:r>
              <a:rPr lang="en-US" sz="4400" dirty="0" smtClean="0">
                <a:gradFill flip="none" rotWithShape="1">
                  <a:gsLst>
                    <a:gs pos="0">
                      <a:schemeClr val="accent5">
                        <a:alpha val="70000"/>
                      </a:schemeClr>
                    </a:gs>
                    <a:gs pos="100000">
                      <a:schemeClr val="accent1">
                        <a:alpha val="70000"/>
                      </a:schemeClr>
                    </a:gs>
                  </a:gsLst>
                  <a:lin ang="0" scaled="1"/>
                  <a:tileRect/>
                </a:gradFill>
              </a:rPr>
              <a:t>Aims and objectives</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3" name="Content Placeholder 2">
            <a:extLst>
              <a:ext uri="{FF2B5EF4-FFF2-40B4-BE49-F238E27FC236}">
                <a16:creationId xmlns:a16="http://schemas.microsoft.com/office/drawing/2014/main" xmlns="" id="{5D352E92-3D2A-241D-4B07-8A313C46B1D1}"/>
              </a:ext>
            </a:extLst>
          </p:cNvPr>
          <p:cNvSpPr>
            <a:spLocks noGrp="1"/>
          </p:cNvSpPr>
          <p:nvPr>
            <p:ph idx="1"/>
          </p:nvPr>
        </p:nvSpPr>
        <p:spPr>
          <a:xfrm>
            <a:off x="6334124" y="857251"/>
            <a:ext cx="5019675" cy="4386872"/>
          </a:xfrm>
        </p:spPr>
        <p:txBody>
          <a:bodyPr anchor="ctr">
            <a:normAutofit/>
          </a:bodyPr>
          <a:lstStyle/>
          <a:p>
            <a:pPr fontAlgn="base"/>
            <a:r>
              <a:rPr lang="en-US" sz="1800" b="1" dirty="0" smtClean="0">
                <a:solidFill>
                  <a:srgbClr val="00B0F0"/>
                </a:solidFill>
              </a:rPr>
              <a:t>The </a:t>
            </a:r>
            <a:r>
              <a:rPr lang="en-US" sz="1800" b="1" dirty="0">
                <a:solidFill>
                  <a:srgbClr val="00B0F0"/>
                </a:solidFill>
              </a:rPr>
              <a:t>Founding Fathers at the birth of the Association set out the aims and objectives for the body.</a:t>
            </a:r>
          </a:p>
          <a:p>
            <a:pPr fontAlgn="base"/>
            <a:endParaRPr lang="en-US" sz="1800" b="1" dirty="0" smtClean="0">
              <a:solidFill>
                <a:srgbClr val="00B0F0"/>
              </a:solidFill>
            </a:endParaRPr>
          </a:p>
          <a:p>
            <a:pPr fontAlgn="base"/>
            <a:r>
              <a:rPr lang="en-US" sz="1800" b="1" dirty="0" smtClean="0">
                <a:solidFill>
                  <a:srgbClr val="00B0F0"/>
                </a:solidFill>
              </a:rPr>
              <a:t>Some </a:t>
            </a:r>
            <a:r>
              <a:rPr lang="en-US" sz="1800" b="1" dirty="0">
                <a:solidFill>
                  <a:srgbClr val="00B0F0"/>
                </a:solidFill>
              </a:rPr>
              <a:t>of these have been achieved, some are on-going and others are no longer relevant.</a:t>
            </a:r>
          </a:p>
          <a:p>
            <a:pPr fontAlgn="base"/>
            <a:endParaRPr lang="en-US" sz="1800" b="1" dirty="0" smtClean="0">
              <a:solidFill>
                <a:srgbClr val="00B0F0"/>
              </a:solidFill>
            </a:endParaRPr>
          </a:p>
          <a:p>
            <a:pPr fontAlgn="base"/>
            <a:r>
              <a:rPr lang="en-US" sz="1800" b="1" dirty="0" smtClean="0">
                <a:solidFill>
                  <a:srgbClr val="00B0F0"/>
                </a:solidFill>
              </a:rPr>
              <a:t>The </a:t>
            </a:r>
            <a:r>
              <a:rPr lang="en-US" sz="1800" b="1" dirty="0">
                <a:solidFill>
                  <a:srgbClr val="00B0F0"/>
                </a:solidFill>
              </a:rPr>
              <a:t>current list includes;</a:t>
            </a:r>
          </a:p>
          <a:p>
            <a:pPr>
              <a:lnSpc>
                <a:spcPct val="100000"/>
              </a:lnSpc>
            </a:pPr>
            <a:endParaRPr lang="en-US" sz="1500" b="1" dirty="0">
              <a:solidFill>
                <a:srgbClr val="00B0F0"/>
              </a:solidFill>
            </a:endParaRPr>
          </a:p>
        </p:txBody>
      </p:sp>
      <p:sp>
        <p:nvSpPr>
          <p:cNvPr id="4" name="Footer Placeholder 3">
            <a:extLst>
              <a:ext uri="{FF2B5EF4-FFF2-40B4-BE49-F238E27FC236}">
                <a16:creationId xmlns:a16="http://schemas.microsoft.com/office/drawing/2014/main" xmlns="" id="{25AE8D2C-71D0-D6F7-0D9D-3C67F76BF95F}"/>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spTree>
    <p:extLst>
      <p:ext uri="{BB962C8B-B14F-4D97-AF65-F5344CB8AC3E}">
        <p14:creationId xmlns:p14="http://schemas.microsoft.com/office/powerpoint/2010/main" val="3940218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xmlns="" id="{19B36E71-93BD-4984-AC9C-CC9FB9CC0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17">
            <a:extLst>
              <a:ext uri="{FF2B5EF4-FFF2-40B4-BE49-F238E27FC236}">
                <a16:creationId xmlns:a16="http://schemas.microsoft.com/office/drawing/2014/main" xmlns="" id="{1566AC62-7AC7-4ED5-A03D-E28AC560E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80880F-B461-5585-E83F-EDF4835D5C06}"/>
              </a:ext>
            </a:extLst>
          </p:cNvPr>
          <p:cNvSpPr>
            <a:spLocks noGrp="1"/>
          </p:cNvSpPr>
          <p:nvPr>
            <p:ph type="title"/>
          </p:nvPr>
        </p:nvSpPr>
        <p:spPr>
          <a:xfrm>
            <a:off x="838200" y="857250"/>
            <a:ext cx="5257800" cy="5143499"/>
          </a:xfrm>
        </p:spPr>
        <p:txBody>
          <a:bodyPr anchor="ctr">
            <a:normAutofit/>
          </a:bodyPr>
          <a:lstStyle/>
          <a:p>
            <a:r>
              <a:rPr lang="en-US" sz="4400" dirty="0" smtClean="0">
                <a:gradFill flip="none" rotWithShape="1">
                  <a:gsLst>
                    <a:gs pos="0">
                      <a:schemeClr val="accent5">
                        <a:alpha val="70000"/>
                      </a:schemeClr>
                    </a:gs>
                    <a:gs pos="100000">
                      <a:schemeClr val="accent1">
                        <a:alpha val="70000"/>
                      </a:schemeClr>
                    </a:gs>
                  </a:gsLst>
                  <a:lin ang="0" scaled="1"/>
                  <a:tileRect/>
                </a:gradFill>
              </a:rPr>
              <a:t>Aims and objectives</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3" name="Content Placeholder 2">
            <a:extLst>
              <a:ext uri="{FF2B5EF4-FFF2-40B4-BE49-F238E27FC236}">
                <a16:creationId xmlns:a16="http://schemas.microsoft.com/office/drawing/2014/main" xmlns="" id="{5D352E92-3D2A-241D-4B07-8A313C46B1D1}"/>
              </a:ext>
            </a:extLst>
          </p:cNvPr>
          <p:cNvSpPr>
            <a:spLocks noGrp="1"/>
          </p:cNvSpPr>
          <p:nvPr>
            <p:ph idx="1"/>
          </p:nvPr>
        </p:nvSpPr>
        <p:spPr>
          <a:xfrm>
            <a:off x="6334124" y="857251"/>
            <a:ext cx="5019675" cy="4386872"/>
          </a:xfrm>
        </p:spPr>
        <p:txBody>
          <a:bodyPr anchor="ctr">
            <a:normAutofit fontScale="25000" lnSpcReduction="20000"/>
          </a:bodyPr>
          <a:lstStyle/>
          <a:p>
            <a:pPr marL="228600" indent="0" fontAlgn="base">
              <a:buNone/>
            </a:pPr>
            <a:endParaRPr lang="en-US" sz="1600" dirty="0" smtClean="0"/>
          </a:p>
          <a:p>
            <a:pPr marL="228600" indent="0" fontAlgn="base">
              <a:buNone/>
            </a:pPr>
            <a:r>
              <a:rPr lang="en-US" sz="6400" b="1" dirty="0">
                <a:solidFill>
                  <a:srgbClr val="00B0F0">
                    <a:alpha val="70000"/>
                  </a:srgbClr>
                </a:solidFill>
              </a:rPr>
              <a:t>To encourage the exchange of information, data and experience among </a:t>
            </a:r>
            <a:r>
              <a:rPr lang="en-US" sz="6400" b="1" dirty="0" smtClean="0">
                <a:solidFill>
                  <a:srgbClr val="00B0F0">
                    <a:alpha val="70000"/>
                  </a:srgbClr>
                </a:solidFill>
              </a:rPr>
              <a:t>member companies</a:t>
            </a:r>
            <a:r>
              <a:rPr lang="en-US" sz="6400" b="1" dirty="0">
                <a:solidFill>
                  <a:srgbClr val="00B0F0">
                    <a:alpha val="70000"/>
                  </a:srgbClr>
                </a:solidFill>
              </a:rPr>
              <a:t/>
            </a:r>
            <a:br>
              <a:rPr lang="en-US" sz="6400" b="1" dirty="0">
                <a:solidFill>
                  <a:srgbClr val="00B0F0">
                    <a:alpha val="70000"/>
                  </a:srgbClr>
                </a:solidFill>
              </a:rPr>
            </a:br>
            <a:endParaRPr lang="en-US" sz="6400" b="1" dirty="0" smtClean="0">
              <a:solidFill>
                <a:srgbClr val="00B0F0">
                  <a:alpha val="70000"/>
                </a:srgbClr>
              </a:solidFill>
            </a:endParaRPr>
          </a:p>
          <a:p>
            <a:pPr marL="228600" indent="0" fontAlgn="base">
              <a:buNone/>
            </a:pPr>
            <a:r>
              <a:rPr lang="en-US" sz="6400" b="1" dirty="0" smtClean="0">
                <a:solidFill>
                  <a:srgbClr val="00B0F0">
                    <a:alpha val="70000"/>
                  </a:srgbClr>
                </a:solidFill>
              </a:rPr>
              <a:t>To </a:t>
            </a:r>
            <a:r>
              <a:rPr lang="en-US" sz="6400" b="1" dirty="0">
                <a:solidFill>
                  <a:srgbClr val="00B0F0">
                    <a:alpha val="70000"/>
                  </a:srgbClr>
                </a:solidFill>
              </a:rPr>
              <a:t>encourage the exchange of business among member companies operating within Anglophone West Africa and </a:t>
            </a:r>
            <a:r>
              <a:rPr lang="en-US" sz="6400" b="1" dirty="0" smtClean="0">
                <a:solidFill>
                  <a:srgbClr val="00B0F0">
                    <a:alpha val="70000"/>
                  </a:srgbClr>
                </a:solidFill>
              </a:rPr>
              <a:t>beyond</a:t>
            </a:r>
          </a:p>
          <a:p>
            <a:pPr marL="228600" indent="0" fontAlgn="base">
              <a:buNone/>
            </a:pPr>
            <a:endParaRPr lang="en-US" sz="6400" b="1" dirty="0" smtClean="0">
              <a:solidFill>
                <a:srgbClr val="00B0F0">
                  <a:alpha val="70000"/>
                </a:srgbClr>
              </a:solidFill>
            </a:endParaRPr>
          </a:p>
          <a:p>
            <a:pPr marL="228600" indent="0" fontAlgn="base">
              <a:buNone/>
            </a:pPr>
            <a:r>
              <a:rPr lang="en-US" sz="6400" b="1" dirty="0" smtClean="0">
                <a:solidFill>
                  <a:srgbClr val="00B0F0">
                    <a:alpha val="70000"/>
                  </a:srgbClr>
                </a:solidFill>
              </a:rPr>
              <a:t>To </a:t>
            </a:r>
            <a:r>
              <a:rPr lang="en-US" sz="6400" b="1" dirty="0">
                <a:solidFill>
                  <a:srgbClr val="00B0F0">
                    <a:alpha val="70000"/>
                  </a:srgbClr>
                </a:solidFill>
              </a:rPr>
              <a:t>take reasonable steps aimed at reducing or eliminating economic waste arising from fires, </a:t>
            </a:r>
            <a:r>
              <a:rPr lang="en-US" sz="6400" b="1" dirty="0" smtClean="0">
                <a:solidFill>
                  <a:srgbClr val="00B0F0">
                    <a:alpha val="70000"/>
                  </a:srgbClr>
                </a:solidFill>
              </a:rPr>
              <a:t>accidents </a:t>
            </a:r>
            <a:r>
              <a:rPr lang="en-US" sz="6400" b="1" dirty="0">
                <a:solidFill>
                  <a:srgbClr val="00B0F0">
                    <a:alpha val="70000"/>
                  </a:srgbClr>
                </a:solidFill>
              </a:rPr>
              <a:t>and other elemental causes</a:t>
            </a:r>
            <a:r>
              <a:rPr lang="en-US" sz="6400" b="1" dirty="0" smtClean="0">
                <a:solidFill>
                  <a:srgbClr val="00B0F0">
                    <a:alpha val="70000"/>
                  </a:srgbClr>
                </a:solidFill>
              </a:rPr>
              <a:t>.</a:t>
            </a:r>
          </a:p>
          <a:p>
            <a:pPr marL="228600" indent="0" fontAlgn="base">
              <a:buNone/>
            </a:pPr>
            <a:r>
              <a:rPr lang="en-US" sz="6400" b="1" dirty="0">
                <a:solidFill>
                  <a:srgbClr val="00B0F0">
                    <a:alpha val="70000"/>
                  </a:srgbClr>
                </a:solidFill>
              </a:rPr>
              <a:t>To encourage the writing of books and articles on insurance in the region, that will enhance</a:t>
            </a:r>
            <a:br>
              <a:rPr lang="en-US" sz="6400" b="1" dirty="0">
                <a:solidFill>
                  <a:srgbClr val="00B0F0">
                    <a:alpha val="70000"/>
                  </a:srgbClr>
                </a:solidFill>
              </a:rPr>
            </a:br>
            <a:r>
              <a:rPr lang="en-US" sz="6400" b="1" dirty="0">
                <a:solidFill>
                  <a:srgbClr val="00B0F0">
                    <a:alpha val="70000"/>
                  </a:srgbClr>
                </a:solidFill>
              </a:rPr>
              <a:t>awareness of the impact and benefits insurance has in the socio-economic development of people</a:t>
            </a:r>
            <a:r>
              <a:rPr lang="en-US" sz="4500" b="1" dirty="0">
                <a:solidFill>
                  <a:srgbClr val="00B0F0">
                    <a:alpha val="70000"/>
                  </a:srgbClr>
                </a:solidFill>
              </a:rPr>
              <a:t>.</a:t>
            </a:r>
          </a:p>
        </p:txBody>
      </p:sp>
      <p:sp>
        <p:nvSpPr>
          <p:cNvPr id="4" name="Footer Placeholder 3">
            <a:extLst>
              <a:ext uri="{FF2B5EF4-FFF2-40B4-BE49-F238E27FC236}">
                <a16:creationId xmlns:a16="http://schemas.microsoft.com/office/drawing/2014/main" xmlns="" id="{25AE8D2C-71D0-D6F7-0D9D-3C67F76BF95F}"/>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sp>
        <p:nvSpPr>
          <p:cNvPr id="5" name="AutoShape 1" descr="https://waica.net/wp-content/uploads/2022/11/history_edu_FILL0_wght400_GRAD0_opsz48.svg"/>
          <p:cNvSpPr>
            <a:spLocks noChangeAspect="1" noChangeArrowheads="1"/>
          </p:cNvSpPr>
          <p:nvPr/>
        </p:nvSpPr>
        <p:spPr bwMode="auto">
          <a:xfrm>
            <a:off x="0" y="0"/>
            <a:ext cx="4572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5817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xmlns="" id="{19B36E71-93BD-4984-AC9C-CC9FB9CC0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17">
            <a:extLst>
              <a:ext uri="{FF2B5EF4-FFF2-40B4-BE49-F238E27FC236}">
                <a16:creationId xmlns:a16="http://schemas.microsoft.com/office/drawing/2014/main" xmlns="" id="{1566AC62-7AC7-4ED5-A03D-E28AC560E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80880F-B461-5585-E83F-EDF4835D5C06}"/>
              </a:ext>
            </a:extLst>
          </p:cNvPr>
          <p:cNvSpPr>
            <a:spLocks noGrp="1"/>
          </p:cNvSpPr>
          <p:nvPr>
            <p:ph type="title"/>
          </p:nvPr>
        </p:nvSpPr>
        <p:spPr>
          <a:xfrm>
            <a:off x="838200" y="857250"/>
            <a:ext cx="5257800" cy="5143499"/>
          </a:xfrm>
        </p:spPr>
        <p:txBody>
          <a:bodyPr anchor="ctr">
            <a:normAutofit/>
          </a:bodyPr>
          <a:lstStyle/>
          <a:p>
            <a:r>
              <a:rPr lang="en-US" sz="4400" dirty="0" smtClean="0">
                <a:gradFill flip="none" rotWithShape="1">
                  <a:gsLst>
                    <a:gs pos="0">
                      <a:schemeClr val="accent5">
                        <a:alpha val="70000"/>
                      </a:schemeClr>
                    </a:gs>
                    <a:gs pos="100000">
                      <a:schemeClr val="accent1">
                        <a:alpha val="70000"/>
                      </a:schemeClr>
                    </a:gs>
                  </a:gsLst>
                  <a:lin ang="0" scaled="1"/>
                  <a:tileRect/>
                </a:gradFill>
              </a:rPr>
              <a:t>Aims and objectives</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3" name="Content Placeholder 2">
            <a:extLst>
              <a:ext uri="{FF2B5EF4-FFF2-40B4-BE49-F238E27FC236}">
                <a16:creationId xmlns:a16="http://schemas.microsoft.com/office/drawing/2014/main" xmlns="" id="{5D352E92-3D2A-241D-4B07-8A313C46B1D1}"/>
              </a:ext>
            </a:extLst>
          </p:cNvPr>
          <p:cNvSpPr>
            <a:spLocks noGrp="1"/>
          </p:cNvSpPr>
          <p:nvPr>
            <p:ph idx="1"/>
          </p:nvPr>
        </p:nvSpPr>
        <p:spPr>
          <a:xfrm>
            <a:off x="6334124" y="857251"/>
            <a:ext cx="5019675" cy="4386872"/>
          </a:xfrm>
        </p:spPr>
        <p:txBody>
          <a:bodyPr anchor="ctr">
            <a:normAutofit/>
          </a:bodyPr>
          <a:lstStyle/>
          <a:p>
            <a:pPr marL="228600" indent="0" fontAlgn="base">
              <a:buNone/>
            </a:pPr>
            <a:r>
              <a:rPr lang="en-US" sz="1800" b="1" dirty="0" smtClean="0">
                <a:solidFill>
                  <a:srgbClr val="00B0F0">
                    <a:alpha val="70000"/>
                  </a:srgbClr>
                </a:solidFill>
              </a:rPr>
              <a:t>To </a:t>
            </a:r>
            <a:r>
              <a:rPr lang="en-US" sz="1800" b="1" dirty="0">
                <a:solidFill>
                  <a:srgbClr val="00B0F0">
                    <a:alpha val="70000"/>
                  </a:srgbClr>
                </a:solidFill>
              </a:rPr>
              <a:t>work with </a:t>
            </a:r>
            <a:r>
              <a:rPr lang="en-US" sz="1800" b="1" dirty="0" smtClean="0">
                <a:solidFill>
                  <a:srgbClr val="00B0F0">
                    <a:alpha val="70000"/>
                  </a:srgbClr>
                </a:solidFill>
              </a:rPr>
              <a:t>relevant </a:t>
            </a:r>
            <a:r>
              <a:rPr lang="en-US" sz="1800" b="1" dirty="0">
                <a:solidFill>
                  <a:srgbClr val="00B0F0">
                    <a:alpha val="70000"/>
                  </a:srgbClr>
                </a:solidFill>
              </a:rPr>
              <a:t>stakeholders (International and Government Agencies and Private sector operatives) to achieve a harmonise insurance industry in West Africa and thereby creating a </a:t>
            </a:r>
            <a:r>
              <a:rPr lang="en-US" sz="1800" b="1" dirty="0" smtClean="0">
                <a:solidFill>
                  <a:srgbClr val="00B0F0">
                    <a:alpha val="70000"/>
                  </a:srgbClr>
                </a:solidFill>
              </a:rPr>
              <a:t>borderless sub-region</a:t>
            </a:r>
          </a:p>
          <a:p>
            <a:pPr marL="228600" indent="0" fontAlgn="base">
              <a:buNone/>
            </a:pPr>
            <a:endParaRPr lang="en-US" sz="1800" b="1" dirty="0" smtClean="0">
              <a:solidFill>
                <a:srgbClr val="00B0F0">
                  <a:alpha val="70000"/>
                </a:srgbClr>
              </a:solidFill>
            </a:endParaRPr>
          </a:p>
          <a:p>
            <a:pPr marL="228600" indent="0" fontAlgn="base">
              <a:buNone/>
            </a:pPr>
            <a:r>
              <a:rPr lang="en-US" sz="1800" b="1" dirty="0">
                <a:solidFill>
                  <a:srgbClr val="00B0F0">
                    <a:alpha val="70000"/>
                  </a:srgbClr>
                </a:solidFill>
              </a:rPr>
              <a:t>To encourage the development of the insurance market in each member country on sound and technical basis. Such development is inclusive of the developing of the insuring public from the economic and social angle.</a:t>
            </a:r>
          </a:p>
        </p:txBody>
      </p:sp>
      <p:sp>
        <p:nvSpPr>
          <p:cNvPr id="4" name="Footer Placeholder 3">
            <a:extLst>
              <a:ext uri="{FF2B5EF4-FFF2-40B4-BE49-F238E27FC236}">
                <a16:creationId xmlns:a16="http://schemas.microsoft.com/office/drawing/2014/main" xmlns="" id="{25AE8D2C-71D0-D6F7-0D9D-3C67F76BF95F}"/>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a:solidFill>
                  <a:schemeClr val="tx2">
                    <a:alpha val="60000"/>
                  </a:schemeClr>
                </a:solidFill>
              </a:rPr>
              <a:t>Presentation to waica</a:t>
            </a:r>
            <a:endParaRPr lang="en-US" dirty="0">
              <a:solidFill>
                <a:schemeClr val="tx2">
                  <a:alpha val="60000"/>
                </a:schemeClr>
              </a:solidFill>
            </a:endParaRPr>
          </a:p>
        </p:txBody>
      </p:sp>
      <p:sp>
        <p:nvSpPr>
          <p:cNvPr id="5" name="AutoShape 1" descr="https://waica.net/wp-content/uploads/2022/11/history_edu_FILL0_wght400_GRAD0_opsz48.svg"/>
          <p:cNvSpPr>
            <a:spLocks noChangeAspect="1" noChangeArrowheads="1"/>
          </p:cNvSpPr>
          <p:nvPr/>
        </p:nvSpPr>
        <p:spPr bwMode="auto">
          <a:xfrm>
            <a:off x="0" y="0"/>
            <a:ext cx="4572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8071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xmlns="" id="{19B36E71-93BD-4984-AC9C-CC9FB9CC0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17">
            <a:extLst>
              <a:ext uri="{FF2B5EF4-FFF2-40B4-BE49-F238E27FC236}">
                <a16:creationId xmlns:a16="http://schemas.microsoft.com/office/drawing/2014/main" xmlns="" id="{1566AC62-7AC7-4ED5-A03D-E28AC560E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80880F-B461-5585-E83F-EDF4835D5C06}"/>
              </a:ext>
            </a:extLst>
          </p:cNvPr>
          <p:cNvSpPr>
            <a:spLocks noGrp="1"/>
          </p:cNvSpPr>
          <p:nvPr>
            <p:ph type="title"/>
          </p:nvPr>
        </p:nvSpPr>
        <p:spPr>
          <a:xfrm>
            <a:off x="838200" y="857250"/>
            <a:ext cx="5257800" cy="5143499"/>
          </a:xfrm>
        </p:spPr>
        <p:txBody>
          <a:bodyPr anchor="ctr">
            <a:normAutofit/>
          </a:bodyPr>
          <a:lstStyle/>
          <a:p>
            <a:r>
              <a:rPr lang="en-US" sz="4400" dirty="0" smtClean="0">
                <a:gradFill flip="none" rotWithShape="1">
                  <a:gsLst>
                    <a:gs pos="0">
                      <a:schemeClr val="accent5">
                        <a:alpha val="70000"/>
                      </a:schemeClr>
                    </a:gs>
                    <a:gs pos="100000">
                      <a:schemeClr val="accent1">
                        <a:alpha val="70000"/>
                      </a:schemeClr>
                    </a:gs>
                  </a:gsLst>
                  <a:lin ang="0" scaled="1"/>
                  <a:tileRect/>
                </a:gradFill>
              </a:rPr>
              <a:t>Aims and objectives</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3" name="Content Placeholder 2">
            <a:extLst>
              <a:ext uri="{FF2B5EF4-FFF2-40B4-BE49-F238E27FC236}">
                <a16:creationId xmlns:a16="http://schemas.microsoft.com/office/drawing/2014/main" xmlns="" id="{5D352E92-3D2A-241D-4B07-8A313C46B1D1}"/>
              </a:ext>
            </a:extLst>
          </p:cNvPr>
          <p:cNvSpPr>
            <a:spLocks noGrp="1"/>
          </p:cNvSpPr>
          <p:nvPr>
            <p:ph idx="1"/>
          </p:nvPr>
        </p:nvSpPr>
        <p:spPr>
          <a:xfrm>
            <a:off x="6334124" y="857251"/>
            <a:ext cx="5019675" cy="4386872"/>
          </a:xfrm>
        </p:spPr>
        <p:txBody>
          <a:bodyPr anchor="ctr">
            <a:normAutofit lnSpcReduction="10000"/>
          </a:bodyPr>
          <a:lstStyle/>
          <a:p>
            <a:pPr marL="228600" indent="0" fontAlgn="base">
              <a:buNone/>
            </a:pPr>
            <a:r>
              <a:rPr lang="en-US" sz="1800" dirty="0" smtClean="0">
                <a:solidFill>
                  <a:srgbClr val="00B0F0">
                    <a:alpha val="70000"/>
                  </a:srgbClr>
                </a:solidFill>
              </a:rPr>
              <a:t>To </a:t>
            </a:r>
            <a:r>
              <a:rPr lang="en-US" sz="1800" dirty="0">
                <a:solidFill>
                  <a:srgbClr val="00B0F0">
                    <a:alpha val="70000"/>
                  </a:srgbClr>
                </a:solidFill>
              </a:rPr>
              <a:t>take any other necessary steps which are in the interest of members and which directly or indirectly have positive benefits on the lives of the communities within which members operate and promoting the objectives and aspirations of the Association</a:t>
            </a:r>
            <a:r>
              <a:rPr lang="en-US" sz="1800" dirty="0" smtClean="0">
                <a:solidFill>
                  <a:srgbClr val="00B0F0">
                    <a:alpha val="70000"/>
                  </a:srgbClr>
                </a:solidFill>
              </a:rPr>
              <a:t>.</a:t>
            </a:r>
          </a:p>
          <a:p>
            <a:pPr marL="228600" indent="0" fontAlgn="base">
              <a:buNone/>
            </a:pPr>
            <a:endParaRPr lang="en-US" sz="1800" dirty="0" smtClean="0">
              <a:solidFill>
                <a:srgbClr val="00B0F0">
                  <a:alpha val="70000"/>
                </a:srgbClr>
              </a:solidFill>
            </a:endParaRPr>
          </a:p>
          <a:p>
            <a:pPr marL="228600" indent="0" fontAlgn="base">
              <a:buNone/>
            </a:pPr>
            <a:r>
              <a:rPr lang="en-US" sz="1800" dirty="0" smtClean="0">
                <a:solidFill>
                  <a:srgbClr val="00B0F0">
                    <a:alpha val="70000"/>
                  </a:srgbClr>
                </a:solidFill>
              </a:rPr>
              <a:t>To </a:t>
            </a:r>
            <a:r>
              <a:rPr lang="en-US" sz="1800" dirty="0">
                <a:solidFill>
                  <a:srgbClr val="00B0F0">
                    <a:alpha val="70000"/>
                  </a:srgbClr>
                </a:solidFill>
              </a:rPr>
              <a:t>encourage the promotion of insurance education in each country and to encourage existing educational institutions such as universities to initiate courses and training programs on insurance and allied subjects as well as encouraging the exchange of business and personnel between companies.</a:t>
            </a:r>
            <a:endParaRPr lang="en-US" sz="1800" b="1" dirty="0">
              <a:solidFill>
                <a:srgbClr val="00B0F0">
                  <a:alpha val="70000"/>
                </a:srgbClr>
              </a:solidFill>
            </a:endParaRPr>
          </a:p>
        </p:txBody>
      </p:sp>
      <p:sp>
        <p:nvSpPr>
          <p:cNvPr id="4" name="Footer Placeholder 3">
            <a:extLst>
              <a:ext uri="{FF2B5EF4-FFF2-40B4-BE49-F238E27FC236}">
                <a16:creationId xmlns:a16="http://schemas.microsoft.com/office/drawing/2014/main" xmlns="" id="{25AE8D2C-71D0-D6F7-0D9D-3C67F76BF95F}"/>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sp>
        <p:nvSpPr>
          <p:cNvPr id="5" name="AutoShape 1" descr="https://waica.net/wp-content/uploads/2022/11/history_edu_FILL0_wght400_GRAD0_opsz48.svg"/>
          <p:cNvSpPr>
            <a:spLocks noChangeAspect="1" noChangeArrowheads="1"/>
          </p:cNvSpPr>
          <p:nvPr/>
        </p:nvSpPr>
        <p:spPr bwMode="auto">
          <a:xfrm>
            <a:off x="0" y="0"/>
            <a:ext cx="457200" cy="371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93403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ame 11">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22604C1-DCE2-02C7-AB03-7AE5AAD750A5}"/>
              </a:ext>
            </a:extLst>
          </p:cNvPr>
          <p:cNvSpPr>
            <a:spLocks noGrp="1"/>
          </p:cNvSpPr>
          <p:nvPr>
            <p:ph type="title"/>
          </p:nvPr>
        </p:nvSpPr>
        <p:spPr>
          <a:xfrm>
            <a:off x="647700" y="609599"/>
            <a:ext cx="3626954" cy="5567363"/>
          </a:xfrm>
        </p:spPr>
        <p:txBody>
          <a:bodyPr anchor="ctr">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How can </a:t>
            </a:r>
            <a:r>
              <a:rPr lang="en-US" sz="4400" dirty="0" smtClean="0">
                <a:solidFill>
                  <a:srgbClr val="FF0000"/>
                </a:solidFill>
              </a:rPr>
              <a:t>WAICA </a:t>
            </a:r>
            <a:r>
              <a:rPr lang="en-US" sz="4400" dirty="0" smtClean="0">
                <a:gradFill flip="none" rotWithShape="1">
                  <a:gsLst>
                    <a:gs pos="0">
                      <a:schemeClr val="accent5">
                        <a:alpha val="70000"/>
                      </a:schemeClr>
                    </a:gs>
                    <a:gs pos="100000">
                      <a:schemeClr val="accent1">
                        <a:alpha val="70000"/>
                      </a:schemeClr>
                    </a:gs>
                  </a:gsLst>
                  <a:lin ang="0" scaled="1"/>
                  <a:tileRect/>
                </a:gradFill>
              </a:rPr>
              <a:t>build </a:t>
            </a:r>
            <a:r>
              <a:rPr lang="en-US" sz="4400" dirty="0">
                <a:gradFill flip="none" rotWithShape="1">
                  <a:gsLst>
                    <a:gs pos="0">
                      <a:schemeClr val="accent5">
                        <a:alpha val="70000"/>
                      </a:schemeClr>
                    </a:gs>
                    <a:gs pos="100000">
                      <a:schemeClr val="accent1">
                        <a:alpha val="70000"/>
                      </a:schemeClr>
                    </a:gs>
                  </a:gsLst>
                  <a:lin ang="0" scaled="1"/>
                  <a:tileRect/>
                </a:gradFill>
              </a:rPr>
              <a:t>a trustworthy </a:t>
            </a:r>
            <a:r>
              <a:rPr lang="en-US" sz="4400" dirty="0" smtClean="0">
                <a:gradFill flip="none" rotWithShape="1">
                  <a:gsLst>
                    <a:gs pos="0">
                      <a:schemeClr val="accent5">
                        <a:alpha val="70000"/>
                      </a:schemeClr>
                    </a:gs>
                    <a:gs pos="100000">
                      <a:schemeClr val="accent1">
                        <a:alpha val="70000"/>
                      </a:schemeClr>
                    </a:gs>
                  </a:gsLst>
                  <a:lin ang="0" scaled="1"/>
                  <a:tileRect/>
                </a:gradFill>
              </a:rPr>
              <a:t>Insurance industry </a:t>
            </a:r>
            <a:r>
              <a:rPr lang="en-US" sz="4400" dirty="0">
                <a:gradFill flip="none" rotWithShape="1">
                  <a:gsLst>
                    <a:gs pos="0">
                      <a:schemeClr val="accent5">
                        <a:alpha val="70000"/>
                      </a:schemeClr>
                    </a:gs>
                    <a:gs pos="100000">
                      <a:schemeClr val="accent1">
                        <a:alpha val="70000"/>
                      </a:schemeClr>
                    </a:gs>
                  </a:gsLst>
                  <a:lin ang="0" scaled="1"/>
                  <a:tileRect/>
                </a:gradFill>
              </a:rPr>
              <a:t>in </a:t>
            </a:r>
            <a:r>
              <a:rPr lang="en-US" sz="4400" dirty="0" smtClean="0">
                <a:gradFill flip="none" rotWithShape="1">
                  <a:gsLst>
                    <a:gs pos="0">
                      <a:schemeClr val="accent5">
                        <a:alpha val="70000"/>
                      </a:schemeClr>
                    </a:gs>
                    <a:gs pos="100000">
                      <a:schemeClr val="accent1">
                        <a:alpha val="70000"/>
                      </a:schemeClr>
                    </a:gs>
                  </a:gsLst>
                  <a:lin ang="0" scaled="1"/>
                  <a:tileRect/>
                </a:gradFill>
              </a:rPr>
              <a:t>the region?</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4" name="Footer Placeholder 3">
            <a:extLst>
              <a:ext uri="{FF2B5EF4-FFF2-40B4-BE49-F238E27FC236}">
                <a16:creationId xmlns:a16="http://schemas.microsoft.com/office/drawing/2014/main" xmlns="" id="{CD393591-738D-1A08-21BA-B45EDFDE3CD3}"/>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graphicFrame>
        <p:nvGraphicFramePr>
          <p:cNvPr id="16" name="Content Placeholder 2">
            <a:extLst>
              <a:ext uri="{FF2B5EF4-FFF2-40B4-BE49-F238E27FC236}">
                <a16:creationId xmlns:a16="http://schemas.microsoft.com/office/drawing/2014/main" xmlns="" id="{DA9FDFC4-1A61-DB50-C894-1E6D7B9DFE68}"/>
              </a:ext>
            </a:extLst>
          </p:cNvPr>
          <p:cNvGraphicFramePr>
            <a:graphicFrameLocks noGrp="1"/>
          </p:cNvGraphicFramePr>
          <p:nvPr>
            <p:ph idx="1"/>
            <p:extLst>
              <p:ext uri="{D42A27DB-BD31-4B8C-83A1-F6EECF244321}">
                <p14:modId xmlns:p14="http://schemas.microsoft.com/office/powerpoint/2010/main" val="993800152"/>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4097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5000" y="749300"/>
            <a:ext cx="10782300" cy="5029200"/>
          </a:xfrm>
        </p:spPr>
        <p:txBody>
          <a:bodyPr>
            <a:normAutofit/>
          </a:bodyPr>
          <a:lstStyle/>
          <a:p>
            <a:endParaRPr lang="en-GB" sz="1800" b="1" i="1" dirty="0">
              <a:solidFill>
                <a:srgbClr val="FFFF00"/>
              </a:solidFill>
            </a:endParaRPr>
          </a:p>
          <a:p>
            <a:pPr marL="228600" indent="0">
              <a:buNone/>
            </a:pPr>
            <a:r>
              <a:rPr lang="en-GB" sz="1800" b="1" i="1" dirty="0" smtClean="0"/>
              <a:t>                                                   </a:t>
            </a:r>
            <a:r>
              <a:rPr lang="en-GB" b="1" i="1" dirty="0" smtClean="0"/>
              <a:t>Do you Know?</a:t>
            </a:r>
            <a:endParaRPr lang="en-GB" b="1" i="1" dirty="0"/>
          </a:p>
          <a:p>
            <a:pPr marL="228600" indent="0" algn="just">
              <a:buNone/>
            </a:pPr>
            <a:r>
              <a:rPr lang="en-US" dirty="0"/>
              <a:t>In the insurance industry, establishing consumer trust is a significant challenge faced by every insurance agency. Surveys reveal alarmingly low levels of confidence, with only a mere </a:t>
            </a:r>
            <a:r>
              <a:rPr lang="en-US" b="1" i="1" dirty="0">
                <a:solidFill>
                  <a:srgbClr val="FF0000">
                    <a:alpha val="70000"/>
                  </a:srgbClr>
                </a:solidFill>
              </a:rPr>
              <a:t>20%</a:t>
            </a:r>
            <a:r>
              <a:rPr lang="en-US" dirty="0"/>
              <a:t> of customers believing that insurers are trustworthy and will honor claims. </a:t>
            </a:r>
            <a:endParaRPr lang="en-US" dirty="0">
              <a:solidFill>
                <a:srgbClr val="00B0F0">
                  <a:alpha val="70000"/>
                </a:srgbClr>
              </a:solidFill>
            </a:endParaRPr>
          </a:p>
        </p:txBody>
      </p:sp>
    </p:spTree>
    <p:extLst>
      <p:ext uri="{BB962C8B-B14F-4D97-AF65-F5344CB8AC3E}">
        <p14:creationId xmlns:p14="http://schemas.microsoft.com/office/powerpoint/2010/main" val="63491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5000" y="749300"/>
            <a:ext cx="10782300" cy="5029200"/>
          </a:xfrm>
        </p:spPr>
        <p:txBody>
          <a:bodyPr>
            <a:normAutofit/>
          </a:bodyPr>
          <a:lstStyle/>
          <a:p>
            <a:endParaRPr lang="en-GB" sz="1800" b="1" i="1" dirty="0">
              <a:solidFill>
                <a:srgbClr val="FFFF00"/>
              </a:solidFill>
            </a:endParaRPr>
          </a:p>
          <a:p>
            <a:pPr marL="228600" indent="0">
              <a:buNone/>
            </a:pPr>
            <a:r>
              <a:rPr lang="en-GB" sz="1800" b="1" i="1" dirty="0" smtClean="0"/>
              <a:t>                                                   </a:t>
            </a:r>
            <a:r>
              <a:rPr lang="en-GB" b="1" i="1" dirty="0" smtClean="0"/>
              <a:t>Do you Know?</a:t>
            </a:r>
            <a:endParaRPr lang="en-GB" b="1" i="1" dirty="0"/>
          </a:p>
          <a:p>
            <a:pPr marL="228600" indent="0" algn="just">
              <a:buNone/>
            </a:pPr>
            <a:r>
              <a:rPr lang="en-US" dirty="0"/>
              <a:t>Additionally, </a:t>
            </a:r>
            <a:r>
              <a:rPr lang="en-US" b="1" i="1" dirty="0">
                <a:solidFill>
                  <a:srgbClr val="FF0000">
                    <a:alpha val="70000"/>
                  </a:srgbClr>
                </a:solidFill>
              </a:rPr>
              <a:t>17%</a:t>
            </a:r>
            <a:r>
              <a:rPr lang="en-US" dirty="0"/>
              <a:t> of U.S. consumers express a complete lack of trust in insurance companies. This lack of confidence stems from various factors, and one of the key reasons is the failure to humanize the customer experience.</a:t>
            </a:r>
            <a:endParaRPr lang="en-US" dirty="0">
              <a:solidFill>
                <a:srgbClr val="00B0F0">
                  <a:alpha val="70000"/>
                </a:srgbClr>
              </a:solidFill>
            </a:endParaRPr>
          </a:p>
        </p:txBody>
      </p:sp>
    </p:spTree>
    <p:extLst>
      <p:ext uri="{BB962C8B-B14F-4D97-AF65-F5344CB8AC3E}">
        <p14:creationId xmlns:p14="http://schemas.microsoft.com/office/powerpoint/2010/main" val="1319258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5000" y="749300"/>
            <a:ext cx="10782300" cy="5029200"/>
          </a:xfrm>
        </p:spPr>
        <p:txBody>
          <a:bodyPr>
            <a:normAutofit/>
          </a:bodyPr>
          <a:lstStyle/>
          <a:p>
            <a:endParaRPr lang="en-GB" sz="1800" b="1" i="1" dirty="0">
              <a:solidFill>
                <a:srgbClr val="FFFF00"/>
              </a:solidFill>
            </a:endParaRPr>
          </a:p>
          <a:p>
            <a:pPr marL="228600" indent="0">
              <a:buNone/>
            </a:pPr>
            <a:r>
              <a:rPr lang="en-GB" sz="1800" b="1" i="1" dirty="0" smtClean="0"/>
              <a:t>                                                   </a:t>
            </a:r>
            <a:r>
              <a:rPr lang="en-GB" b="1" i="1" dirty="0" smtClean="0"/>
              <a:t>Do you Know?</a:t>
            </a:r>
            <a:endParaRPr lang="en-GB" b="1" i="1" dirty="0"/>
          </a:p>
          <a:p>
            <a:pPr marL="228600" indent="0" algn="just">
              <a:buNone/>
            </a:pPr>
            <a:r>
              <a:rPr lang="en-US" sz="3200" dirty="0"/>
              <a:t>Building trust and confidence in the insurance industry can be quite challenging, especially in West Africa, but several insurance companies are working hard to make a difference. </a:t>
            </a:r>
            <a:endParaRPr lang="en-US" sz="3200" dirty="0" smtClean="0"/>
          </a:p>
          <a:p>
            <a:pPr marL="228600" indent="0" algn="just">
              <a:buNone/>
            </a:pPr>
            <a:r>
              <a:rPr lang="en-US" sz="3200" dirty="0" smtClean="0"/>
              <a:t>Here </a:t>
            </a:r>
            <a:r>
              <a:rPr lang="en-US" sz="3200" dirty="0"/>
              <a:t>are some </a:t>
            </a:r>
            <a:r>
              <a:rPr lang="en-US" sz="3200" dirty="0" smtClean="0"/>
              <a:t>suggestions on how to build trust in the Insurance industry in WAICA regions and beyond:</a:t>
            </a:r>
            <a:r>
              <a:rPr lang="en-US" sz="3200" dirty="0"/>
              <a:t/>
            </a:r>
            <a:br>
              <a:rPr lang="en-US" sz="3200" dirty="0"/>
            </a:br>
            <a:endParaRPr lang="en-US" sz="3200" dirty="0">
              <a:solidFill>
                <a:srgbClr val="00B0F0">
                  <a:alpha val="70000"/>
                </a:srgbClr>
              </a:solidFill>
            </a:endParaRPr>
          </a:p>
        </p:txBody>
      </p:sp>
    </p:spTree>
    <p:extLst>
      <p:ext uri="{BB962C8B-B14F-4D97-AF65-F5344CB8AC3E}">
        <p14:creationId xmlns:p14="http://schemas.microsoft.com/office/powerpoint/2010/main" val="1338343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857251"/>
            <a:ext cx="5914937" cy="2076450"/>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838200" y="3190875"/>
            <a:ext cx="5914938" cy="2986087"/>
          </a:xfrm>
        </p:spPr>
        <p:txBody>
          <a:bodyPr>
            <a:normAutofit lnSpcReduction="10000"/>
          </a:bodyPr>
          <a:lstStyle/>
          <a:p>
            <a:pPr marL="742950" indent="-514350">
              <a:lnSpc>
                <a:spcPct val="100000"/>
              </a:lnSpc>
              <a:buAutoNum type="arabicPeriod"/>
            </a:pPr>
            <a:r>
              <a:rPr lang="en-US" sz="1300" b="1" dirty="0">
                <a:solidFill>
                  <a:schemeClr val="tx2">
                    <a:alpha val="60000"/>
                  </a:schemeClr>
                </a:solidFill>
              </a:rPr>
              <a:t>Lack of understanding leads to distrust</a:t>
            </a:r>
          </a:p>
          <a:p>
            <a:pPr lvl="1">
              <a:lnSpc>
                <a:spcPct val="100000"/>
              </a:lnSpc>
              <a:buFont typeface="Wingdings" panose="05000000000000000000" pitchFamily="2" charset="2"/>
              <a:buChar char="Ø"/>
            </a:pPr>
            <a:r>
              <a:rPr lang="en-US" sz="1300" dirty="0">
                <a:solidFill>
                  <a:schemeClr val="tx2">
                    <a:alpha val="60000"/>
                  </a:schemeClr>
                </a:solidFill>
                <a:effectLst/>
                <a:latin typeface="Tahoma" panose="020B0604030504040204" pitchFamily="34" charset="0"/>
                <a:ea typeface="Times New Roman" panose="02020603050405020304" pitchFamily="18" charset="0"/>
              </a:rPr>
              <a:t>The issue of transparency has always been somewhat of an </a:t>
            </a:r>
            <a:r>
              <a:rPr lang="en-US" sz="1300" b="1" dirty="0">
                <a:solidFill>
                  <a:srgbClr val="FF0000">
                    <a:alpha val="60000"/>
                  </a:srgbClr>
                </a:solidFill>
                <a:effectLst/>
                <a:latin typeface="Tahoma" panose="020B0604030504040204" pitchFamily="34" charset="0"/>
                <a:ea typeface="Times New Roman" panose="02020603050405020304" pitchFamily="18" charset="0"/>
              </a:rPr>
              <a:t>‘elephant in the room’ </a:t>
            </a:r>
            <a:r>
              <a:rPr lang="en-US" sz="1300" dirty="0">
                <a:solidFill>
                  <a:schemeClr val="tx2">
                    <a:alpha val="60000"/>
                  </a:schemeClr>
                </a:solidFill>
                <a:effectLst/>
                <a:latin typeface="Tahoma" panose="020B0604030504040204" pitchFamily="34" charset="0"/>
                <a:ea typeface="Times New Roman" panose="02020603050405020304" pitchFamily="18" charset="0"/>
              </a:rPr>
              <a:t>when associated with the insurance industry.  </a:t>
            </a:r>
          </a:p>
          <a:p>
            <a:pPr lvl="1">
              <a:lnSpc>
                <a:spcPct val="100000"/>
              </a:lnSpc>
              <a:buFont typeface="Wingdings" panose="05000000000000000000" pitchFamily="2" charset="2"/>
              <a:buChar char="Ø"/>
            </a:pPr>
            <a:r>
              <a:rPr lang="en-US" sz="1300" dirty="0">
                <a:solidFill>
                  <a:schemeClr val="tx2">
                    <a:alpha val="60000"/>
                  </a:schemeClr>
                </a:solidFill>
                <a:effectLst/>
                <a:latin typeface="Tahoma" panose="020B0604030504040204" pitchFamily="34" charset="0"/>
                <a:ea typeface="Times New Roman" panose="02020603050405020304" pitchFamily="18" charset="0"/>
              </a:rPr>
              <a:t>It comes as no surprise that for many years, this industry has been battling with developing trust among prospective and existing customers</a:t>
            </a:r>
            <a:endParaRPr lang="en-US" sz="1300" dirty="0">
              <a:solidFill>
                <a:schemeClr val="tx2">
                  <a:alpha val="60000"/>
                </a:schemeClr>
              </a:solidFill>
            </a:endParaRPr>
          </a:p>
          <a:p>
            <a:pPr marL="742950" indent="-514350">
              <a:lnSpc>
                <a:spcPct val="100000"/>
              </a:lnSpc>
              <a:buAutoNum type="arabicPeriod"/>
            </a:pPr>
            <a:r>
              <a:rPr lang="en-US" sz="1300" dirty="0">
                <a:solidFill>
                  <a:schemeClr val="tx2">
                    <a:alpha val="60000"/>
                  </a:schemeClr>
                </a:solidFill>
                <a:effectLst/>
                <a:latin typeface="Tahoma" panose="020B0604030504040204" pitchFamily="34" charset="0"/>
                <a:ea typeface="Times New Roman" panose="02020603050405020304" pitchFamily="18" charset="0"/>
              </a:rPr>
              <a:t>From the customer perspective, the underlying reason why many individuals are distrusting of the insurance industry is due to </a:t>
            </a:r>
            <a:r>
              <a:rPr lang="en-US" sz="1300" b="1" dirty="0">
                <a:solidFill>
                  <a:srgbClr val="FF0000">
                    <a:alpha val="60000"/>
                  </a:srgbClr>
                </a:solidFill>
                <a:effectLst/>
                <a:latin typeface="Tahoma" panose="020B0604030504040204" pitchFamily="34" charset="0"/>
                <a:ea typeface="Times New Roman" panose="02020603050405020304" pitchFamily="18" charset="0"/>
              </a:rPr>
              <a:t>a lack of insurance education. </a:t>
            </a:r>
          </a:p>
          <a:p>
            <a:pPr marL="742950" indent="-514350">
              <a:lnSpc>
                <a:spcPct val="100000"/>
              </a:lnSpc>
              <a:buAutoNum type="arabicPeriod"/>
            </a:pPr>
            <a:r>
              <a:rPr lang="en-US" sz="1300" dirty="0">
                <a:solidFill>
                  <a:schemeClr val="tx2">
                    <a:alpha val="60000"/>
                  </a:schemeClr>
                </a:solidFill>
                <a:latin typeface="Tahoma" panose="020B0604030504040204" pitchFamily="34" charset="0"/>
                <a:ea typeface="Times New Roman" panose="02020603050405020304" pitchFamily="18" charset="0"/>
              </a:rPr>
              <a:t>If</a:t>
            </a:r>
            <a:r>
              <a:rPr lang="en-US" sz="1300" dirty="0">
                <a:solidFill>
                  <a:schemeClr val="tx2">
                    <a:alpha val="60000"/>
                  </a:schemeClr>
                </a:solidFill>
                <a:effectLst/>
                <a:latin typeface="Tahoma" panose="020B0604030504040204" pitchFamily="34" charset="0"/>
                <a:ea typeface="Times New Roman" panose="02020603050405020304" pitchFamily="18" charset="0"/>
              </a:rPr>
              <a:t> a customer doesn’t have a clear understanding of the policies and products that you are offering the issue of trust will continue to prevail</a:t>
            </a:r>
            <a:endParaRPr lang="en-US" sz="1300" dirty="0">
              <a:solidFill>
                <a:schemeClr val="tx2">
                  <a:alpha val="60000"/>
                </a:schemeClr>
              </a:solidFill>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3484926" y="6429375"/>
            <a:ext cx="3654105" cy="365125"/>
          </a:xfrm>
        </p:spPr>
        <p:txBody>
          <a:bodyPr>
            <a:normAutofit/>
          </a:bodyPr>
          <a:lstStyle/>
          <a:p>
            <a:pPr algn="l">
              <a:lnSpc>
                <a:spcPct val="90000"/>
              </a:lnSpc>
              <a:spcAft>
                <a:spcPts val="600"/>
              </a:spcAft>
            </a:pPr>
            <a:r>
              <a:rPr lang="en-US" dirty="0">
                <a:solidFill>
                  <a:schemeClr val="tx1"/>
                </a:solidFill>
              </a:rPr>
              <a:t>PRESENTATION TO WAICA</a:t>
            </a:r>
          </a:p>
          <a:p>
            <a:pPr algn="l">
              <a:lnSpc>
                <a:spcPct val="90000"/>
              </a:lnSpc>
              <a:spcAft>
                <a:spcPts val="600"/>
              </a:spcAft>
            </a:pPr>
            <a:endParaRPr lang="en-US" dirty="0">
              <a:solidFill>
                <a:schemeClr val="tx2">
                  <a:alpha val="60000"/>
                </a:schemeClr>
              </a:solidFill>
            </a:endParaRPr>
          </a:p>
        </p:txBody>
      </p:sp>
      <p:pic>
        <p:nvPicPr>
          <p:cNvPr id="6" name="Picture 5" descr="Monochrome grey picture of an elephant">
            <a:extLst>
              <a:ext uri="{FF2B5EF4-FFF2-40B4-BE49-F238E27FC236}">
                <a16:creationId xmlns:a16="http://schemas.microsoft.com/office/drawing/2014/main" xmlns="" id="{C65F4552-04EA-8D74-E168-8DB94F0A6336}"/>
              </a:ext>
            </a:extLst>
          </p:cNvPr>
          <p:cNvPicPr>
            <a:picLocks noChangeAspect="1"/>
          </p:cNvPicPr>
          <p:nvPr/>
        </p:nvPicPr>
        <p:blipFill rotWithShape="1">
          <a:blip r:embed="rId2"/>
          <a:srcRect l="13109" r="44645" b="1"/>
          <a:stretch/>
        </p:blipFill>
        <p:spPr>
          <a:xfrm>
            <a:off x="7236476" y="1"/>
            <a:ext cx="4952475" cy="6858000"/>
          </a:xfrm>
          <a:prstGeom prst="rect">
            <a:avLst/>
          </a:prstGeom>
        </p:spPr>
      </p:pic>
    </p:spTree>
    <p:extLst>
      <p:ext uri="{BB962C8B-B14F-4D97-AF65-F5344CB8AC3E}">
        <p14:creationId xmlns:p14="http://schemas.microsoft.com/office/powerpoint/2010/main" val="175904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5000" y="749300"/>
            <a:ext cx="10947400" cy="5029200"/>
          </a:xfrm>
        </p:spPr>
        <p:txBody>
          <a:bodyPr>
            <a:normAutofit/>
          </a:bodyPr>
          <a:lstStyle/>
          <a:p>
            <a:endParaRPr lang="en-GB" sz="1800" b="1" i="1" dirty="0">
              <a:solidFill>
                <a:srgbClr val="FFFF00"/>
              </a:solidFill>
            </a:endParaRPr>
          </a:p>
          <a:p>
            <a:r>
              <a:rPr lang="en-GB" sz="1800" b="1" i="1" dirty="0" smtClean="0"/>
              <a:t>                                                   ABSTRACT</a:t>
            </a:r>
            <a:endParaRPr lang="en-GB" sz="1800" b="1" i="1" dirty="0"/>
          </a:p>
        </p:txBody>
      </p:sp>
      <p:sp>
        <p:nvSpPr>
          <p:cNvPr id="3" name="Rectangle 2"/>
          <p:cNvSpPr/>
          <p:nvPr/>
        </p:nvSpPr>
        <p:spPr>
          <a:xfrm>
            <a:off x="571500" y="1825536"/>
            <a:ext cx="11010900" cy="1815882"/>
          </a:xfrm>
          <a:prstGeom prst="rect">
            <a:avLst/>
          </a:prstGeom>
        </p:spPr>
        <p:txBody>
          <a:bodyPr wrap="square">
            <a:spAutoFit/>
          </a:bodyPr>
          <a:lstStyle/>
          <a:p>
            <a:pPr algn="just"/>
            <a:r>
              <a:rPr lang="en-US" sz="2800" i="1" dirty="0">
                <a:solidFill>
                  <a:srgbClr val="00B0F0"/>
                </a:solidFill>
                <a:ea typeface="Times New Roman" panose="02020603050405020304" pitchFamily="18" charset="0"/>
              </a:rPr>
              <a:t>This </a:t>
            </a:r>
            <a:r>
              <a:rPr lang="en-US" sz="2800" i="1" dirty="0" smtClean="0">
                <a:solidFill>
                  <a:srgbClr val="00B0F0"/>
                </a:solidFill>
                <a:ea typeface="Times New Roman" panose="02020603050405020304" pitchFamily="18" charset="0"/>
              </a:rPr>
              <a:t>presentation </a:t>
            </a:r>
            <a:r>
              <a:rPr lang="en-US" sz="2800" i="1" dirty="0">
                <a:solidFill>
                  <a:srgbClr val="00B0F0"/>
                </a:solidFill>
                <a:ea typeface="Times New Roman" panose="02020603050405020304" pitchFamily="18" charset="0"/>
              </a:rPr>
              <a:t>explores ideas around the building of trust and confidence in </a:t>
            </a:r>
            <a:r>
              <a:rPr lang="en-US" sz="2800" i="1" dirty="0" smtClean="0">
                <a:solidFill>
                  <a:srgbClr val="00B0F0"/>
                </a:solidFill>
                <a:ea typeface="Times New Roman" panose="02020603050405020304" pitchFamily="18" charset="0"/>
              </a:rPr>
              <a:t>member states of </a:t>
            </a:r>
            <a:r>
              <a:rPr lang="en-US" sz="2800" b="1" i="1" dirty="0" smtClean="0">
                <a:solidFill>
                  <a:srgbClr val="FF0000"/>
                </a:solidFill>
                <a:ea typeface="Times New Roman" panose="02020603050405020304" pitchFamily="18" charset="0"/>
              </a:rPr>
              <a:t>West African </a:t>
            </a:r>
            <a:r>
              <a:rPr lang="en-US" sz="2800" b="1" i="1" dirty="0">
                <a:solidFill>
                  <a:srgbClr val="FF0000"/>
                </a:solidFill>
                <a:ea typeface="Times New Roman" panose="02020603050405020304" pitchFamily="18" charset="0"/>
              </a:rPr>
              <a:t>insurance </a:t>
            </a:r>
            <a:r>
              <a:rPr lang="en-US" sz="2800" b="1" i="1" dirty="0" smtClean="0">
                <a:solidFill>
                  <a:srgbClr val="FF0000"/>
                </a:solidFill>
                <a:ea typeface="Times New Roman" panose="02020603050405020304" pitchFamily="18" charset="0"/>
              </a:rPr>
              <a:t>companies Association</a:t>
            </a:r>
            <a:r>
              <a:rPr lang="en-US" sz="2800" i="1" dirty="0" smtClean="0">
                <a:solidFill>
                  <a:srgbClr val="00B0F0"/>
                </a:solidFill>
                <a:ea typeface="Times New Roman" panose="02020603050405020304" pitchFamily="18" charset="0"/>
              </a:rPr>
              <a:t> </a:t>
            </a:r>
            <a:r>
              <a:rPr lang="en-US" sz="2800" i="1" dirty="0">
                <a:solidFill>
                  <a:srgbClr val="00B0F0"/>
                </a:solidFill>
                <a:ea typeface="Times New Roman" panose="02020603050405020304" pitchFamily="18" charset="0"/>
              </a:rPr>
              <a:t>with the focus on how </a:t>
            </a:r>
            <a:r>
              <a:rPr lang="en-US" sz="2800" i="1" dirty="0" smtClean="0">
                <a:solidFill>
                  <a:srgbClr val="00B0F0"/>
                </a:solidFill>
                <a:ea typeface="Times New Roman" panose="02020603050405020304" pitchFamily="18" charset="0"/>
              </a:rPr>
              <a:t>insurers </a:t>
            </a:r>
            <a:r>
              <a:rPr lang="en-US" sz="2800" i="1" dirty="0">
                <a:solidFill>
                  <a:srgbClr val="00B0F0"/>
                </a:solidFill>
                <a:ea typeface="Times New Roman" panose="02020603050405020304" pitchFamily="18" charset="0"/>
              </a:rPr>
              <a:t>can build a trustworthy insurance industry</a:t>
            </a:r>
            <a:r>
              <a:rPr lang="en-US" sz="2800" i="1" dirty="0" smtClean="0">
                <a:solidFill>
                  <a:srgbClr val="00B0F0"/>
                </a:solidFill>
                <a:ea typeface="Times New Roman" panose="02020603050405020304" pitchFamily="18" charset="0"/>
              </a:rPr>
              <a:t>. </a:t>
            </a:r>
            <a:endParaRPr lang="en-US" sz="2400" i="1" dirty="0">
              <a:solidFill>
                <a:srgbClr val="00B0F0"/>
              </a:solidFill>
            </a:endParaRPr>
          </a:p>
        </p:txBody>
      </p:sp>
    </p:spTree>
    <p:extLst>
      <p:ext uri="{BB962C8B-B14F-4D97-AF65-F5344CB8AC3E}">
        <p14:creationId xmlns:p14="http://schemas.microsoft.com/office/powerpoint/2010/main" val="424163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96E45848-BEDA-4F24-9C4E-DA2120958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2BB8117-A903-442C-9223-A4FEB85C32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C59300B8-3117-43F8-9F8E-68DB9F002F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1AFAE680-42C1-4104-B74F-B0A8F1FB26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xmlns="" id="{828A8BA9-B3FE-4C96-A0A1-72A0D2C85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ame 22">
            <a:extLst>
              <a:ext uri="{FF2B5EF4-FFF2-40B4-BE49-F238E27FC236}">
                <a16:creationId xmlns:a16="http://schemas.microsoft.com/office/drawing/2014/main" xmlns="" id="{19F9CD66-32FC-448F-B4C5-67D17508A2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857251"/>
            <a:ext cx="5428375" cy="2076450"/>
          </a:xfrm>
        </p:spPr>
        <p:txBody>
          <a:bodyPr anchor="b">
            <a:normAutofit/>
          </a:bodyPr>
          <a:lstStyle/>
          <a:p>
            <a:r>
              <a:rPr lang="en-US" sz="4400">
                <a:solidFill>
                  <a:srgbClr val="FFFFFF"/>
                </a:solidFill>
              </a:rPr>
              <a:t>Building trust contd.</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838200" y="3190875"/>
            <a:ext cx="5428375" cy="2986087"/>
          </a:xfrm>
        </p:spPr>
        <p:txBody>
          <a:bodyPr>
            <a:normAutofit/>
          </a:bodyPr>
          <a:lstStyle/>
          <a:p>
            <a:pPr marL="228600" indent="0">
              <a:lnSpc>
                <a:spcPct val="100000"/>
              </a:lnSpc>
              <a:buNone/>
            </a:pPr>
            <a:r>
              <a:rPr lang="en-US" sz="1400" b="1" dirty="0">
                <a:solidFill>
                  <a:srgbClr val="FFFFFF"/>
                </a:solidFill>
              </a:rPr>
              <a:t>What Customers need regarding transparency</a:t>
            </a:r>
          </a:p>
          <a:p>
            <a:pPr marL="228600" lvl="1" indent="0">
              <a:lnSpc>
                <a:spcPct val="100000"/>
              </a:lnSpc>
              <a:spcBef>
                <a:spcPts val="0"/>
              </a:spcBef>
              <a:spcAft>
                <a:spcPts val="1000"/>
              </a:spcAft>
              <a:buNone/>
            </a:pPr>
            <a:endPar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endParaRPr>
          </a:p>
          <a:p>
            <a:pPr marL="228600" lvl="1" indent="0">
              <a:lnSpc>
                <a:spcPct val="100000"/>
              </a:lnSpc>
              <a:spcBef>
                <a:spcPts val="0"/>
              </a:spcBef>
              <a:spcAft>
                <a:spcPts val="1000"/>
              </a:spcAft>
              <a:buNone/>
            </a:pP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The term </a:t>
            </a:r>
            <a:r>
              <a:rPr lang="en-US" sz="14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‘insurance</a:t>
            </a: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 is essentially </a:t>
            </a:r>
            <a:r>
              <a:rPr lang="en-US" sz="14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a promise </a:t>
            </a: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to your customers that you will protect them in the event of a loss or an accident.</a:t>
            </a:r>
          </a:p>
          <a:p>
            <a:pPr marL="228600" lvl="1" indent="0">
              <a:lnSpc>
                <a:spcPct val="100000"/>
              </a:lnSpc>
              <a:spcBef>
                <a:spcPts val="0"/>
              </a:spcBef>
              <a:spcAft>
                <a:spcPts val="1000"/>
              </a:spcAft>
              <a:buNone/>
            </a:pP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 However, no promises can fully be made without </a:t>
            </a:r>
            <a:r>
              <a:rPr lang="en-US" sz="14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understanding</a:t>
            </a: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 exactly what it </a:t>
            </a:r>
            <a:r>
              <a:rPr lang="en-US" sz="14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entails.</a:t>
            </a: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 </a:t>
            </a:r>
          </a:p>
          <a:p>
            <a:pPr marL="228600" lvl="1" indent="0">
              <a:lnSpc>
                <a:spcPct val="100000"/>
              </a:lnSpc>
              <a:spcBef>
                <a:spcPts val="0"/>
              </a:spcBef>
              <a:spcAft>
                <a:spcPts val="1000"/>
              </a:spcAft>
              <a:buNone/>
            </a:pPr>
            <a:r>
              <a:rPr lang="en-US" sz="1400" dirty="0" smtClean="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Therefore when </a:t>
            </a: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purchasing an insurance policy </a:t>
            </a:r>
            <a:r>
              <a:rPr lang="en-US" sz="1400" dirty="0" smtClean="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the </a:t>
            </a: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qualifying questions involved need to be </a:t>
            </a:r>
            <a:r>
              <a:rPr lang="en-US" sz="14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clear</a:t>
            </a: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 written in </a:t>
            </a:r>
            <a:r>
              <a:rPr lang="en-US" sz="1400" b="1" dirty="0">
                <a:solidFill>
                  <a:srgbClr val="FF0000"/>
                </a:solidFill>
                <a:effectLst/>
                <a:latin typeface="Tahoma" panose="020B0604030504040204" pitchFamily="34" charset="0"/>
                <a:ea typeface="Times New Roman" panose="02020603050405020304" pitchFamily="18" charset="0"/>
                <a:cs typeface="Times New Roman" panose="02020603050405020304" pitchFamily="18" charset="0"/>
              </a:rPr>
              <a:t>plain language and transparent. </a:t>
            </a:r>
          </a:p>
          <a:p>
            <a:pPr marL="228600" lvl="1" indent="0">
              <a:lnSpc>
                <a:spcPct val="100000"/>
              </a:lnSpc>
              <a:spcBef>
                <a:spcPts val="0"/>
              </a:spcBef>
              <a:spcAft>
                <a:spcPts val="1000"/>
              </a:spcAft>
              <a:buNone/>
            </a:pPr>
            <a:r>
              <a:rPr lang="en-US" sz="1400" dirty="0">
                <a:solidFill>
                  <a:srgbClr val="FFFFFF"/>
                </a:solidFill>
                <a:effectLst/>
                <a:latin typeface="Tahoma" panose="020B0604030504040204" pitchFamily="34" charset="0"/>
                <a:ea typeface="Times New Roman" panose="02020603050405020304" pitchFamily="18" charset="0"/>
                <a:cs typeface="Times New Roman" panose="02020603050405020304" pitchFamily="18" charset="0"/>
              </a:rPr>
              <a:t>Without this, misunderstanding and confusion can occur.</a:t>
            </a:r>
            <a:endParaRPr lang="en-US" sz="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Graphic 7" descr="Bitcoin">
            <a:extLst>
              <a:ext uri="{FF2B5EF4-FFF2-40B4-BE49-F238E27FC236}">
                <a16:creationId xmlns:a16="http://schemas.microsoft.com/office/drawing/2014/main" xmlns="" id="{CBC65619-B6FD-7AC5-E88D-12F7E96ED445}"/>
              </a:ext>
            </a:extLst>
          </p:cNvPr>
          <p:cNvPicPr>
            <a:picLocks noChangeAspect="1"/>
          </p:cNvPicPr>
          <p:nvPr/>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95514" y="1098017"/>
            <a:ext cx="4628521" cy="4628521"/>
          </a:xfrm>
          <a:prstGeom prst="rect">
            <a:avLst/>
          </a:prstGeom>
        </p:spPr>
      </p:pic>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spTree>
    <p:extLst>
      <p:ext uri="{BB962C8B-B14F-4D97-AF65-F5344CB8AC3E}">
        <p14:creationId xmlns:p14="http://schemas.microsoft.com/office/powerpoint/2010/main" val="1794883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505562"/>
            <a:ext cx="5914937" cy="1135672"/>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 contd.</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140677" y="2071077"/>
            <a:ext cx="6869723" cy="3300901"/>
          </a:xfrm>
        </p:spPr>
        <p:txBody>
          <a:bodyPr>
            <a:noAutofit/>
          </a:bodyPr>
          <a:lstStyle/>
          <a:p>
            <a:pPr marL="228600" indent="0">
              <a:lnSpc>
                <a:spcPct val="100000"/>
              </a:lnSpc>
              <a:buNone/>
            </a:pPr>
            <a:r>
              <a:rPr lang="en-US" sz="1600" b="1" dirty="0">
                <a:solidFill>
                  <a:schemeClr val="tx2">
                    <a:alpha val="60000"/>
                  </a:schemeClr>
                </a:solidFill>
              </a:rPr>
              <a:t>A self-service seamless user experience</a:t>
            </a:r>
          </a:p>
          <a:p>
            <a:pPr marL="800100" lvl="2" indent="0">
              <a:lnSpc>
                <a:spcPct val="100000"/>
              </a:lnSpc>
              <a:spcBef>
                <a:spcPts val="0"/>
              </a:spcBef>
              <a:spcAft>
                <a:spcPts val="1000"/>
              </a:spcAft>
              <a:buNone/>
            </a:pPr>
            <a:endParaRPr lang="en-US" sz="1600" dirty="0">
              <a:solidFill>
                <a:schemeClr val="tx2">
                  <a:alpha val="60000"/>
                </a:schemeClr>
              </a:solidFill>
              <a:latin typeface="Tahoma" panose="020B0604030504040204" pitchFamily="34" charset="0"/>
              <a:ea typeface="Times New Roman" panose="02020603050405020304" pitchFamily="18" charset="0"/>
              <a:cs typeface="Times New Roman" panose="02020603050405020304" pitchFamily="18" charset="0"/>
            </a:endParaRPr>
          </a:p>
          <a:p>
            <a:pPr marL="800100" lvl="2" indent="0">
              <a:lnSpc>
                <a:spcPct val="100000"/>
              </a:lnSpc>
              <a:spcBef>
                <a:spcPts val="0"/>
              </a:spcBef>
              <a:spcAft>
                <a:spcPts val="1000"/>
              </a:spcAft>
              <a:buNone/>
            </a:pPr>
            <a:r>
              <a:rPr lang="en-US" sz="1800" dirty="0" smtClean="0">
                <a:solidFill>
                  <a:schemeClr val="tx2">
                    <a:alpha val="60000"/>
                  </a:schemeClr>
                </a:solidFill>
                <a:effectLst/>
                <a:latin typeface="Tahoma" panose="020B0604030504040204" pitchFamily="34" charset="0"/>
                <a:ea typeface="Times New Roman" panose="02020603050405020304" pitchFamily="18" charset="0"/>
              </a:rPr>
              <a:t>Consumers </a:t>
            </a:r>
            <a:r>
              <a:rPr lang="en-US" sz="1800" dirty="0">
                <a:solidFill>
                  <a:schemeClr val="tx2">
                    <a:alpha val="60000"/>
                  </a:schemeClr>
                </a:solidFill>
                <a:effectLst/>
                <a:latin typeface="Tahoma" panose="020B0604030504040204" pitchFamily="34" charset="0"/>
                <a:ea typeface="Times New Roman" panose="02020603050405020304" pitchFamily="18" charset="0"/>
              </a:rPr>
              <a:t>of today’s generation want a </a:t>
            </a:r>
            <a:r>
              <a:rPr lang="en-US" sz="1800" b="1" dirty="0">
                <a:solidFill>
                  <a:srgbClr val="FF0000">
                    <a:alpha val="60000"/>
                  </a:srgbClr>
                </a:solidFill>
                <a:effectLst/>
                <a:latin typeface="Tahoma" panose="020B0604030504040204" pitchFamily="34" charset="0"/>
                <a:ea typeface="Times New Roman" panose="02020603050405020304" pitchFamily="18" charset="0"/>
              </a:rPr>
              <a:t>user experience </a:t>
            </a:r>
            <a:r>
              <a:rPr lang="en-US" sz="1800" dirty="0">
                <a:solidFill>
                  <a:schemeClr val="tx2">
                    <a:alpha val="60000"/>
                  </a:schemeClr>
                </a:solidFill>
                <a:effectLst/>
                <a:latin typeface="Tahoma" panose="020B0604030504040204" pitchFamily="34" charset="0"/>
                <a:ea typeface="Times New Roman" panose="02020603050405020304" pitchFamily="18" charset="0"/>
              </a:rPr>
              <a:t>that is </a:t>
            </a:r>
            <a:r>
              <a:rPr lang="en-US" sz="1800" b="1" dirty="0">
                <a:solidFill>
                  <a:srgbClr val="FF0000">
                    <a:alpha val="60000"/>
                  </a:srgbClr>
                </a:solidFill>
                <a:effectLst/>
                <a:latin typeface="Tahoma" panose="020B0604030504040204" pitchFamily="34" charset="0"/>
                <a:ea typeface="Times New Roman" panose="02020603050405020304" pitchFamily="18" charset="0"/>
              </a:rPr>
              <a:t>accessible</a:t>
            </a:r>
            <a:r>
              <a:rPr lang="en-US" sz="1800" dirty="0">
                <a:solidFill>
                  <a:schemeClr val="tx2">
                    <a:alpha val="60000"/>
                  </a:schemeClr>
                </a:solidFill>
                <a:effectLst/>
                <a:latin typeface="Tahoma" panose="020B0604030504040204" pitchFamily="34" charset="0"/>
                <a:ea typeface="Times New Roman" panose="02020603050405020304" pitchFamily="18" charset="0"/>
              </a:rPr>
              <a:t> and </a:t>
            </a:r>
            <a:r>
              <a:rPr lang="en-US" sz="1800" b="1" dirty="0">
                <a:solidFill>
                  <a:srgbClr val="FF0000">
                    <a:alpha val="60000"/>
                  </a:srgbClr>
                </a:solidFill>
                <a:effectLst/>
                <a:latin typeface="Tahoma" panose="020B0604030504040204" pitchFamily="34" charset="0"/>
                <a:ea typeface="Times New Roman" panose="02020603050405020304" pitchFamily="18" charset="0"/>
              </a:rPr>
              <a:t>easy</a:t>
            </a:r>
            <a:r>
              <a:rPr lang="en-US" sz="1800" dirty="0">
                <a:solidFill>
                  <a:schemeClr val="tx2">
                    <a:alpha val="60000"/>
                  </a:schemeClr>
                </a:solidFill>
                <a:effectLst/>
                <a:latin typeface="Tahoma" panose="020B0604030504040204" pitchFamily="34" charset="0"/>
                <a:ea typeface="Times New Roman" panose="02020603050405020304" pitchFamily="18" charset="0"/>
              </a:rPr>
              <a:t> to use. </a:t>
            </a:r>
          </a:p>
          <a:p>
            <a:pPr marL="800100" lvl="2" indent="0">
              <a:lnSpc>
                <a:spcPct val="100000"/>
              </a:lnSpc>
              <a:spcBef>
                <a:spcPts val="0"/>
              </a:spcBef>
              <a:spcAft>
                <a:spcPts val="1000"/>
              </a:spcAft>
              <a:buNone/>
            </a:pPr>
            <a:r>
              <a:rPr lang="en-US" sz="1800" dirty="0">
                <a:solidFill>
                  <a:schemeClr val="tx2">
                    <a:alpha val="60000"/>
                  </a:schemeClr>
                </a:solidFill>
                <a:effectLst/>
                <a:latin typeface="Tahoma" panose="020B0604030504040204" pitchFamily="34" charset="0"/>
                <a:ea typeface="Times New Roman" panose="02020603050405020304" pitchFamily="18" charset="0"/>
              </a:rPr>
              <a:t>When a consumer is buying an </a:t>
            </a:r>
            <a:r>
              <a:rPr lang="en-US" sz="1800" b="1" dirty="0">
                <a:solidFill>
                  <a:srgbClr val="FF0000">
                    <a:alpha val="60000"/>
                  </a:srgbClr>
                </a:solidFill>
                <a:effectLst/>
                <a:latin typeface="Tahoma" panose="020B0604030504040204" pitchFamily="34" charset="0"/>
                <a:ea typeface="Times New Roman" panose="02020603050405020304" pitchFamily="18" charset="0"/>
              </a:rPr>
              <a:t>insurance product</a:t>
            </a:r>
            <a:r>
              <a:rPr lang="en-US" sz="1800" dirty="0">
                <a:solidFill>
                  <a:schemeClr val="tx2">
                    <a:alpha val="60000"/>
                  </a:schemeClr>
                </a:solidFill>
                <a:effectLst/>
                <a:latin typeface="Tahoma" panose="020B0604030504040204" pitchFamily="34" charset="0"/>
                <a:ea typeface="Times New Roman" panose="02020603050405020304" pitchFamily="18" charset="0"/>
              </a:rPr>
              <a:t>, they wish to have the same </a:t>
            </a:r>
            <a:r>
              <a:rPr lang="en-US" sz="1800" b="1" dirty="0">
                <a:solidFill>
                  <a:srgbClr val="FF0000">
                    <a:alpha val="60000"/>
                  </a:srgbClr>
                </a:solidFill>
                <a:effectLst/>
                <a:latin typeface="Tahoma" panose="020B0604030504040204" pitchFamily="34" charset="0"/>
                <a:ea typeface="Times New Roman" panose="02020603050405020304" pitchFamily="18" charset="0"/>
              </a:rPr>
              <a:t>seamless</a:t>
            </a:r>
            <a:r>
              <a:rPr lang="en-US" sz="1800" dirty="0">
                <a:solidFill>
                  <a:schemeClr val="tx2">
                    <a:alpha val="60000"/>
                  </a:schemeClr>
                </a:solidFill>
                <a:effectLst/>
                <a:latin typeface="Tahoma" panose="020B0604030504040204" pitchFamily="34" charset="0"/>
                <a:ea typeface="Times New Roman" panose="02020603050405020304" pitchFamily="18" charset="0"/>
              </a:rPr>
              <a:t> experience that they receive when buying any other kind of product. </a:t>
            </a:r>
            <a:endParaRPr lang="en-US" sz="1800" dirty="0" smtClean="0">
              <a:solidFill>
                <a:schemeClr val="tx2">
                  <a:alpha val="60000"/>
                </a:schemeClr>
              </a:solidFill>
              <a:effectLst/>
              <a:latin typeface="Tahoma" panose="020B0604030504040204" pitchFamily="34" charset="0"/>
              <a:ea typeface="Times New Roman" panose="02020603050405020304" pitchFamily="18" charset="0"/>
            </a:endParaRPr>
          </a:p>
          <a:p>
            <a:pPr marL="800100" lvl="2" indent="0">
              <a:lnSpc>
                <a:spcPct val="100000"/>
              </a:lnSpc>
              <a:spcBef>
                <a:spcPts val="0"/>
              </a:spcBef>
              <a:spcAft>
                <a:spcPts val="1000"/>
              </a:spcAft>
              <a:buNone/>
            </a:pPr>
            <a:r>
              <a:rPr lang="en-US" sz="1800" dirty="0" smtClean="0">
                <a:solidFill>
                  <a:schemeClr val="tx2">
                    <a:alpha val="60000"/>
                  </a:schemeClr>
                </a:solidFill>
                <a:effectLst/>
                <a:latin typeface="Tahoma" panose="020B0604030504040204" pitchFamily="34" charset="0"/>
                <a:ea typeface="Times New Roman" panose="02020603050405020304" pitchFamily="18" charset="0"/>
              </a:rPr>
              <a:t>Most </a:t>
            </a:r>
            <a:r>
              <a:rPr lang="en-US" sz="1800" dirty="0">
                <a:solidFill>
                  <a:schemeClr val="tx2">
                    <a:alpha val="60000"/>
                  </a:schemeClr>
                </a:solidFill>
                <a:effectLst/>
                <a:latin typeface="Tahoma" panose="020B0604030504040204" pitchFamily="34" charset="0"/>
                <a:ea typeface="Times New Roman" panose="02020603050405020304" pitchFamily="18" charset="0"/>
              </a:rPr>
              <a:t>individuals now prefer a </a:t>
            </a:r>
            <a:r>
              <a:rPr lang="en-US" sz="1800" b="1" dirty="0">
                <a:solidFill>
                  <a:srgbClr val="FF0000">
                    <a:alpha val="60000"/>
                  </a:srgbClr>
                </a:solidFill>
                <a:effectLst/>
                <a:latin typeface="Tahoma" panose="020B0604030504040204" pitchFamily="34" charset="0"/>
                <a:ea typeface="Times New Roman" panose="02020603050405020304" pitchFamily="18" charset="0"/>
              </a:rPr>
              <a:t>purchasing process </a:t>
            </a:r>
            <a:r>
              <a:rPr lang="en-US" sz="1800" dirty="0">
                <a:solidFill>
                  <a:schemeClr val="tx2">
                    <a:alpha val="60000"/>
                  </a:schemeClr>
                </a:solidFill>
                <a:effectLst/>
                <a:latin typeface="Tahoma" panose="020B0604030504040204" pitchFamily="34" charset="0"/>
                <a:ea typeface="Times New Roman" panose="02020603050405020304" pitchFamily="18" charset="0"/>
              </a:rPr>
              <a:t>that allows them to complete a transaction or fill out a form easily from their own </a:t>
            </a:r>
            <a:r>
              <a:rPr lang="en-US" sz="1800" b="1" dirty="0">
                <a:solidFill>
                  <a:srgbClr val="FF0000">
                    <a:alpha val="60000"/>
                  </a:srgbClr>
                </a:solidFill>
                <a:effectLst/>
                <a:latin typeface="Tahoma" panose="020B0604030504040204" pitchFamily="34" charset="0"/>
                <a:ea typeface="Times New Roman" panose="02020603050405020304" pitchFamily="18" charset="0"/>
              </a:rPr>
              <a:t>smartphone or tablet devices </a:t>
            </a:r>
            <a:r>
              <a:rPr lang="en-US" sz="1800" dirty="0">
                <a:solidFill>
                  <a:schemeClr val="tx2">
                    <a:alpha val="60000"/>
                  </a:schemeClr>
                </a:solidFill>
                <a:effectLst/>
                <a:latin typeface="Tahoma" panose="020B0604030504040204" pitchFamily="34" charset="0"/>
                <a:ea typeface="Times New Roman" panose="02020603050405020304" pitchFamily="18" charset="0"/>
              </a:rPr>
              <a:t>without the need for </a:t>
            </a:r>
            <a:r>
              <a:rPr lang="en-US" sz="1800" b="1" dirty="0">
                <a:solidFill>
                  <a:srgbClr val="FF0000">
                    <a:alpha val="60000"/>
                  </a:srgbClr>
                </a:solidFill>
                <a:effectLst/>
                <a:latin typeface="Tahoma" panose="020B0604030504040204" pitchFamily="34" charset="0"/>
                <a:ea typeface="Times New Roman" panose="02020603050405020304" pitchFamily="18" charset="0"/>
              </a:rPr>
              <a:t>human </a:t>
            </a:r>
            <a:r>
              <a:rPr lang="en-US" sz="1800" b="1" dirty="0">
                <a:solidFill>
                  <a:srgbClr val="FF0000"/>
                </a:solidFill>
                <a:effectLst/>
                <a:latin typeface="Tahoma" panose="020B0604030504040204" pitchFamily="34" charset="0"/>
                <a:ea typeface="Times New Roman" panose="02020603050405020304" pitchFamily="18" charset="0"/>
              </a:rPr>
              <a:t>interaction</a:t>
            </a:r>
            <a:endPar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3484926" y="6429375"/>
            <a:ext cx="3654105"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pic>
        <p:nvPicPr>
          <p:cNvPr id="25" name="Picture 5">
            <a:extLst>
              <a:ext uri="{FF2B5EF4-FFF2-40B4-BE49-F238E27FC236}">
                <a16:creationId xmlns:a16="http://schemas.microsoft.com/office/drawing/2014/main" xmlns="" id="{7AD2570C-F8E6-BD08-F486-9DE9EF487679}"/>
              </a:ext>
            </a:extLst>
          </p:cNvPr>
          <p:cNvPicPr>
            <a:picLocks noChangeAspect="1"/>
          </p:cNvPicPr>
          <p:nvPr/>
        </p:nvPicPr>
        <p:blipFill rotWithShape="1">
          <a:blip r:embed="rId2"/>
          <a:srcRect l="18710" r="40669"/>
          <a:stretch/>
        </p:blipFill>
        <p:spPr>
          <a:xfrm>
            <a:off x="7236476" y="1"/>
            <a:ext cx="4952475" cy="6858000"/>
          </a:xfrm>
          <a:prstGeom prst="rect">
            <a:avLst/>
          </a:prstGeom>
        </p:spPr>
      </p:pic>
    </p:spTree>
    <p:extLst>
      <p:ext uri="{BB962C8B-B14F-4D97-AF65-F5344CB8AC3E}">
        <p14:creationId xmlns:p14="http://schemas.microsoft.com/office/powerpoint/2010/main" val="709917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521190"/>
            <a:ext cx="5914937" cy="901211"/>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 contd.</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838200" y="1760669"/>
            <a:ext cx="5914938" cy="4304076"/>
          </a:xfrm>
        </p:spPr>
        <p:txBody>
          <a:bodyPr>
            <a:noAutofit/>
          </a:bodyPr>
          <a:lstStyle/>
          <a:p>
            <a:pPr marL="228600" indent="0">
              <a:lnSpc>
                <a:spcPct val="100000"/>
              </a:lnSpc>
              <a:buNone/>
            </a:pPr>
            <a:r>
              <a:rPr lang="en-US" sz="1200" b="1" dirty="0">
                <a:solidFill>
                  <a:schemeClr val="tx2">
                    <a:alpha val="60000"/>
                  </a:schemeClr>
                </a:solidFill>
              </a:rPr>
              <a:t>No jargon, hassle-free policy documents</a:t>
            </a:r>
          </a:p>
          <a:p>
            <a:pPr marL="228600" lvl="1" indent="0">
              <a:lnSpc>
                <a:spcPct val="100000"/>
              </a:lnSpc>
              <a:spcBef>
                <a:spcPts val="0"/>
              </a:spcBef>
              <a:spcAft>
                <a:spcPts val="1000"/>
              </a:spcAft>
              <a:buNone/>
            </a:pPr>
            <a:endParaRPr lang="en-US" sz="12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endParaRPr>
          </a:p>
          <a:p>
            <a:pPr marL="228600" lvl="1">
              <a:lnSpc>
                <a:spcPct val="100000"/>
              </a:lnSpc>
              <a:spcBef>
                <a:spcPts val="0"/>
              </a:spcBef>
              <a:spcAft>
                <a:spcPts val="1000"/>
              </a:spcAft>
            </a:pP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Insurers need to make their documents </a:t>
            </a:r>
            <a:r>
              <a:rPr lang="en-US" sz="1600" b="1" dirty="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more engaging </a:t>
            </a: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in order to entice customers to read them.</a:t>
            </a:r>
          </a:p>
          <a:p>
            <a:pPr marL="228600" lvl="1">
              <a:lnSpc>
                <a:spcPct val="100000"/>
              </a:lnSpc>
              <a:spcBef>
                <a:spcPts val="0"/>
              </a:spcBef>
              <a:spcAft>
                <a:spcPts val="1000"/>
              </a:spcAft>
            </a:pP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It is no surprise that when individuals are presented with policy documents that contain </a:t>
            </a:r>
            <a:r>
              <a:rPr lang="en-US" sz="1600" b="1" dirty="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small print and jargon-heavy </a:t>
            </a: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language they are often put off reading them fully.</a:t>
            </a:r>
            <a:endParaRPr lang="en-US" sz="1600" dirty="0">
              <a:solidFill>
                <a:schemeClr val="tx2">
                  <a:alpha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lvl="1">
              <a:lnSpc>
                <a:spcPct val="100000"/>
              </a:lnSpc>
              <a:spcBef>
                <a:spcPts val="0"/>
              </a:spcBef>
              <a:spcAft>
                <a:spcPts val="1000"/>
              </a:spcAft>
            </a:pP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By making your policy documents </a:t>
            </a:r>
            <a:r>
              <a:rPr lang="en-US" sz="1600" b="1" dirty="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easier to read </a:t>
            </a: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without larger text, shorter sentences and more </a:t>
            </a:r>
            <a:r>
              <a:rPr lang="en-US" sz="1600" b="1" dirty="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conversational and informative </a:t>
            </a: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language there is a higher chance that a consumer will read it.</a:t>
            </a:r>
          </a:p>
          <a:p>
            <a:pPr marL="228600" lvl="1">
              <a:lnSpc>
                <a:spcPct val="100000"/>
              </a:lnSpc>
              <a:spcBef>
                <a:spcPts val="0"/>
              </a:spcBef>
              <a:spcAft>
                <a:spcPts val="1000"/>
              </a:spcAft>
            </a:pP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 In a </a:t>
            </a:r>
            <a:r>
              <a:rPr lang="en-US" sz="1600" b="1" dirty="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digitally obsessed </a:t>
            </a: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world, it is also time that insurance providers start making documents available in a </a:t>
            </a:r>
            <a:r>
              <a:rPr lang="en-US" sz="1600" b="1" dirty="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digital and mobile format </a:t>
            </a:r>
            <a:r>
              <a:rPr lang="en-US" sz="16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so that they can be easily found and read online, or on their smartphone. </a:t>
            </a:r>
            <a:endParaRPr lang="en-US" sz="1600" dirty="0">
              <a:solidFill>
                <a:schemeClr val="tx2">
                  <a:alpha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3484926" y="6429375"/>
            <a:ext cx="3654105"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pic>
        <p:nvPicPr>
          <p:cNvPr id="13" name="Picture 5" descr="Books stacked on a table">
            <a:extLst>
              <a:ext uri="{FF2B5EF4-FFF2-40B4-BE49-F238E27FC236}">
                <a16:creationId xmlns:a16="http://schemas.microsoft.com/office/drawing/2014/main" xmlns="" id="{819A2934-20DC-EC35-1491-B79D8C04BB4B}"/>
              </a:ext>
            </a:extLst>
          </p:cNvPr>
          <p:cNvPicPr>
            <a:picLocks noChangeAspect="1"/>
          </p:cNvPicPr>
          <p:nvPr/>
        </p:nvPicPr>
        <p:blipFill rotWithShape="1">
          <a:blip r:embed="rId2"/>
          <a:srcRect l="26892" r="24904" b="-2"/>
          <a:stretch/>
        </p:blipFill>
        <p:spPr>
          <a:xfrm>
            <a:off x="7236476" y="1"/>
            <a:ext cx="4952475" cy="6858000"/>
          </a:xfrm>
          <a:prstGeom prst="rect">
            <a:avLst/>
          </a:prstGeom>
        </p:spPr>
      </p:pic>
    </p:spTree>
    <p:extLst>
      <p:ext uri="{BB962C8B-B14F-4D97-AF65-F5344CB8AC3E}">
        <p14:creationId xmlns:p14="http://schemas.microsoft.com/office/powerpoint/2010/main" val="482117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19B36E71-93BD-4984-AC9C-CC9FB9CC0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ame 27">
            <a:extLst>
              <a:ext uri="{FF2B5EF4-FFF2-40B4-BE49-F238E27FC236}">
                <a16:creationId xmlns:a16="http://schemas.microsoft.com/office/drawing/2014/main" xmlns="" id="{1566AC62-7AC7-4ED5-A03D-E28AC560E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0" y="857250"/>
            <a:ext cx="3937000" cy="5143499"/>
          </a:xfrm>
        </p:spPr>
        <p:txBody>
          <a:bodyPr anchor="ctr">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 contd.</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4282832" y="857250"/>
            <a:ext cx="7479322" cy="5143500"/>
          </a:xfrm>
        </p:spPr>
        <p:txBody>
          <a:bodyPr anchor="ctr">
            <a:normAutofit/>
          </a:bodyPr>
          <a:lstStyle/>
          <a:p>
            <a:pPr marL="228600" indent="0">
              <a:lnSpc>
                <a:spcPct val="100000"/>
              </a:lnSpc>
              <a:buNone/>
            </a:pPr>
            <a:r>
              <a:rPr lang="en-US" sz="1800" b="1" dirty="0">
                <a:solidFill>
                  <a:schemeClr val="tx2">
                    <a:alpha val="60000"/>
                  </a:schemeClr>
                </a:solidFill>
              </a:rPr>
              <a:t>Honesty is an insurer’s best policy</a:t>
            </a:r>
          </a:p>
          <a:p>
            <a:pPr marL="228600" indent="0">
              <a:lnSpc>
                <a:spcPct val="100000"/>
              </a:lnSpc>
              <a:buNone/>
            </a:pPr>
            <a:endParaRPr lang="en-US" sz="18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endParaRPr>
          </a:p>
          <a:p>
            <a:pPr marL="228600" lvl="1">
              <a:lnSpc>
                <a:spcPct val="100000"/>
              </a:lnSpc>
              <a:spcBef>
                <a:spcPts val="0"/>
              </a:spcBef>
              <a:spcAft>
                <a:spcPts val="1000"/>
              </a:spcAft>
            </a:pPr>
            <a:r>
              <a:rPr lang="en-US" sz="1800" b="1" dirty="0">
                <a:solidFill>
                  <a:srgbClr val="FF0000">
                    <a:alpha val="60000"/>
                  </a:srgbClr>
                </a:solidFill>
                <a:latin typeface="Tahoma" panose="020B0604030504040204" pitchFamily="34" charset="0"/>
                <a:ea typeface="Times New Roman" panose="02020603050405020304" pitchFamily="18" charset="0"/>
              </a:rPr>
              <a:t>H</a:t>
            </a:r>
            <a:r>
              <a:rPr lang="en-US" sz="1800" b="1" dirty="0">
                <a:solidFill>
                  <a:srgbClr val="FF0000">
                    <a:alpha val="60000"/>
                  </a:srgbClr>
                </a:solidFill>
                <a:effectLst/>
                <a:latin typeface="Tahoma" panose="020B0604030504040204" pitchFamily="34" charset="0"/>
                <a:ea typeface="Times New Roman" panose="02020603050405020304" pitchFamily="18" charset="0"/>
              </a:rPr>
              <a:t>onesty</a:t>
            </a:r>
            <a:r>
              <a:rPr lang="en-US" sz="1800" dirty="0">
                <a:solidFill>
                  <a:schemeClr val="tx2">
                    <a:alpha val="60000"/>
                  </a:schemeClr>
                </a:solidFill>
                <a:effectLst/>
                <a:latin typeface="Tahoma" panose="020B0604030504040204" pitchFamily="34" charset="0"/>
                <a:ea typeface="Times New Roman" panose="02020603050405020304" pitchFamily="18" charset="0"/>
              </a:rPr>
              <a:t> truly is the best policy especially with regards to providing </a:t>
            </a:r>
            <a:r>
              <a:rPr lang="en-US" sz="1800" b="1" dirty="0">
                <a:solidFill>
                  <a:srgbClr val="FF0000">
                    <a:alpha val="60000"/>
                  </a:srgbClr>
                </a:solidFill>
                <a:effectLst/>
                <a:latin typeface="Tahoma" panose="020B0604030504040204" pitchFamily="34" charset="0"/>
                <a:ea typeface="Times New Roman" panose="02020603050405020304" pitchFamily="18" charset="0"/>
              </a:rPr>
              <a:t>full information </a:t>
            </a:r>
            <a:r>
              <a:rPr lang="en-US" sz="1800" dirty="0">
                <a:solidFill>
                  <a:schemeClr val="tx2">
                    <a:alpha val="60000"/>
                  </a:schemeClr>
                </a:solidFill>
                <a:effectLst/>
                <a:latin typeface="Tahoma" panose="020B0604030504040204" pitchFamily="34" charset="0"/>
                <a:ea typeface="Times New Roman" panose="02020603050405020304" pitchFamily="18" charset="0"/>
              </a:rPr>
              <a:t>of the details of products, how products are priced and how </a:t>
            </a:r>
            <a:r>
              <a:rPr lang="en-US" sz="1800" b="1" dirty="0">
                <a:solidFill>
                  <a:srgbClr val="FF0000">
                    <a:alpha val="60000"/>
                  </a:srgbClr>
                </a:solidFill>
                <a:effectLst/>
                <a:latin typeface="Tahoma" panose="020B0604030504040204" pitchFamily="34" charset="0"/>
                <a:ea typeface="Times New Roman" panose="02020603050405020304" pitchFamily="18" charset="0"/>
              </a:rPr>
              <a:t>claims</a:t>
            </a:r>
            <a:r>
              <a:rPr lang="en-US" sz="1800" dirty="0">
                <a:solidFill>
                  <a:schemeClr val="tx2">
                    <a:alpha val="60000"/>
                  </a:schemeClr>
                </a:solidFill>
                <a:effectLst/>
                <a:latin typeface="Tahoma" panose="020B0604030504040204" pitchFamily="34" charset="0"/>
                <a:ea typeface="Times New Roman" panose="02020603050405020304" pitchFamily="18" charset="0"/>
              </a:rPr>
              <a:t> and </a:t>
            </a:r>
            <a:r>
              <a:rPr lang="en-US" sz="1800" b="1" dirty="0">
                <a:solidFill>
                  <a:srgbClr val="FF0000">
                    <a:alpha val="60000"/>
                  </a:srgbClr>
                </a:solidFill>
                <a:effectLst/>
                <a:latin typeface="Tahoma" panose="020B0604030504040204" pitchFamily="34" charset="0"/>
                <a:ea typeface="Times New Roman" panose="02020603050405020304" pitchFamily="18" charset="0"/>
              </a:rPr>
              <a:t>premiums</a:t>
            </a:r>
            <a:r>
              <a:rPr lang="en-US" sz="1800" dirty="0">
                <a:solidFill>
                  <a:schemeClr val="tx2">
                    <a:alpha val="60000"/>
                  </a:schemeClr>
                </a:solidFill>
                <a:effectLst/>
                <a:latin typeface="Tahoma" panose="020B0604030504040204" pitchFamily="34" charset="0"/>
                <a:ea typeface="Times New Roman" panose="02020603050405020304" pitchFamily="18" charset="0"/>
              </a:rPr>
              <a:t> are </a:t>
            </a:r>
            <a:r>
              <a:rPr lang="en-US" sz="1800" b="1" dirty="0">
                <a:solidFill>
                  <a:srgbClr val="FF0000">
                    <a:alpha val="60000"/>
                  </a:srgbClr>
                </a:solidFill>
                <a:effectLst/>
                <a:latin typeface="Tahoma" panose="020B0604030504040204" pitchFamily="34" charset="0"/>
                <a:ea typeface="Times New Roman" panose="02020603050405020304" pitchFamily="18" charset="0"/>
              </a:rPr>
              <a:t>calculated</a:t>
            </a:r>
          </a:p>
          <a:p>
            <a:pPr marL="228600" lvl="1">
              <a:lnSpc>
                <a:spcPct val="100000"/>
              </a:lnSpc>
              <a:spcBef>
                <a:spcPts val="0"/>
              </a:spcBef>
              <a:spcAft>
                <a:spcPts val="1000"/>
              </a:spcAft>
            </a:pPr>
            <a:r>
              <a:rPr lang="en-US" sz="1800" dirty="0">
                <a:solidFill>
                  <a:schemeClr val="tx2">
                    <a:alpha val="60000"/>
                  </a:schemeClr>
                </a:solidFill>
                <a:effectLst/>
                <a:latin typeface="Tahoma" panose="020B0604030504040204" pitchFamily="34" charset="0"/>
                <a:ea typeface="Times New Roman" panose="02020603050405020304" pitchFamily="18" charset="0"/>
              </a:rPr>
              <a:t>There have been instances in the past where customers have stated that insurance companies denied them </a:t>
            </a:r>
            <a:r>
              <a:rPr lang="en-US" sz="1800" b="1" dirty="0">
                <a:solidFill>
                  <a:srgbClr val="FF0000">
                    <a:alpha val="60000"/>
                  </a:srgbClr>
                </a:solidFill>
                <a:effectLst/>
                <a:latin typeface="Tahoma" panose="020B0604030504040204" pitchFamily="34" charset="0"/>
                <a:ea typeface="Times New Roman" panose="02020603050405020304" pitchFamily="18" charset="0"/>
              </a:rPr>
              <a:t>valid claims</a:t>
            </a:r>
            <a:r>
              <a:rPr lang="en-US" sz="1800" dirty="0">
                <a:solidFill>
                  <a:schemeClr val="tx2">
                    <a:alpha val="60000"/>
                  </a:schemeClr>
                </a:solidFill>
                <a:effectLst/>
                <a:latin typeface="Tahoma" panose="020B0604030504040204" pitchFamily="34" charset="0"/>
                <a:ea typeface="Times New Roman" panose="02020603050405020304" pitchFamily="18" charset="0"/>
              </a:rPr>
              <a:t>, </a:t>
            </a:r>
            <a:r>
              <a:rPr lang="en-US" sz="1800" b="1" dirty="0">
                <a:solidFill>
                  <a:srgbClr val="FF0000">
                    <a:alpha val="60000"/>
                  </a:srgbClr>
                </a:solidFill>
                <a:effectLst/>
                <a:latin typeface="Tahoma" panose="020B0604030504040204" pitchFamily="34" charset="0"/>
                <a:ea typeface="Times New Roman" panose="02020603050405020304" pitchFamily="18" charset="0"/>
              </a:rPr>
              <a:t>delayed claims</a:t>
            </a:r>
            <a:r>
              <a:rPr lang="en-US" sz="1800" dirty="0">
                <a:solidFill>
                  <a:schemeClr val="tx2">
                    <a:alpha val="60000"/>
                  </a:schemeClr>
                </a:solidFill>
                <a:effectLst/>
                <a:latin typeface="Tahoma" panose="020B0604030504040204" pitchFamily="34" charset="0"/>
                <a:ea typeface="Times New Roman" panose="02020603050405020304" pitchFamily="18" charset="0"/>
              </a:rPr>
              <a:t>, </a:t>
            </a:r>
            <a:r>
              <a:rPr lang="en-US" sz="1800" dirty="0" smtClean="0">
                <a:solidFill>
                  <a:schemeClr val="tx2">
                    <a:alpha val="60000"/>
                  </a:schemeClr>
                </a:solidFill>
                <a:effectLst/>
                <a:latin typeface="Tahoma" panose="020B0604030504040204" pitchFamily="34" charset="0"/>
                <a:ea typeface="Times New Roman" panose="02020603050405020304" pitchFamily="18" charset="0"/>
              </a:rPr>
              <a:t>to intentionally confuse </a:t>
            </a:r>
            <a:r>
              <a:rPr lang="en-US" sz="1800" dirty="0">
                <a:solidFill>
                  <a:schemeClr val="tx2">
                    <a:alpha val="60000"/>
                  </a:schemeClr>
                </a:solidFill>
                <a:effectLst/>
                <a:latin typeface="Tahoma" panose="020B0604030504040204" pitchFamily="34" charset="0"/>
                <a:ea typeface="Times New Roman" panose="02020603050405020304" pitchFamily="18" charset="0"/>
              </a:rPr>
              <a:t>customers </a:t>
            </a:r>
            <a:endParaRPr lang="en-US" sz="1800" dirty="0" smtClean="0">
              <a:solidFill>
                <a:schemeClr val="tx2">
                  <a:alpha val="60000"/>
                </a:schemeClr>
              </a:solidFill>
              <a:effectLst/>
              <a:latin typeface="Tahoma" panose="020B0604030504040204" pitchFamily="34" charset="0"/>
              <a:ea typeface="Times New Roman" panose="02020603050405020304" pitchFamily="18" charset="0"/>
            </a:endParaRPr>
          </a:p>
          <a:p>
            <a:pPr marL="228600" lvl="1">
              <a:lnSpc>
                <a:spcPct val="100000"/>
              </a:lnSpc>
              <a:spcBef>
                <a:spcPts val="0"/>
              </a:spcBef>
              <a:spcAft>
                <a:spcPts val="1000"/>
              </a:spcAft>
            </a:pPr>
            <a:r>
              <a:rPr lang="en-US" sz="1800" b="1" dirty="0" smtClean="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Modern </a:t>
            </a:r>
            <a:r>
              <a:rPr lang="en-US" sz="1800" b="1" dirty="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day </a:t>
            </a:r>
            <a:r>
              <a:rPr lang="en-US" sz="18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customers want to have meaningful </a:t>
            </a:r>
            <a:r>
              <a:rPr lang="en-US" sz="1800" b="1" dirty="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digital engagements </a:t>
            </a:r>
            <a:r>
              <a:rPr lang="en-US" sz="18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and relationships with the companies that they interact with. </a:t>
            </a:r>
          </a:p>
          <a:p>
            <a:pPr marL="228600" lvl="1">
              <a:lnSpc>
                <a:spcPct val="100000"/>
              </a:lnSpc>
              <a:spcBef>
                <a:spcPts val="0"/>
              </a:spcBef>
              <a:spcAft>
                <a:spcPts val="1000"/>
              </a:spcAft>
            </a:pPr>
            <a:r>
              <a:rPr lang="en-US" sz="18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An insurance provider will have a much higher chance of achieving this if they can actively enter a </a:t>
            </a:r>
            <a:r>
              <a:rPr lang="en-US" sz="1800" b="1" dirty="0">
                <a:solidFill>
                  <a:srgbClr val="FF0000">
                    <a:alpha val="60000"/>
                  </a:srgbClr>
                </a:solidFill>
                <a:effectLst/>
                <a:latin typeface="Tahoma" panose="020B0604030504040204" pitchFamily="34" charset="0"/>
                <a:ea typeface="Times New Roman" panose="02020603050405020304" pitchFamily="18" charset="0"/>
                <a:cs typeface="Times New Roman" panose="02020603050405020304" pitchFamily="18" charset="0"/>
              </a:rPr>
              <a:t>customer relationship</a:t>
            </a:r>
            <a:r>
              <a:rPr lang="en-US" sz="1800" dirty="0">
                <a:solidFill>
                  <a:schemeClr val="tx2">
                    <a:alpha val="60000"/>
                  </a:schemeClr>
                </a:solidFill>
                <a:effectLst/>
                <a:latin typeface="Tahoma" panose="020B0604030504040204" pitchFamily="34" charset="0"/>
                <a:ea typeface="Times New Roman" panose="02020603050405020304" pitchFamily="18" charset="0"/>
                <a:cs typeface="Times New Roman" panose="02020603050405020304" pitchFamily="18" charset="0"/>
              </a:rPr>
              <a:t> providing only truth, honesty and customer support. </a:t>
            </a:r>
            <a:endParaRPr lang="en-US" sz="1800" dirty="0">
              <a:solidFill>
                <a:schemeClr val="tx2">
                  <a:alpha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lvl="1">
              <a:lnSpc>
                <a:spcPct val="100000"/>
              </a:lnSpc>
              <a:spcBef>
                <a:spcPts val="0"/>
              </a:spcBef>
              <a:spcAft>
                <a:spcPts val="1000"/>
              </a:spcAft>
            </a:pPr>
            <a:endParaRPr lang="en-US" sz="1500" dirty="0">
              <a:solidFill>
                <a:schemeClr val="tx2">
                  <a:alpha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spTree>
    <p:extLst>
      <p:ext uri="{BB962C8B-B14F-4D97-AF65-F5344CB8AC3E}">
        <p14:creationId xmlns:p14="http://schemas.microsoft.com/office/powerpoint/2010/main" val="346340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xmlns="" id="{61DF3E2F-0A88-4C55-8678-0764BF7339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609600"/>
            <a:ext cx="3200400" cy="556736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Building trust contd.</a:t>
            </a: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graphicFrame>
        <p:nvGraphicFramePr>
          <p:cNvPr id="6" name="Content Placeholder 2">
            <a:extLst>
              <a:ext uri="{FF2B5EF4-FFF2-40B4-BE49-F238E27FC236}">
                <a16:creationId xmlns:a16="http://schemas.microsoft.com/office/drawing/2014/main" xmlns="" id="{A3CA79F8-6C63-54E1-8FA9-E02FA57DD2D6}"/>
              </a:ext>
            </a:extLst>
          </p:cNvPr>
          <p:cNvGraphicFramePr>
            <a:graphicFrameLocks noGrp="1"/>
          </p:cNvGraphicFramePr>
          <p:nvPr>
            <p:ph idx="1"/>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4277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5000" y="749300"/>
            <a:ext cx="10782300" cy="5029200"/>
          </a:xfrm>
        </p:spPr>
        <p:txBody>
          <a:bodyPr>
            <a:normAutofit/>
          </a:bodyPr>
          <a:lstStyle/>
          <a:p>
            <a:endParaRPr lang="en-GB" sz="1800" b="1" i="1" dirty="0">
              <a:solidFill>
                <a:srgbClr val="FFFF00"/>
              </a:solidFill>
            </a:endParaRPr>
          </a:p>
          <a:p>
            <a:pPr marL="228600" indent="0">
              <a:buNone/>
            </a:pPr>
            <a:r>
              <a:rPr lang="en-GB" sz="1800" b="1" i="1" dirty="0" smtClean="0"/>
              <a:t>                                                   </a:t>
            </a:r>
            <a:r>
              <a:rPr lang="en-GB" b="1" i="1" dirty="0" smtClean="0"/>
              <a:t>Best proven practices?</a:t>
            </a:r>
            <a:endParaRPr lang="en-GB" b="1" i="1" dirty="0"/>
          </a:p>
          <a:p>
            <a:pPr marL="228600" indent="0" algn="just">
              <a:buNone/>
            </a:pPr>
            <a:r>
              <a:rPr lang="en-US" sz="4000" dirty="0" smtClean="0"/>
              <a:t>Here </a:t>
            </a:r>
            <a:r>
              <a:rPr lang="en-US" sz="4000" dirty="0"/>
              <a:t>are some </a:t>
            </a:r>
            <a:r>
              <a:rPr lang="en-US" sz="4000" dirty="0" smtClean="0"/>
              <a:t>best proven practices on how some insurance companies within </a:t>
            </a:r>
            <a:r>
              <a:rPr lang="en-US" sz="4000" b="1" i="1" dirty="0" smtClean="0">
                <a:solidFill>
                  <a:srgbClr val="FF0000">
                    <a:alpha val="70000"/>
                  </a:srgbClr>
                </a:solidFill>
              </a:rPr>
              <a:t>WAICA</a:t>
            </a:r>
            <a:r>
              <a:rPr lang="en-US" sz="4000" dirty="0" smtClean="0"/>
              <a:t> regions are building  trust in the Insurance industry in </a:t>
            </a:r>
            <a:r>
              <a:rPr lang="en-US" sz="4000" b="1" i="1" dirty="0" smtClean="0">
                <a:solidFill>
                  <a:srgbClr val="FF0000">
                    <a:alpha val="70000"/>
                  </a:srgbClr>
                </a:solidFill>
              </a:rPr>
              <a:t>WAICA</a:t>
            </a:r>
            <a:r>
              <a:rPr lang="en-US" sz="4000" dirty="0" smtClean="0"/>
              <a:t> regions they operate</a:t>
            </a:r>
            <a:r>
              <a:rPr lang="en-US" sz="4000" dirty="0"/>
              <a:t/>
            </a:r>
            <a:br>
              <a:rPr lang="en-US" sz="4000" dirty="0"/>
            </a:br>
            <a:endParaRPr lang="en-US" sz="4000" dirty="0">
              <a:solidFill>
                <a:srgbClr val="00B0F0">
                  <a:alpha val="70000"/>
                </a:srgbClr>
              </a:solidFill>
            </a:endParaRPr>
          </a:p>
        </p:txBody>
      </p:sp>
    </p:spTree>
    <p:extLst>
      <p:ext uri="{BB962C8B-B14F-4D97-AF65-F5344CB8AC3E}">
        <p14:creationId xmlns:p14="http://schemas.microsoft.com/office/powerpoint/2010/main" val="411566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Building trust and confidence in the insurance industry can be quite challenging, especially in West Africa, but several insurance companies are working hard to make a difference. Here are some examples:</a:t>
            </a:r>
            <a:br>
              <a:rPr lang="en-US"/>
            </a:b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101111"/>
            <a:ext cx="5914937" cy="993043"/>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0" y="2177561"/>
            <a:ext cx="10964985" cy="4251814"/>
          </a:xfrm>
        </p:spPr>
        <p:txBody>
          <a:bodyPr>
            <a:noAutofit/>
          </a:bodyPr>
          <a:lstStyle/>
          <a:p>
            <a:pPr marL="457200" lvl="1" indent="0" algn="just">
              <a:lnSpc>
                <a:spcPct val="100000"/>
              </a:lnSpc>
              <a:buNone/>
            </a:pPr>
            <a:r>
              <a:rPr lang="en-US" sz="3200" dirty="0" smtClean="0">
                <a:solidFill>
                  <a:srgbClr val="00B0F0"/>
                </a:solidFill>
              </a:rPr>
              <a:t>This Nigeria-based company has managed to provide a personalized and hassle-free service to its customers.</a:t>
            </a:r>
          </a:p>
          <a:p>
            <a:pPr marL="457200" lvl="1" indent="0" algn="just">
              <a:lnSpc>
                <a:spcPct val="100000"/>
              </a:lnSpc>
              <a:buNone/>
            </a:pPr>
            <a:endParaRPr lang="en-US" sz="3200" dirty="0">
              <a:solidFill>
                <a:srgbClr val="00B0F0"/>
              </a:solidFill>
            </a:endParaRPr>
          </a:p>
          <a:p>
            <a:pPr marL="457200" lvl="1" indent="0" algn="just">
              <a:lnSpc>
                <a:spcPct val="100000"/>
              </a:lnSpc>
              <a:buNone/>
            </a:pPr>
            <a:r>
              <a:rPr lang="en-US" sz="3200" dirty="0" smtClean="0">
                <a:solidFill>
                  <a:srgbClr val="00B0F0"/>
                </a:solidFill>
              </a:rPr>
              <a:t>They have an easy-to-navigate website and a responsive customer service that allows clients to know the status of their claims in real-time, thus building confidence in their operations.</a:t>
            </a:r>
            <a:r>
              <a:rPr lang="en-US" sz="3200" dirty="0">
                <a:solidFill>
                  <a:srgbClr val="00B0F0"/>
                </a:solidFill>
              </a:rPr>
              <a:t/>
            </a:r>
            <a:br>
              <a:rPr lang="en-US" sz="3200" dirty="0">
                <a:solidFill>
                  <a:srgbClr val="00B0F0"/>
                </a:solidFill>
              </a:rPr>
            </a:br>
            <a:endParaRPr lang="en-US" sz="3200" dirty="0">
              <a:solidFill>
                <a:srgbClr val="00B0F0"/>
              </a:solidFill>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3484926" y="6429375"/>
            <a:ext cx="3654105" cy="365125"/>
          </a:xfrm>
        </p:spPr>
        <p:txBody>
          <a:bodyPr>
            <a:normAutofit/>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pic>
        <p:nvPicPr>
          <p:cNvPr id="1026" name="Picture 2" descr="People's Trust Insurance Company Sponsoring PIA of Florida Agent Ex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893" y="1359882"/>
            <a:ext cx="4407876"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466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Building trust and confidence in the insurance industry can be quite challenging, especially in West Africa, but several insurance companies are working hard to make a difference. Here are some examples:</a:t>
            </a:r>
            <a:br>
              <a:rPr lang="en-US"/>
            </a:b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101111"/>
            <a:ext cx="5914937" cy="912877"/>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181068" y="2177561"/>
            <a:ext cx="10891319" cy="4251814"/>
          </a:xfrm>
        </p:spPr>
        <p:txBody>
          <a:bodyPr>
            <a:noAutofit/>
          </a:bodyPr>
          <a:lstStyle/>
          <a:p>
            <a:pPr marL="457200" lvl="1" indent="0" algn="just">
              <a:lnSpc>
                <a:spcPct val="100000"/>
              </a:lnSpc>
              <a:buNone/>
            </a:pPr>
            <a:endParaRPr lang="en-US" dirty="0" smtClean="0">
              <a:solidFill>
                <a:srgbClr val="00B0F0"/>
              </a:solidFill>
            </a:endParaRPr>
          </a:p>
          <a:p>
            <a:pPr marL="457200" lvl="1" indent="0" algn="just">
              <a:lnSpc>
                <a:spcPct val="100000"/>
              </a:lnSpc>
              <a:buNone/>
            </a:pPr>
            <a:r>
              <a:rPr lang="en-US" sz="3200" dirty="0">
                <a:solidFill>
                  <a:srgbClr val="00B0F0"/>
                </a:solidFill>
              </a:rPr>
              <a:t>Africa Reinsurance Corporation provides a unique array of services by offering coverage based on individual client needs. Tailored packages and products have helped build the trust of consumers as they acknowledge the company's effort to put their needs first.</a:t>
            </a:r>
            <a:br>
              <a:rPr lang="en-US" sz="3200" dirty="0">
                <a:solidFill>
                  <a:srgbClr val="00B0F0"/>
                </a:solidFill>
              </a:rPr>
            </a:br>
            <a:endParaRPr lang="en-US" sz="3200" dirty="0">
              <a:solidFill>
                <a:srgbClr val="00B0F0"/>
              </a:solidFill>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3484926" y="6429375"/>
            <a:ext cx="3654105" cy="365125"/>
          </a:xfrm>
        </p:spPr>
        <p:txBody>
          <a:bodyPr>
            <a:normAutofit/>
          </a:bodyPr>
          <a:lstStyle/>
          <a:p>
            <a:pPr algn="l">
              <a:lnSpc>
                <a:spcPct val="90000"/>
              </a:lnSpc>
              <a:spcAft>
                <a:spcPts val="600"/>
              </a:spcAft>
            </a:pPr>
            <a:r>
              <a:rPr lang="en-US" dirty="0">
                <a:solidFill>
                  <a:schemeClr val="tx1"/>
                </a:solidFill>
              </a:rPr>
              <a:t>PRESENTATION TO WAICA</a:t>
            </a:r>
          </a:p>
          <a:p>
            <a:pPr algn="l">
              <a:lnSpc>
                <a:spcPct val="90000"/>
              </a:lnSpc>
              <a:spcAft>
                <a:spcPts val="600"/>
              </a:spcAft>
            </a:pPr>
            <a:endParaRPr lang="en-US" dirty="0">
              <a:solidFill>
                <a:schemeClr val="tx2">
                  <a:alpha val="60000"/>
                </a:schemeClr>
              </a:solidFill>
            </a:endParaRPr>
          </a:p>
        </p:txBody>
      </p:sp>
      <p:pic>
        <p:nvPicPr>
          <p:cNvPr id="3074" name="Picture 2" descr="INSPENONLINE: A.M. Best revises outlook to positive for Afric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372" y="1349083"/>
            <a:ext cx="344805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9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Building trust and confidence in the insurance industry can be quite challenging, especially in West Africa, but several insurance companies are working hard to make a difference. Here are some examples:</a:t>
            </a:r>
            <a:br>
              <a:rPr lang="en-US"/>
            </a:b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101111"/>
            <a:ext cx="5914937" cy="912877"/>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181068" y="2362953"/>
            <a:ext cx="10891319" cy="4066421"/>
          </a:xfrm>
        </p:spPr>
        <p:txBody>
          <a:bodyPr>
            <a:noAutofit/>
          </a:bodyPr>
          <a:lstStyle/>
          <a:p>
            <a:pPr marL="457200" lvl="1" indent="0" algn="just">
              <a:lnSpc>
                <a:spcPct val="100000"/>
              </a:lnSpc>
              <a:buNone/>
            </a:pPr>
            <a:endParaRPr lang="en-US" dirty="0" smtClean="0">
              <a:solidFill>
                <a:srgbClr val="00B0F0"/>
              </a:solidFill>
            </a:endParaRPr>
          </a:p>
          <a:p>
            <a:pPr marL="457200" lvl="1" indent="0" algn="just">
              <a:lnSpc>
                <a:spcPct val="100000"/>
              </a:lnSpc>
              <a:buNone/>
            </a:pPr>
            <a:r>
              <a:rPr lang="en-US" sz="3200" dirty="0" smtClean="0"/>
              <a:t>Leadway </a:t>
            </a:r>
            <a:r>
              <a:rPr lang="en-US" sz="3200" dirty="0"/>
              <a:t>Assurance Company: Leadway has made noticeable strides in improving customer experience in West Africa. By embracing digitization, they have made their services more accessible and efficient. Customers can easily purchase insurance, make claims, and communicate with the company online, which builds trust.</a:t>
            </a:r>
            <a:br>
              <a:rPr lang="en-US" sz="3200" dirty="0"/>
            </a:br>
            <a:endParaRPr lang="en-US" sz="3200" dirty="0">
              <a:solidFill>
                <a:srgbClr val="00B0F0"/>
              </a:solidFill>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3484926" y="6429375"/>
            <a:ext cx="3654105" cy="365125"/>
          </a:xfrm>
        </p:spPr>
        <p:txBody>
          <a:bodyPr>
            <a:normAutofit/>
          </a:bodyPr>
          <a:lstStyle/>
          <a:p>
            <a:pPr algn="l">
              <a:lnSpc>
                <a:spcPct val="90000"/>
              </a:lnSpc>
              <a:spcAft>
                <a:spcPts val="600"/>
              </a:spcAft>
            </a:pPr>
            <a:r>
              <a:rPr lang="en-US" dirty="0">
                <a:solidFill>
                  <a:schemeClr val="tx1"/>
                </a:solidFill>
              </a:rPr>
              <a:t>PRESENTATION TO WAICA</a:t>
            </a:r>
          </a:p>
          <a:p>
            <a:pPr algn="l">
              <a:lnSpc>
                <a:spcPct val="90000"/>
              </a:lnSpc>
              <a:spcAft>
                <a:spcPts val="600"/>
              </a:spcAft>
            </a:pPr>
            <a:endParaRPr lang="en-US" dirty="0">
              <a:solidFill>
                <a:schemeClr val="tx2">
                  <a:alpha val="60000"/>
                </a:schemeClr>
              </a:solidFill>
            </a:endParaRPr>
          </a:p>
        </p:txBody>
      </p:sp>
      <p:pic>
        <p:nvPicPr>
          <p:cNvPr id="4100" name="Picture 4" descr="Leadway Assurance Urges Nigerians Middle And Low Income Earners To Bu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265" y="1094029"/>
            <a:ext cx="6237838" cy="174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932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Building trust and confidence in the insurance industry can be quite challenging, especially in West Africa, but several insurance companies are working hard to make a difference. Here are some examples:</a:t>
            </a:r>
            <a:br>
              <a:rPr lang="en-US"/>
            </a:b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101111"/>
            <a:ext cx="5914937" cy="912877"/>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181068" y="2362953"/>
            <a:ext cx="10891319" cy="4066421"/>
          </a:xfrm>
        </p:spPr>
        <p:txBody>
          <a:bodyPr>
            <a:noAutofit/>
          </a:bodyPr>
          <a:lstStyle/>
          <a:p>
            <a:pPr marL="457200" lvl="1" indent="0" algn="just">
              <a:lnSpc>
                <a:spcPct val="100000"/>
              </a:lnSpc>
              <a:buNone/>
            </a:pPr>
            <a:endParaRPr lang="en-US" dirty="0" smtClean="0">
              <a:solidFill>
                <a:srgbClr val="00B0F0"/>
              </a:solidFill>
            </a:endParaRPr>
          </a:p>
          <a:p>
            <a:pPr marL="457200" lvl="1" indent="0" algn="just">
              <a:lnSpc>
                <a:spcPct val="100000"/>
              </a:lnSpc>
              <a:buNone/>
            </a:pPr>
            <a:r>
              <a:rPr lang="en-US" sz="3600" dirty="0" smtClean="0"/>
              <a:t>Old </a:t>
            </a:r>
            <a:r>
              <a:rPr lang="en-US" sz="3600" dirty="0"/>
              <a:t>Mutual has built trust with its vast clientele by providing transparent communication throughout their service provision. Clients are well informed of the policy terms, costs, and are updated promptly on any changes of their policies.</a:t>
            </a:r>
            <a:br>
              <a:rPr lang="en-US" sz="3600" dirty="0"/>
            </a:br>
            <a:endParaRPr lang="en-US" sz="3600" dirty="0">
              <a:solidFill>
                <a:srgbClr val="00B0F0"/>
              </a:solidFill>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3484926" y="6429375"/>
            <a:ext cx="3654105" cy="365125"/>
          </a:xfrm>
        </p:spPr>
        <p:txBody>
          <a:bodyPr>
            <a:normAutofit/>
          </a:bodyPr>
          <a:lstStyle/>
          <a:p>
            <a:pPr algn="l">
              <a:lnSpc>
                <a:spcPct val="90000"/>
              </a:lnSpc>
              <a:spcAft>
                <a:spcPts val="600"/>
              </a:spcAft>
            </a:pPr>
            <a:r>
              <a:rPr lang="en-US" dirty="0">
                <a:solidFill>
                  <a:schemeClr val="tx1"/>
                </a:solidFill>
              </a:rPr>
              <a:t>PRESENTATION TO WAICA</a:t>
            </a:r>
          </a:p>
          <a:p>
            <a:pPr algn="l">
              <a:lnSpc>
                <a:spcPct val="90000"/>
              </a:lnSpc>
              <a:spcAft>
                <a:spcPts val="600"/>
              </a:spcAft>
            </a:pPr>
            <a:endParaRPr lang="en-US" dirty="0">
              <a:solidFill>
                <a:schemeClr val="tx2">
                  <a:alpha val="60000"/>
                </a:schemeClr>
              </a:solidFill>
            </a:endParaRPr>
          </a:p>
        </p:txBody>
      </p:sp>
      <p:pic>
        <p:nvPicPr>
          <p:cNvPr id="5122" name="Picture 2" descr="Old Mutual Insure continues to drive customer satisfaction in a conduc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12" y="1214312"/>
            <a:ext cx="5953877" cy="125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9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5000" y="749300"/>
            <a:ext cx="10782300" cy="5029200"/>
          </a:xfrm>
        </p:spPr>
        <p:txBody>
          <a:bodyPr>
            <a:normAutofit/>
          </a:bodyPr>
          <a:lstStyle/>
          <a:p>
            <a:endParaRPr lang="en-GB" sz="1800" b="1" i="1" dirty="0">
              <a:solidFill>
                <a:srgbClr val="FFFF00"/>
              </a:solidFill>
            </a:endParaRPr>
          </a:p>
          <a:p>
            <a:pPr marL="228600" indent="0">
              <a:buNone/>
            </a:pPr>
            <a:r>
              <a:rPr lang="en-GB" sz="1800" b="1" i="1" dirty="0" smtClean="0"/>
              <a:t>                                                   ABSTRACT</a:t>
            </a:r>
            <a:endParaRPr lang="en-GB" sz="1800" b="1" i="1" dirty="0"/>
          </a:p>
          <a:p>
            <a:pPr algn="just"/>
            <a:r>
              <a:rPr lang="en-US" dirty="0">
                <a:solidFill>
                  <a:srgbClr val="00B0F0"/>
                </a:solidFill>
              </a:rPr>
              <a:t>The </a:t>
            </a:r>
            <a:r>
              <a:rPr lang="en-US" dirty="0" smtClean="0">
                <a:solidFill>
                  <a:srgbClr val="00B0F0"/>
                </a:solidFill>
              </a:rPr>
              <a:t>presentation </a:t>
            </a:r>
            <a:r>
              <a:rPr lang="en-US" dirty="0">
                <a:solidFill>
                  <a:srgbClr val="00B0F0"/>
                </a:solidFill>
              </a:rPr>
              <a:t>aims to analyze </a:t>
            </a:r>
            <a:r>
              <a:rPr lang="en-US" dirty="0" smtClean="0">
                <a:solidFill>
                  <a:srgbClr val="00B0F0"/>
                </a:solidFill>
              </a:rPr>
              <a:t>the roles, responsibilities and  </a:t>
            </a:r>
            <a:r>
              <a:rPr lang="en-US" dirty="0">
                <a:solidFill>
                  <a:srgbClr val="00B0F0"/>
                </a:solidFill>
              </a:rPr>
              <a:t>image of </a:t>
            </a:r>
            <a:r>
              <a:rPr lang="en-US" b="1" i="1" dirty="0" smtClean="0">
                <a:solidFill>
                  <a:srgbClr val="FF0000"/>
                </a:solidFill>
              </a:rPr>
              <a:t>WAICA</a:t>
            </a:r>
            <a:r>
              <a:rPr lang="en-US" dirty="0" smtClean="0">
                <a:solidFill>
                  <a:srgbClr val="00B0F0"/>
                </a:solidFill>
              </a:rPr>
              <a:t>, </a:t>
            </a:r>
            <a:r>
              <a:rPr lang="en-US" dirty="0">
                <a:solidFill>
                  <a:srgbClr val="00B0F0"/>
                </a:solidFill>
              </a:rPr>
              <a:t>at a time when it is confronted with new challenges in the context of globalization, such as the fast pace of environmental </a:t>
            </a:r>
            <a:r>
              <a:rPr lang="en-US" dirty="0" smtClean="0">
                <a:solidFill>
                  <a:srgbClr val="00B0F0"/>
                </a:solidFill>
              </a:rPr>
              <a:t>devastation and degradation, </a:t>
            </a:r>
            <a:r>
              <a:rPr lang="en-US" dirty="0">
                <a:solidFill>
                  <a:srgbClr val="00B0F0"/>
                </a:solidFill>
              </a:rPr>
              <a:t>the relentless advance of technological progress, which generate an ever-increasing number of </a:t>
            </a:r>
            <a:r>
              <a:rPr lang="en-US" dirty="0" smtClean="0">
                <a:solidFill>
                  <a:srgbClr val="00B0F0"/>
                </a:solidFill>
              </a:rPr>
              <a:t>implications </a:t>
            </a:r>
            <a:r>
              <a:rPr lang="en-US" dirty="0">
                <a:solidFill>
                  <a:srgbClr val="00B0F0"/>
                </a:solidFill>
              </a:rPr>
              <a:t>in terms of risks and uncertainties</a:t>
            </a:r>
            <a:endParaRPr lang="en-GB" dirty="0">
              <a:solidFill>
                <a:srgbClr val="00B0F0"/>
              </a:solidFill>
            </a:endParaRPr>
          </a:p>
          <a:p>
            <a:pPr marL="228600" indent="0" algn="just">
              <a:buNone/>
            </a:pPr>
            <a:endParaRPr lang="en-GB" sz="4000" b="1" dirty="0">
              <a:solidFill>
                <a:srgbClr val="00B0F0"/>
              </a:solidFill>
            </a:endParaRPr>
          </a:p>
        </p:txBody>
      </p:sp>
    </p:spTree>
    <p:extLst>
      <p:ext uri="{BB962C8B-B14F-4D97-AF65-F5344CB8AC3E}">
        <p14:creationId xmlns:p14="http://schemas.microsoft.com/office/powerpoint/2010/main" val="3530899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Building trust and confidence in the insurance industry can be quite challenging, especially in West Africa, but several insurance companies are working hard to make a difference. Here are some examples:</a:t>
            </a:r>
            <a:br>
              <a:rPr lang="en-US"/>
            </a:b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101111"/>
            <a:ext cx="5914937" cy="912877"/>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181068" y="2362953"/>
            <a:ext cx="10891319" cy="4066421"/>
          </a:xfrm>
        </p:spPr>
        <p:txBody>
          <a:bodyPr>
            <a:noAutofit/>
          </a:bodyPr>
          <a:lstStyle/>
          <a:p>
            <a:pPr marL="457200" lvl="1" indent="0" algn="just">
              <a:lnSpc>
                <a:spcPct val="100000"/>
              </a:lnSpc>
              <a:buNone/>
            </a:pPr>
            <a:endParaRPr lang="en-US" dirty="0" smtClean="0">
              <a:solidFill>
                <a:srgbClr val="00B0F0"/>
              </a:solidFill>
            </a:endParaRPr>
          </a:p>
          <a:p>
            <a:pPr marL="457200" lvl="1" indent="0" algn="just">
              <a:lnSpc>
                <a:spcPct val="100000"/>
              </a:lnSpc>
              <a:buNone/>
            </a:pPr>
            <a:r>
              <a:rPr lang="en-US" sz="3600" dirty="0"/>
              <a:t>NSIA </a:t>
            </a:r>
            <a:r>
              <a:rPr lang="en-US" sz="3600" dirty="0" smtClean="0"/>
              <a:t>Insurance </a:t>
            </a:r>
            <a:r>
              <a:rPr lang="en-US" sz="3600" dirty="0"/>
              <a:t>k</a:t>
            </a:r>
            <a:r>
              <a:rPr lang="en-US" sz="3600" dirty="0" smtClean="0"/>
              <a:t>nown </a:t>
            </a:r>
            <a:r>
              <a:rPr lang="en-US" sz="3600" dirty="0"/>
              <a:t>for their efficient and quick claim settlement, NSIA Insurance has managed to build a reputation of reliability and trust among its customers. This company is also leveraging technology to improve their turnaround times in claims processing.</a:t>
            </a:r>
            <a:br>
              <a:rPr lang="en-US" sz="3600" dirty="0"/>
            </a:br>
            <a:endParaRPr lang="en-US" sz="3600" dirty="0">
              <a:solidFill>
                <a:srgbClr val="00B0F0"/>
              </a:solidFill>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3484926" y="6429375"/>
            <a:ext cx="3654105" cy="365125"/>
          </a:xfrm>
        </p:spPr>
        <p:txBody>
          <a:bodyPr>
            <a:normAutofit/>
          </a:bodyPr>
          <a:lstStyle/>
          <a:p>
            <a:pPr algn="l">
              <a:lnSpc>
                <a:spcPct val="90000"/>
              </a:lnSpc>
              <a:spcAft>
                <a:spcPts val="600"/>
              </a:spcAft>
            </a:pPr>
            <a:r>
              <a:rPr lang="en-US" dirty="0">
                <a:solidFill>
                  <a:schemeClr val="tx1"/>
                </a:solidFill>
              </a:rPr>
              <a:t>PRESENTATION TO WAICA</a:t>
            </a:r>
          </a:p>
          <a:p>
            <a:pPr algn="l">
              <a:lnSpc>
                <a:spcPct val="90000"/>
              </a:lnSpc>
              <a:spcAft>
                <a:spcPts val="600"/>
              </a:spcAft>
            </a:pPr>
            <a:endParaRPr lang="en-US" dirty="0">
              <a:solidFill>
                <a:schemeClr val="tx2">
                  <a:alpha val="60000"/>
                </a:schemeClr>
              </a:solidFill>
            </a:endParaRPr>
          </a:p>
        </p:txBody>
      </p:sp>
      <p:pic>
        <p:nvPicPr>
          <p:cNvPr id="6146" name="Picture 2" descr="NSIA Insu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1" y="1077762"/>
            <a:ext cx="5312664" cy="165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200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Building trust and confidence in the insurance industry can be quite challenging, especially in West Africa, but several insurance companies are working hard to make a difference. Here are some examples:</a:t>
            </a:r>
            <a:br>
              <a:rPr lang="en-US"/>
            </a:br>
            <a:endParaRPr lang="en-US"/>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201" y="101111"/>
            <a:ext cx="5914937" cy="912877"/>
          </a:xfrm>
        </p:spPr>
        <p:txBody>
          <a:bodyPr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Building trust</a:t>
            </a:r>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181068" y="2362953"/>
            <a:ext cx="10891319" cy="4066421"/>
          </a:xfrm>
        </p:spPr>
        <p:txBody>
          <a:bodyPr>
            <a:noAutofit/>
          </a:bodyPr>
          <a:lstStyle/>
          <a:p>
            <a:pPr marL="457200" lvl="1" indent="0" algn="just">
              <a:lnSpc>
                <a:spcPct val="100000"/>
              </a:lnSpc>
              <a:buNone/>
            </a:pPr>
            <a:endParaRPr lang="en-US" dirty="0" smtClean="0">
              <a:solidFill>
                <a:srgbClr val="00B0F0"/>
              </a:solidFill>
            </a:endParaRPr>
          </a:p>
          <a:p>
            <a:pPr marL="457200" lvl="1" indent="0" algn="just">
              <a:lnSpc>
                <a:spcPct val="100000"/>
              </a:lnSpc>
              <a:buNone/>
            </a:pPr>
            <a:r>
              <a:rPr lang="en-US" sz="3600" dirty="0"/>
              <a:t>SUNU </a:t>
            </a:r>
            <a:r>
              <a:rPr lang="en-US" sz="3600" dirty="0" smtClean="0"/>
              <a:t>Assurance SUNU </a:t>
            </a:r>
            <a:r>
              <a:rPr lang="en-US" sz="3600" dirty="0"/>
              <a:t>provides a comprehensive education platform that aids the clients in understanding complex insurance terms and selecting the best plans suitable for them. This helps build trust by empowering consumers to make informed </a:t>
            </a:r>
            <a:r>
              <a:rPr lang="en-US" sz="3600" dirty="0" smtClean="0"/>
              <a:t>decisions processing</a:t>
            </a:r>
            <a:r>
              <a:rPr lang="en-US" sz="3600" dirty="0"/>
              <a:t>.</a:t>
            </a:r>
            <a:br>
              <a:rPr lang="en-US" sz="3600" dirty="0"/>
            </a:br>
            <a:endParaRPr lang="en-US" sz="3600" dirty="0">
              <a:solidFill>
                <a:srgbClr val="00B0F0"/>
              </a:solidFill>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3484926" y="6429375"/>
            <a:ext cx="3654105" cy="365125"/>
          </a:xfrm>
        </p:spPr>
        <p:txBody>
          <a:bodyPr>
            <a:normAutofit/>
          </a:bodyPr>
          <a:lstStyle/>
          <a:p>
            <a:pPr algn="l">
              <a:lnSpc>
                <a:spcPct val="90000"/>
              </a:lnSpc>
              <a:spcAft>
                <a:spcPts val="600"/>
              </a:spcAft>
            </a:pPr>
            <a:r>
              <a:rPr lang="en-US" dirty="0">
                <a:solidFill>
                  <a:schemeClr val="tx1"/>
                </a:solidFill>
              </a:rPr>
              <a:t>PRESENTATION TO WAICA</a:t>
            </a:r>
          </a:p>
          <a:p>
            <a:pPr algn="l">
              <a:lnSpc>
                <a:spcPct val="90000"/>
              </a:lnSpc>
              <a:spcAft>
                <a:spcPts val="600"/>
              </a:spcAft>
            </a:pPr>
            <a:endParaRPr lang="en-US" dirty="0">
              <a:solidFill>
                <a:schemeClr val="tx1">
                  <a:alpha val="60000"/>
                </a:schemeClr>
              </a:solidFill>
            </a:endParaRPr>
          </a:p>
        </p:txBody>
      </p:sp>
      <p:pic>
        <p:nvPicPr>
          <p:cNvPr id="7170" name="Picture 2" descr="SUNU ASSURANCES NIGERIA P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292" y="1416748"/>
            <a:ext cx="64484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01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1828800" y="1676400"/>
            <a:ext cx="8458200" cy="5029200"/>
          </a:xfrm>
        </p:spPr>
        <p:txBody>
          <a:bodyPr>
            <a:normAutofit fontScale="92500" lnSpcReduction="20000"/>
          </a:bodyPr>
          <a:lstStyle/>
          <a:p>
            <a:pPr>
              <a:buNone/>
            </a:pPr>
            <a:r>
              <a:rPr lang="en-GB" sz="4400" b="1" i="1" dirty="0">
                <a:solidFill>
                  <a:srgbClr val="FFFF00"/>
                </a:solidFill>
              </a:rPr>
              <a:t>“ branding is the art of meaningful  differentiation……..marketing just ensures we get there on time “</a:t>
            </a:r>
          </a:p>
          <a:p>
            <a:endParaRPr lang="en-GB" sz="1800" b="1" i="1" dirty="0">
              <a:solidFill>
                <a:srgbClr val="FFFF00"/>
              </a:solidFill>
            </a:endParaRPr>
          </a:p>
          <a:p>
            <a:endParaRPr lang="en-GB" sz="1800" dirty="0"/>
          </a:p>
          <a:p>
            <a:endParaRPr lang="en-GB" sz="1800" dirty="0"/>
          </a:p>
          <a:p>
            <a:r>
              <a:rPr lang="en-GB" b="1" dirty="0">
                <a:solidFill>
                  <a:schemeClr val="bg1"/>
                </a:solidFill>
              </a:rPr>
              <a:t>Sir Richard Branson</a:t>
            </a:r>
          </a:p>
          <a:p>
            <a:pPr>
              <a:buNone/>
            </a:pPr>
            <a:r>
              <a:rPr lang="en-GB" b="1" dirty="0">
                <a:solidFill>
                  <a:schemeClr val="bg1"/>
                </a:solidFill>
              </a:rPr>
              <a:t>    Chairman, Virgin Group</a:t>
            </a:r>
          </a:p>
        </p:txBody>
      </p:sp>
      <p:pic>
        <p:nvPicPr>
          <p:cNvPr id="8" name="Picture 2"/>
          <p:cNvPicPr>
            <a:picLocks noChangeAspect="1" noChangeArrowheads="1"/>
          </p:cNvPicPr>
          <p:nvPr/>
        </p:nvPicPr>
        <p:blipFill>
          <a:blip r:embed="rId3"/>
          <a:srcRect/>
          <a:stretch>
            <a:fillRect/>
          </a:stretch>
        </p:blipFill>
        <p:spPr bwMode="auto">
          <a:xfrm>
            <a:off x="393700" y="533400"/>
            <a:ext cx="10960100" cy="6061685"/>
          </a:xfrm>
          <a:prstGeom prst="rect">
            <a:avLst/>
          </a:prstGeom>
          <a:noFill/>
          <a:ln w="9525">
            <a:noFill/>
            <a:miter lim="800000"/>
            <a:headEnd/>
            <a:tailEnd/>
          </a:ln>
        </p:spPr>
      </p:pic>
    </p:spTree>
    <p:extLst>
      <p:ext uri="{BB962C8B-B14F-4D97-AF65-F5344CB8AC3E}">
        <p14:creationId xmlns:p14="http://schemas.microsoft.com/office/powerpoint/2010/main" val="56542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ame 19">
            <a:extLst>
              <a:ext uri="{FF2B5EF4-FFF2-40B4-BE49-F238E27FC236}">
                <a16:creationId xmlns:a16="http://schemas.microsoft.com/office/drawing/2014/main" xmlns=""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1">
            <a:extLst>
              <a:ext uri="{FF2B5EF4-FFF2-40B4-BE49-F238E27FC236}">
                <a16:creationId xmlns:a16="http://schemas.microsoft.com/office/drawing/2014/main" xmlns="" id="{4E1EF4E8-5513-4BF5-BC41-04645281C6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30" name="Rectangle 23">
            <a:extLst>
              <a:ext uri="{FF2B5EF4-FFF2-40B4-BE49-F238E27FC236}">
                <a16:creationId xmlns:a16="http://schemas.microsoft.com/office/drawing/2014/main" xmlns="" id="{107303E2-7D44-46E4-A0D5-73DF9974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172075"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D22AF24B-DF9B-4580-9019-8FABD7AC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8875" y="1255390"/>
            <a:ext cx="4008678" cy="4034028"/>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xmlns="" id="{814E6672-D9A3-4574-B870-15130060A7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829740" y="720056"/>
            <a:ext cx="3094425" cy="3113994"/>
          </a:xfrm>
          <a:prstGeom prst="ellipse">
            <a:avLst/>
          </a:prstGeom>
          <a:gradFill>
            <a:gsLst>
              <a:gs pos="0">
                <a:schemeClr val="accent1">
                  <a:alpha val="40000"/>
                </a:schemeClr>
              </a:gs>
              <a:gs pos="100000">
                <a:schemeClr val="accent1">
                  <a:lumMod val="20000"/>
                  <a:lumOff val="80000"/>
                  <a:alpha val="69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537410" y="728905"/>
            <a:ext cx="4396540" cy="3184274"/>
          </a:xfrm>
        </p:spPr>
        <p:txBody>
          <a:bodyPr vert="horz" lIns="91440" tIns="45720" rIns="91440" bIns="45720" rtlCol="0" anchor="b">
            <a:normAutofit/>
          </a:bodyPr>
          <a:lstStyle/>
          <a:p>
            <a:r>
              <a:rPr lang="en-US" sz="5400" dirty="0">
                <a:solidFill>
                  <a:srgbClr val="FFFFFF"/>
                </a:solidFill>
              </a:rPr>
              <a:t>The Way Forward.</a:t>
            </a: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5470398" y="6429375"/>
            <a:ext cx="4114800" cy="365125"/>
          </a:xfrm>
        </p:spPr>
        <p:txBody>
          <a:bodyPr vert="horz" lIns="91440" tIns="45720" rIns="91440" bIns="45720" rtlCol="0" anchor="ctr">
            <a:normAutofit/>
          </a:bodyPr>
          <a:lstStyle/>
          <a:p>
            <a:pPr algn="l">
              <a:spcAft>
                <a:spcPts val="600"/>
              </a:spcAft>
            </a:pPr>
            <a:r>
              <a:rPr lang="en-US" kern="1200" cap="all" spc="150" baseline="0">
                <a:latin typeface="+mn-lt"/>
                <a:ea typeface="+mn-ea"/>
                <a:cs typeface="+mn-cs"/>
              </a:rPr>
              <a:t>SLIA INSURANCE WEEK SEMINAR - 8 NOVEMBER 2022</a:t>
            </a:r>
          </a:p>
        </p:txBody>
      </p:sp>
      <p:graphicFrame>
        <p:nvGraphicFramePr>
          <p:cNvPr id="15" name="Content Placeholder 2">
            <a:extLst>
              <a:ext uri="{FF2B5EF4-FFF2-40B4-BE49-F238E27FC236}">
                <a16:creationId xmlns:a16="http://schemas.microsoft.com/office/drawing/2014/main" xmlns="" id="{32E37423-C8F3-5253-16B2-95252E6B99D8}"/>
              </a:ext>
            </a:extLst>
          </p:cNvPr>
          <p:cNvGraphicFramePr>
            <a:graphicFrameLocks noGrp="1"/>
          </p:cNvGraphicFramePr>
          <p:nvPr>
            <p:ph idx="1"/>
            <p:extLst>
              <p:ext uri="{D42A27DB-BD31-4B8C-83A1-F6EECF244321}">
                <p14:modId xmlns:p14="http://schemas.microsoft.com/office/powerpoint/2010/main" val="177030910"/>
              </p:ext>
            </p:extLst>
          </p:nvPr>
        </p:nvGraphicFramePr>
        <p:xfrm>
          <a:off x="5263663" y="1156955"/>
          <a:ext cx="6833699" cy="515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97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by thinker.jpg"/>
          <p:cNvPicPr>
            <a:picLocks noChangeAspect="1"/>
          </p:cNvPicPr>
          <p:nvPr/>
        </p:nvPicPr>
        <p:blipFill>
          <a:blip r:embed="rId3"/>
          <a:stretch>
            <a:fillRect/>
          </a:stretch>
        </p:blipFill>
        <p:spPr>
          <a:xfrm>
            <a:off x="2895600" y="508000"/>
            <a:ext cx="6464506" cy="4728252"/>
          </a:xfrm>
          <a:prstGeom prst="rect">
            <a:avLst/>
          </a:prstGeom>
        </p:spPr>
      </p:pic>
    </p:spTree>
    <p:extLst>
      <p:ext uri="{BB962C8B-B14F-4D97-AF65-F5344CB8AC3E}">
        <p14:creationId xmlns:p14="http://schemas.microsoft.com/office/powerpoint/2010/main" val="74048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xmlns="" id="{19B36E71-93BD-4984-AC9C-CC9FB9CC0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A767031-C99F-4567-B7D9-353331C779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3FEDEE9-12A6-4011-A532-8071D6086B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57C37CE9-19CE-49DF-A887-2214EBB1F0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7EF84E8E-7E93-4DEE-BCFB-2AE29098B5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xmlns="" id="{9046502B-E9B6-4225-B8EE-BC5D64468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199" y="3662039"/>
            <a:ext cx="10038348" cy="2766672"/>
          </a:xfrm>
        </p:spPr>
        <p:txBody>
          <a:bodyPr anchor="t">
            <a:normAutofit fontScale="90000"/>
          </a:bodyPr>
          <a:lstStyle/>
          <a:p>
            <a:r>
              <a:rPr lang="en-US" sz="4400" dirty="0" smtClean="0">
                <a:solidFill>
                  <a:srgbClr val="FFFFFF"/>
                </a:solidFill>
              </a:rPr>
              <a:t>Closing:</a:t>
            </a:r>
            <a:br>
              <a:rPr lang="en-US" sz="4400" dirty="0" smtClean="0">
                <a:solidFill>
                  <a:srgbClr val="FFFFFF"/>
                </a:solidFill>
              </a:rPr>
            </a:br>
            <a:r>
              <a:rPr lang="en-US" sz="4400" dirty="0" smtClean="0">
                <a:solidFill>
                  <a:srgbClr val="FFFFFF"/>
                </a:solidFill>
              </a:rPr>
              <a:t>“ We regret to announce the death of…………….</a:t>
            </a:r>
            <a:br>
              <a:rPr lang="en-US" sz="4400" dirty="0" smtClean="0">
                <a:solidFill>
                  <a:srgbClr val="FFFFFF"/>
                </a:solidFill>
              </a:rPr>
            </a:br>
            <a:r>
              <a:rPr lang="en-US" sz="4400" dirty="0">
                <a:solidFill>
                  <a:srgbClr val="FFFFFF"/>
                </a:solidFill>
              </a:rPr>
              <a:t/>
            </a:r>
            <a:br>
              <a:rPr lang="en-US" sz="4400" dirty="0">
                <a:solidFill>
                  <a:srgbClr val="FFFFFF"/>
                </a:solidFill>
              </a:rPr>
            </a:br>
            <a:r>
              <a:rPr lang="en-US" sz="4400" b="1" dirty="0" smtClean="0">
                <a:solidFill>
                  <a:srgbClr val="FF0000"/>
                </a:solidFill>
              </a:rPr>
              <a:t>OPPORTUNITY!!!!</a:t>
            </a:r>
            <a:endParaRPr lang="en-US" sz="4400" b="1" dirty="0">
              <a:solidFill>
                <a:srgbClr val="FF0000"/>
              </a:solidFill>
            </a:endParaRPr>
          </a:p>
        </p:txBody>
      </p:sp>
      <p:sp>
        <p:nvSpPr>
          <p:cNvPr id="22" name="Rectangle 21">
            <a:extLst>
              <a:ext uri="{FF2B5EF4-FFF2-40B4-BE49-F238E27FC236}">
                <a16:creationId xmlns:a16="http://schemas.microsoft.com/office/drawing/2014/main" xmlns="" id="{2D500B59-4CB5-4E11-9A7B-D19B4BA14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359401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6934200" y="3905880"/>
            <a:ext cx="4419599" cy="2398029"/>
          </a:xfrm>
        </p:spPr>
        <p:txBody>
          <a:bodyPr anchor="t">
            <a:normAutofit/>
          </a:bodyPr>
          <a:lstStyle/>
          <a:p>
            <a:pPr marL="0" marR="0">
              <a:spcBef>
                <a:spcPts val="0"/>
              </a:spcBef>
              <a:spcAft>
                <a:spcPts val="1000"/>
              </a:spcAft>
            </a:pPr>
            <a:endParaRPr lang="en-US" sz="18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lvl="1">
              <a:spcBef>
                <a:spcPts val="0"/>
              </a:spcBef>
              <a:spcAft>
                <a:spcPts val="1000"/>
              </a:spcAft>
            </a:pPr>
            <a:endParaRPr lang="en-US" sz="18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4077675" y="6429375"/>
            <a:ext cx="4114800" cy="365125"/>
          </a:xfrm>
        </p:spPr>
        <p:txBody>
          <a:bodyPr>
            <a:normAutofit/>
          </a:bodyPr>
          <a:lstStyle/>
          <a:p>
            <a:pPr>
              <a:spcAft>
                <a:spcPts val="600"/>
              </a:spcAft>
            </a:pPr>
            <a:r>
              <a:rPr lang="en-US" dirty="0" smtClean="0"/>
              <a:t>PRESENTATION TO WAICA</a:t>
            </a:r>
            <a:endParaRPr lang="en-US" dirty="0"/>
          </a:p>
        </p:txBody>
      </p:sp>
      <p:pic>
        <p:nvPicPr>
          <p:cNvPr id="1026" name="Picture 2" descr="Image result for Grief and Sad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27"/>
            <a:ext cx="12188954" cy="359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101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xmlns="" id="{19B36E71-93BD-4984-AC9C-CC9FB9CC06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A767031-C99F-4567-B7D9-353331C779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57C37CE9-19CE-49DF-A887-2214EBB1F0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7EF84E8E-7E93-4DEE-BCFB-2AE29098B5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xmlns="" id="{9046502B-E9B6-4225-B8EE-BC5D64468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27189E3-D2BB-AC0A-E6E8-07C977E814B7}"/>
              </a:ext>
            </a:extLst>
          </p:cNvPr>
          <p:cNvSpPr>
            <a:spLocks noGrp="1"/>
          </p:cNvSpPr>
          <p:nvPr>
            <p:ph type="title"/>
          </p:nvPr>
        </p:nvSpPr>
        <p:spPr>
          <a:xfrm>
            <a:off x="838199" y="3662039"/>
            <a:ext cx="10038348" cy="2766672"/>
          </a:xfrm>
        </p:spPr>
        <p:txBody>
          <a:bodyPr anchor="t">
            <a:normAutofit fontScale="90000"/>
          </a:bodyPr>
          <a:lstStyle/>
          <a:p>
            <a:r>
              <a:rPr lang="en-US" sz="4400" dirty="0" smtClean="0">
                <a:solidFill>
                  <a:srgbClr val="FFFFFF"/>
                </a:solidFill>
              </a:rPr>
              <a:t>Closing:</a:t>
            </a:r>
            <a:br>
              <a:rPr lang="en-US" sz="4400" dirty="0" smtClean="0">
                <a:solidFill>
                  <a:srgbClr val="FFFFFF"/>
                </a:solidFill>
              </a:rPr>
            </a:br>
            <a:r>
              <a:rPr lang="en-US" sz="4400" dirty="0" smtClean="0">
                <a:solidFill>
                  <a:srgbClr val="FFFFFF"/>
                </a:solidFill>
              </a:rPr>
              <a:t>“ With gratitude to God for a life well spent………………”</a:t>
            </a:r>
            <a:r>
              <a:rPr lang="en-US" sz="4400" dirty="0">
                <a:solidFill>
                  <a:srgbClr val="FFFFFF"/>
                </a:solidFill>
              </a:rPr>
              <a:t/>
            </a:r>
            <a:br>
              <a:rPr lang="en-US" sz="4400" dirty="0">
                <a:solidFill>
                  <a:srgbClr val="FFFFFF"/>
                </a:solidFill>
              </a:rPr>
            </a:br>
            <a:r>
              <a:rPr lang="en-US" sz="4400" dirty="0" smtClean="0">
                <a:solidFill>
                  <a:srgbClr val="FFFFFF"/>
                </a:solidFill>
              </a:rPr>
              <a:t/>
            </a:r>
            <a:br>
              <a:rPr lang="en-US" sz="4400" dirty="0" smtClean="0">
                <a:solidFill>
                  <a:srgbClr val="FFFFFF"/>
                </a:solidFill>
              </a:rPr>
            </a:br>
            <a:r>
              <a:rPr lang="en-US" sz="4400" b="1" dirty="0" smtClean="0">
                <a:solidFill>
                  <a:srgbClr val="FF0000"/>
                </a:solidFill>
              </a:rPr>
              <a:t>OPPORTUNITY!!!!</a:t>
            </a:r>
            <a:endParaRPr lang="en-US" sz="4400" b="1" dirty="0">
              <a:solidFill>
                <a:srgbClr val="FF0000"/>
              </a:solidFill>
            </a:endParaRPr>
          </a:p>
        </p:txBody>
      </p:sp>
      <p:sp>
        <p:nvSpPr>
          <p:cNvPr id="22" name="Rectangle 21">
            <a:extLst>
              <a:ext uri="{FF2B5EF4-FFF2-40B4-BE49-F238E27FC236}">
                <a16:creationId xmlns:a16="http://schemas.microsoft.com/office/drawing/2014/main" xmlns="" id="{2D500B59-4CB5-4E11-9A7B-D19B4BA14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3"/>
            <a:ext cx="12188952" cy="359401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F1A5719-E456-4D63-1F2D-11B4705E66D6}"/>
              </a:ext>
            </a:extLst>
          </p:cNvPr>
          <p:cNvSpPr>
            <a:spLocks noGrp="1"/>
          </p:cNvSpPr>
          <p:nvPr>
            <p:ph idx="1"/>
          </p:nvPr>
        </p:nvSpPr>
        <p:spPr>
          <a:xfrm>
            <a:off x="6934200" y="3905880"/>
            <a:ext cx="4419599" cy="2398029"/>
          </a:xfrm>
        </p:spPr>
        <p:txBody>
          <a:bodyPr anchor="t">
            <a:normAutofit/>
          </a:bodyPr>
          <a:lstStyle/>
          <a:p>
            <a:pPr marL="0" marR="0">
              <a:spcBef>
                <a:spcPts val="0"/>
              </a:spcBef>
              <a:spcAft>
                <a:spcPts val="1000"/>
              </a:spcAft>
            </a:pPr>
            <a:endParaRPr lang="en-US"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lvl="1">
              <a:spcBef>
                <a:spcPts val="0"/>
              </a:spcBef>
              <a:spcAft>
                <a:spcPts val="1000"/>
              </a:spcAft>
            </a:pPr>
            <a:endParaRPr lang="en-US" sz="18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xmlns="" id="{F71A6038-7746-5CFD-3D98-3BBE94DDC71E}"/>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dirty="0" smtClean="0"/>
              <a:t>Presentation on </a:t>
            </a:r>
            <a:r>
              <a:rPr lang="en-US" dirty="0" err="1" smtClean="0"/>
              <a:t>waica</a:t>
            </a:r>
            <a:endParaRPr lang="en-US" dirty="0"/>
          </a:p>
        </p:txBody>
      </p:sp>
      <p:pic>
        <p:nvPicPr>
          <p:cNvPr id="2050" name="Picture 2" descr="Image result for Loved Ones Death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57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4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249237"/>
            <a:ext cx="10515600" cy="1096963"/>
          </a:xfrm>
        </p:spPr>
        <p:txBody>
          <a:bodyPr>
            <a:normAutofit/>
          </a:bodyPr>
          <a:lstStyle/>
          <a:p>
            <a:r>
              <a:rPr lang="en-US" altLang="en-US" dirty="0" smtClean="0"/>
              <a:t>		Industry growth imperatives</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308100"/>
            <a:ext cx="8229600" cy="5029200"/>
          </a:xfrm>
        </p:spPr>
      </p:pic>
    </p:spTree>
    <p:extLst>
      <p:ext uri="{BB962C8B-B14F-4D97-AF65-F5344CB8AC3E}">
        <p14:creationId xmlns:p14="http://schemas.microsoft.com/office/powerpoint/2010/main" val="3523273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057400" y="1524001"/>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2895600" y="3886200"/>
          <a:ext cx="64008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38237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 xmlns:a16="http://schemas.microsoft.com/office/drawing/2014/main" id="{4A8FFEA1-1B69-4F42-B552-0CCF725968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AA3C9226-5EC8-460B-82D7-72AA994DF9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8">
            <a:extLst>
              <a:ext uri="{FF2B5EF4-FFF2-40B4-BE49-F238E27FC236}">
                <a16:creationId xmlns="" xmlns:a16="http://schemas.microsoft.com/office/drawing/2014/main" id="{62A90A9D-33DF-408E-BF4C-F82588935C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 name="Rectangle 40">
            <a:extLst>
              <a:ext uri="{FF2B5EF4-FFF2-40B4-BE49-F238E27FC236}">
                <a16:creationId xmlns="" xmlns:a16="http://schemas.microsoft.com/office/drawing/2014/main" id="{E6AA15AE-DAFE-4E1E-B05F-F57962FD3A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 xmlns:a16="http://schemas.microsoft.com/office/drawing/2014/main" id="{D9DB1F97-BFF9-46CC-8EB4-BB63B98F13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 xmlns:a16="http://schemas.microsoft.com/office/drawing/2014/main" id="{88CAE6E3-39B4-4A16-97BC-9C376B9B7E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 xmlns:a16="http://schemas.microsoft.com/office/drawing/2014/main" id="{3A3852DD-C1C8-617A-EC6D-56759379A4E4}"/>
              </a:ext>
            </a:extLst>
          </p:cNvPr>
          <p:cNvSpPr>
            <a:spLocks noGrp="1"/>
          </p:cNvSpPr>
          <p:nvPr>
            <p:ph type="ftr" sz="quarter" idx="11"/>
          </p:nvPr>
        </p:nvSpPr>
        <p:spPr>
          <a:xfrm>
            <a:off x="3842493" y="6382640"/>
            <a:ext cx="4822804" cy="365125"/>
          </a:xfrm>
        </p:spPr>
        <p:txBody>
          <a:bodyPr vert="horz" lIns="91440" tIns="45720" rIns="91440" bIns="45720" rtlCol="0" anchor="ctr">
            <a:normAutofit/>
          </a:bodyPr>
          <a:lstStyle/>
          <a:p>
            <a:pPr>
              <a:spcAft>
                <a:spcPts val="600"/>
              </a:spcAft>
            </a:pPr>
            <a:r>
              <a:rPr lang="en-US" kern="1200" cap="all" baseline="0" dirty="0" smtClean="0">
                <a:solidFill>
                  <a:srgbClr val="FFFFFF"/>
                </a:solidFill>
                <a:latin typeface="+mn-lt"/>
                <a:ea typeface="+mn-ea"/>
                <a:cs typeface="+mn-cs"/>
              </a:rPr>
              <a:t>Presentation to WAICA</a:t>
            </a:r>
            <a:endParaRPr lang="en-US" kern="1200" cap="all" baseline="0" dirty="0">
              <a:solidFill>
                <a:srgbClr val="FFFFFF"/>
              </a:solidFill>
              <a:latin typeface="+mn-lt"/>
              <a:ea typeface="+mn-ea"/>
              <a:cs typeface="+mn-cs"/>
            </a:endParaRPr>
          </a:p>
        </p:txBody>
      </p:sp>
      <p:sp>
        <p:nvSpPr>
          <p:cNvPr id="4" name="AutoShape 2" descr="Thank you translation Thank you words graphics. International thank you sign in many languages including English, French, German, Dutch and Polish. Thank You - Phrase stock illust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Thank you translation Thank you words graphics. International thank you sign in many languages including English, French, German, Dutch and Polish. Thank You - Phrase stock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1095041"/>
            <a:ext cx="9753600" cy="61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72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5000" y="749300"/>
            <a:ext cx="10782300" cy="5029200"/>
          </a:xfrm>
        </p:spPr>
        <p:txBody>
          <a:bodyPr>
            <a:normAutofit/>
          </a:bodyPr>
          <a:lstStyle/>
          <a:p>
            <a:endParaRPr lang="en-GB" sz="1800" b="1" i="1" dirty="0">
              <a:solidFill>
                <a:srgbClr val="FFFF00"/>
              </a:solidFill>
            </a:endParaRPr>
          </a:p>
          <a:p>
            <a:pPr marL="228600" indent="0">
              <a:buNone/>
            </a:pPr>
            <a:r>
              <a:rPr lang="en-GB" sz="1800" b="1" i="1" dirty="0" smtClean="0"/>
              <a:t>                                                   ABSTRACT</a:t>
            </a:r>
            <a:endParaRPr lang="en-GB" sz="1800" b="1" i="1" dirty="0"/>
          </a:p>
          <a:p>
            <a:pPr algn="just"/>
            <a:r>
              <a:rPr lang="en-US" dirty="0">
                <a:solidFill>
                  <a:srgbClr val="00B0F0"/>
                </a:solidFill>
              </a:rPr>
              <a:t>At first sight, one could estimate that </a:t>
            </a:r>
            <a:r>
              <a:rPr lang="en-US" b="1" i="1" dirty="0">
                <a:solidFill>
                  <a:srgbClr val="FF0000"/>
                </a:solidFill>
              </a:rPr>
              <a:t>WAICA </a:t>
            </a:r>
            <a:r>
              <a:rPr lang="en-US" dirty="0" smtClean="0">
                <a:solidFill>
                  <a:srgbClr val="00B0F0"/>
                </a:solidFill>
              </a:rPr>
              <a:t>enjoys </a:t>
            </a:r>
            <a:r>
              <a:rPr lang="en-US" dirty="0">
                <a:solidFill>
                  <a:srgbClr val="00B0F0"/>
                </a:solidFill>
              </a:rPr>
              <a:t>a positive reputation in the public opinion, in so far as it significantly contributes to wealth </a:t>
            </a:r>
            <a:r>
              <a:rPr lang="en-US" dirty="0" smtClean="0">
                <a:solidFill>
                  <a:srgbClr val="00B0F0"/>
                </a:solidFill>
              </a:rPr>
              <a:t>creation, education and training in member states countries and communities bringing a </a:t>
            </a:r>
            <a:r>
              <a:rPr lang="en-US" dirty="0">
                <a:solidFill>
                  <a:srgbClr val="00B0F0"/>
                </a:solidFill>
              </a:rPr>
              <a:t>number of positive contributions to society, which will be detailed in this </a:t>
            </a:r>
            <a:r>
              <a:rPr lang="en-US" dirty="0" smtClean="0">
                <a:solidFill>
                  <a:srgbClr val="00B0F0"/>
                </a:solidFill>
              </a:rPr>
              <a:t>presentation. </a:t>
            </a:r>
            <a:endParaRPr lang="en-GB" sz="4000" b="1" dirty="0">
              <a:solidFill>
                <a:srgbClr val="00B0F0"/>
              </a:solidFill>
            </a:endParaRPr>
          </a:p>
        </p:txBody>
      </p:sp>
    </p:spTree>
    <p:extLst>
      <p:ext uri="{BB962C8B-B14F-4D97-AF65-F5344CB8AC3E}">
        <p14:creationId xmlns:p14="http://schemas.microsoft.com/office/powerpoint/2010/main" val="371656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5000" y="749300"/>
            <a:ext cx="10782300" cy="5029200"/>
          </a:xfrm>
        </p:spPr>
        <p:txBody>
          <a:bodyPr>
            <a:normAutofit/>
          </a:bodyPr>
          <a:lstStyle/>
          <a:p>
            <a:endParaRPr lang="en-GB" sz="1800" b="1" i="1" dirty="0">
              <a:solidFill>
                <a:srgbClr val="FFFF00"/>
              </a:solidFill>
            </a:endParaRPr>
          </a:p>
          <a:p>
            <a:pPr marL="228600" indent="0">
              <a:buNone/>
            </a:pPr>
            <a:r>
              <a:rPr lang="en-GB" sz="1800" b="1" i="1" dirty="0" smtClean="0"/>
              <a:t>                                                   ABSTRACT</a:t>
            </a:r>
            <a:endParaRPr lang="en-GB" sz="1800" b="1" i="1" dirty="0"/>
          </a:p>
          <a:p>
            <a:pPr algn="just"/>
            <a:r>
              <a:rPr lang="en-US" dirty="0">
                <a:solidFill>
                  <a:srgbClr val="00B0F0"/>
                </a:solidFill>
              </a:rPr>
              <a:t>However, on closer inspection, it appears that the image of </a:t>
            </a:r>
            <a:r>
              <a:rPr lang="en-US" b="1" i="1" dirty="0" smtClean="0">
                <a:solidFill>
                  <a:srgbClr val="FF0000"/>
                </a:solidFill>
              </a:rPr>
              <a:t>WAICA </a:t>
            </a:r>
            <a:r>
              <a:rPr lang="en-US" dirty="0" smtClean="0">
                <a:solidFill>
                  <a:srgbClr val="00B0F0"/>
                </a:solidFill>
              </a:rPr>
              <a:t>in </a:t>
            </a:r>
            <a:r>
              <a:rPr lang="en-US" dirty="0">
                <a:solidFill>
                  <a:srgbClr val="00B0F0"/>
                </a:solidFill>
              </a:rPr>
              <a:t>the public opinion is not good – in reality, it appears to be blurred, if not squarely bad. Moreover, its reputation has been further tarnished by corporate scandals. </a:t>
            </a:r>
            <a:endParaRPr lang="en-GB" sz="4000" b="1" dirty="0">
              <a:solidFill>
                <a:srgbClr val="00B0F0"/>
              </a:solidFill>
            </a:endParaRPr>
          </a:p>
        </p:txBody>
      </p:sp>
    </p:spTree>
    <p:extLst>
      <p:ext uri="{BB962C8B-B14F-4D97-AF65-F5344CB8AC3E}">
        <p14:creationId xmlns:p14="http://schemas.microsoft.com/office/powerpoint/2010/main" val="10299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5000" y="749300"/>
            <a:ext cx="10782300" cy="5029200"/>
          </a:xfrm>
        </p:spPr>
        <p:txBody>
          <a:bodyPr>
            <a:normAutofit/>
          </a:bodyPr>
          <a:lstStyle/>
          <a:p>
            <a:endParaRPr lang="en-GB" sz="1800" b="1" i="1" dirty="0">
              <a:solidFill>
                <a:srgbClr val="FFFF00"/>
              </a:solidFill>
            </a:endParaRPr>
          </a:p>
          <a:p>
            <a:pPr marL="228600" indent="0">
              <a:buNone/>
            </a:pPr>
            <a:r>
              <a:rPr lang="en-GB" sz="1800" b="1" i="1" dirty="0" smtClean="0"/>
              <a:t>                                                   ABSTRACT</a:t>
            </a:r>
            <a:endParaRPr lang="en-GB" sz="1800" b="1" i="1" dirty="0"/>
          </a:p>
          <a:p>
            <a:pPr algn="just"/>
            <a:r>
              <a:rPr lang="en-US" dirty="0">
                <a:solidFill>
                  <a:srgbClr val="00B0F0">
                    <a:alpha val="70000"/>
                  </a:srgbClr>
                </a:solidFill>
              </a:rPr>
              <a:t>This </a:t>
            </a:r>
            <a:r>
              <a:rPr lang="en-US" dirty="0" smtClean="0">
                <a:solidFill>
                  <a:srgbClr val="00B0F0">
                    <a:alpha val="70000"/>
                  </a:srgbClr>
                </a:solidFill>
              </a:rPr>
              <a:t>presentation provides </a:t>
            </a:r>
            <a:r>
              <a:rPr lang="en-US" dirty="0">
                <a:solidFill>
                  <a:srgbClr val="00B0F0">
                    <a:alpha val="70000"/>
                  </a:srgbClr>
                </a:solidFill>
              </a:rPr>
              <a:t>a brief overview of </a:t>
            </a:r>
            <a:r>
              <a:rPr lang="en-US" b="1" i="1" dirty="0" smtClean="0">
                <a:solidFill>
                  <a:srgbClr val="FF0000"/>
                </a:solidFill>
              </a:rPr>
              <a:t>WAICA</a:t>
            </a:r>
            <a:r>
              <a:rPr lang="en-US" dirty="0" smtClean="0">
                <a:solidFill>
                  <a:srgbClr val="00B0F0">
                    <a:alpha val="70000"/>
                  </a:srgbClr>
                </a:solidFill>
              </a:rPr>
              <a:t>, </a:t>
            </a:r>
            <a:r>
              <a:rPr lang="en-US" dirty="0">
                <a:solidFill>
                  <a:srgbClr val="00B0F0">
                    <a:alpha val="70000"/>
                  </a:srgbClr>
                </a:solidFill>
              </a:rPr>
              <a:t>continue with a brief analysis of the role </a:t>
            </a:r>
            <a:r>
              <a:rPr lang="en-US" b="1" i="1" dirty="0">
                <a:solidFill>
                  <a:srgbClr val="FF0000"/>
                </a:solidFill>
              </a:rPr>
              <a:t>WAICA </a:t>
            </a:r>
            <a:r>
              <a:rPr lang="en-US" dirty="0" smtClean="0">
                <a:solidFill>
                  <a:srgbClr val="00B0F0">
                    <a:alpha val="70000"/>
                  </a:srgbClr>
                </a:solidFill>
              </a:rPr>
              <a:t>plays </a:t>
            </a:r>
            <a:r>
              <a:rPr lang="en-US" dirty="0">
                <a:solidFill>
                  <a:srgbClr val="00B0F0">
                    <a:alpha val="70000"/>
                  </a:srgbClr>
                </a:solidFill>
              </a:rPr>
              <a:t>in the </a:t>
            </a:r>
            <a:r>
              <a:rPr lang="en-US" dirty="0" smtClean="0">
                <a:solidFill>
                  <a:srgbClr val="00B0F0">
                    <a:alpha val="70000"/>
                  </a:srgbClr>
                </a:solidFill>
              </a:rPr>
              <a:t>economy of member states, </a:t>
            </a:r>
            <a:r>
              <a:rPr lang="en-US" dirty="0">
                <a:solidFill>
                  <a:srgbClr val="00B0F0">
                    <a:alpha val="70000"/>
                  </a:srgbClr>
                </a:solidFill>
              </a:rPr>
              <a:t>the mandate of </a:t>
            </a:r>
            <a:r>
              <a:rPr lang="en-US" b="1" i="1" dirty="0" smtClean="0">
                <a:solidFill>
                  <a:srgbClr val="FF0000"/>
                </a:solidFill>
              </a:rPr>
              <a:t>WAICA</a:t>
            </a:r>
            <a:r>
              <a:rPr lang="en-US" dirty="0" smtClean="0">
                <a:solidFill>
                  <a:srgbClr val="00B0F0">
                    <a:alpha val="70000"/>
                  </a:srgbClr>
                </a:solidFill>
              </a:rPr>
              <a:t> </a:t>
            </a:r>
            <a:r>
              <a:rPr lang="en-US" dirty="0">
                <a:solidFill>
                  <a:srgbClr val="00B0F0">
                    <a:alpha val="70000"/>
                  </a:srgbClr>
                </a:solidFill>
              </a:rPr>
              <a:t>and conclude by reviewing the relationship amongst </a:t>
            </a:r>
            <a:r>
              <a:rPr lang="en-US" b="1" i="1" dirty="0">
                <a:solidFill>
                  <a:srgbClr val="FF0000"/>
                </a:solidFill>
              </a:rPr>
              <a:t>WAICA</a:t>
            </a:r>
            <a:r>
              <a:rPr lang="en-US" dirty="0" smtClean="0">
                <a:solidFill>
                  <a:srgbClr val="00B0F0">
                    <a:alpha val="70000"/>
                  </a:srgbClr>
                </a:solidFill>
              </a:rPr>
              <a:t>, </a:t>
            </a:r>
            <a:r>
              <a:rPr lang="en-US" dirty="0">
                <a:solidFill>
                  <a:srgbClr val="00B0F0">
                    <a:alpha val="70000"/>
                  </a:srgbClr>
                </a:solidFill>
              </a:rPr>
              <a:t>customers and the general public with regards to trust and confidence in the insurance industry. </a:t>
            </a:r>
          </a:p>
        </p:txBody>
      </p:sp>
    </p:spTree>
    <p:extLst>
      <p:ext uri="{BB962C8B-B14F-4D97-AF65-F5344CB8AC3E}">
        <p14:creationId xmlns:p14="http://schemas.microsoft.com/office/powerpoint/2010/main" val="3639360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D16969E-170B-E5C2-ECE8-F640C1624BB2}"/>
              </a:ext>
            </a:extLst>
          </p:cNvPr>
          <p:cNvSpPr>
            <a:spLocks noGrp="1"/>
          </p:cNvSpPr>
          <p:nvPr>
            <p:ph type="title"/>
          </p:nvPr>
        </p:nvSpPr>
        <p:spPr>
          <a:xfrm>
            <a:off x="838200" y="609600"/>
            <a:ext cx="4448175" cy="556736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Outline</a:t>
            </a:r>
          </a:p>
        </p:txBody>
      </p:sp>
      <p:graphicFrame>
        <p:nvGraphicFramePr>
          <p:cNvPr id="5" name="Content Placeholder 2">
            <a:extLst>
              <a:ext uri="{FF2B5EF4-FFF2-40B4-BE49-F238E27FC236}">
                <a16:creationId xmlns:a16="http://schemas.microsoft.com/office/drawing/2014/main" xmlns="" id="{B0BC2FE4-413F-F53C-C148-AB5BC0159E9A}"/>
              </a:ext>
            </a:extLst>
          </p:cNvPr>
          <p:cNvGraphicFramePr>
            <a:graphicFrameLocks noGrp="1"/>
          </p:cNvGraphicFramePr>
          <p:nvPr>
            <p:ph idx="1"/>
            <p:extLst>
              <p:ext uri="{D42A27DB-BD31-4B8C-83A1-F6EECF244321}">
                <p14:modId xmlns:p14="http://schemas.microsoft.com/office/powerpoint/2010/main" val="943207501"/>
              </p:ext>
            </p:extLst>
          </p:nvPr>
        </p:nvGraphicFramePr>
        <p:xfrm>
          <a:off x="5667374" y="609600"/>
          <a:ext cx="568642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6841668E-6F5F-B321-CAD2-B8F354430075}"/>
              </a:ext>
            </a:extLst>
          </p:cNvPr>
          <p:cNvSpPr>
            <a:spLocks noGrp="1"/>
          </p:cNvSpPr>
          <p:nvPr>
            <p:ph type="ftr" sz="quarter" idx="11"/>
          </p:nvPr>
        </p:nvSpPr>
        <p:spPr/>
        <p:txBody>
          <a:bodyPr/>
          <a:lstStyle/>
          <a:p>
            <a:r>
              <a:rPr lang="en-US"/>
              <a:t>SLIA INSURANCE WEEK SEMINAR - 8 NOVEMBER 2022</a:t>
            </a:r>
          </a:p>
        </p:txBody>
      </p:sp>
    </p:spTree>
    <p:extLst>
      <p:ext uri="{BB962C8B-B14F-4D97-AF65-F5344CB8AC3E}">
        <p14:creationId xmlns:p14="http://schemas.microsoft.com/office/powerpoint/2010/main" val="1422588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2768DCD-B824-413A-B330-8D57ADB37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044D687-CBDB-DD88-08A4-6039EFC2CD59}"/>
              </a:ext>
            </a:extLst>
          </p:cNvPr>
          <p:cNvSpPr>
            <a:spLocks noGrp="1"/>
          </p:cNvSpPr>
          <p:nvPr>
            <p:ph type="title"/>
          </p:nvPr>
        </p:nvSpPr>
        <p:spPr>
          <a:xfrm>
            <a:off x="838201" y="609600"/>
            <a:ext cx="2952750" cy="5567363"/>
          </a:xfrm>
        </p:spPr>
        <p:txBody>
          <a:bodyPr anchor="ctr">
            <a:normAutofit/>
          </a:bodyPr>
          <a:lstStyle/>
          <a:p>
            <a:r>
              <a:rPr lang="en-US" sz="3700" dirty="0">
                <a:gradFill flip="none" rotWithShape="1">
                  <a:gsLst>
                    <a:gs pos="0">
                      <a:schemeClr val="accent5">
                        <a:alpha val="70000"/>
                      </a:schemeClr>
                    </a:gs>
                    <a:gs pos="100000">
                      <a:schemeClr val="accent1">
                        <a:alpha val="70000"/>
                      </a:schemeClr>
                    </a:gs>
                  </a:gsLst>
                  <a:lin ang="0" scaled="1"/>
                  <a:tileRect/>
                </a:gradFill>
              </a:rPr>
              <a:t>Introduction</a:t>
            </a:r>
          </a:p>
        </p:txBody>
      </p:sp>
      <p:sp>
        <p:nvSpPr>
          <p:cNvPr id="4" name="Footer Placeholder 3">
            <a:extLst>
              <a:ext uri="{FF2B5EF4-FFF2-40B4-BE49-F238E27FC236}">
                <a16:creationId xmlns:a16="http://schemas.microsoft.com/office/drawing/2014/main" xmlns="" id="{D1B15AA4-B7D8-04BD-24D1-C9DC4BF62244}"/>
              </a:ext>
            </a:extLst>
          </p:cNvPr>
          <p:cNvSpPr>
            <a:spLocks noGrp="1"/>
          </p:cNvSpPr>
          <p:nvPr>
            <p:ph type="ftr" sz="quarter" idx="11"/>
          </p:nvPr>
        </p:nvSpPr>
        <p:spPr>
          <a:xfrm>
            <a:off x="4038600" y="6429375"/>
            <a:ext cx="4114800" cy="365125"/>
          </a:xfrm>
        </p:spPr>
        <p:txBody>
          <a:bodyPr>
            <a:normAutofit/>
          </a:bodyPr>
          <a:lstStyle/>
          <a:p>
            <a:pPr>
              <a:spcAft>
                <a:spcPts val="600"/>
              </a:spcAft>
            </a:pPr>
            <a:r>
              <a:rPr lang="en-US" dirty="0" smtClean="0">
                <a:solidFill>
                  <a:schemeClr val="tx2">
                    <a:alpha val="60000"/>
                  </a:schemeClr>
                </a:solidFill>
              </a:rPr>
              <a:t>Presentation to </a:t>
            </a:r>
            <a:r>
              <a:rPr lang="en-US" dirty="0" err="1" smtClean="0">
                <a:solidFill>
                  <a:schemeClr val="tx2">
                    <a:alpha val="60000"/>
                  </a:schemeClr>
                </a:solidFill>
              </a:rPr>
              <a:t>waica</a:t>
            </a:r>
            <a:endParaRPr lang="en-US" dirty="0">
              <a:solidFill>
                <a:schemeClr val="tx2">
                  <a:alpha val="60000"/>
                </a:schemeClr>
              </a:solidFill>
            </a:endParaRPr>
          </a:p>
        </p:txBody>
      </p:sp>
      <p:graphicFrame>
        <p:nvGraphicFramePr>
          <p:cNvPr id="6" name="Content Placeholder 2">
            <a:extLst>
              <a:ext uri="{FF2B5EF4-FFF2-40B4-BE49-F238E27FC236}">
                <a16:creationId xmlns:a16="http://schemas.microsoft.com/office/drawing/2014/main" xmlns="" id="{D1C0BB9F-EFB8-F2F4-F90C-AD70F1E71F99}"/>
              </a:ext>
            </a:extLst>
          </p:cNvPr>
          <p:cNvGraphicFramePr>
            <a:graphicFrameLocks noGrp="1"/>
          </p:cNvGraphicFramePr>
          <p:nvPr>
            <p:ph idx="1"/>
            <p:extLst>
              <p:ext uri="{D42A27DB-BD31-4B8C-83A1-F6EECF244321}">
                <p14:modId xmlns:p14="http://schemas.microsoft.com/office/powerpoint/2010/main" val="2743583189"/>
              </p:ext>
            </p:extLst>
          </p:nvPr>
        </p:nvGraphicFramePr>
        <p:xfrm>
          <a:off x="4124326" y="609600"/>
          <a:ext cx="7458074"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71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9E73C-FD6C-4BD5-44BC-B59011702968}"/>
              </a:ext>
            </a:extLst>
          </p:cNvPr>
          <p:cNvSpPr>
            <a:spLocks noGrp="1"/>
          </p:cNvSpPr>
          <p:nvPr>
            <p:ph type="title"/>
          </p:nvPr>
        </p:nvSpPr>
        <p:spPr/>
        <p:txBody>
          <a:bodyPr/>
          <a:lstStyle/>
          <a:p>
            <a:r>
              <a:rPr lang="en-US" dirty="0" smtClean="0"/>
              <a:t>     Overview/Role </a:t>
            </a:r>
            <a:r>
              <a:rPr lang="en-US" dirty="0"/>
              <a:t>of </a:t>
            </a:r>
            <a:r>
              <a:rPr lang="en-US" b="1" i="1" dirty="0" smtClean="0">
                <a:solidFill>
                  <a:srgbClr val="FF0000"/>
                </a:solidFill>
              </a:rPr>
              <a:t>WAICA</a:t>
            </a:r>
            <a:endParaRPr lang="en-US" b="1" i="1" dirty="0">
              <a:solidFill>
                <a:srgbClr val="FF0000"/>
              </a:solidFill>
            </a:endParaRPr>
          </a:p>
        </p:txBody>
      </p:sp>
      <p:graphicFrame>
        <p:nvGraphicFramePr>
          <p:cNvPr id="6" name="Content Placeholder 2">
            <a:extLst>
              <a:ext uri="{FF2B5EF4-FFF2-40B4-BE49-F238E27FC236}">
                <a16:creationId xmlns:a16="http://schemas.microsoft.com/office/drawing/2014/main" xmlns="" id="{FE471B45-D46D-1A9A-4B30-864CE175B2CC}"/>
              </a:ext>
            </a:extLst>
          </p:cNvPr>
          <p:cNvGraphicFramePr>
            <a:graphicFrameLocks noGrp="1"/>
          </p:cNvGraphicFramePr>
          <p:nvPr>
            <p:ph idx="1"/>
            <p:extLst>
              <p:ext uri="{D42A27DB-BD31-4B8C-83A1-F6EECF244321}">
                <p14:modId xmlns:p14="http://schemas.microsoft.com/office/powerpoint/2010/main" val="1448263424"/>
              </p:ext>
            </p:extLst>
          </p:nvPr>
        </p:nvGraphicFramePr>
        <p:xfrm>
          <a:off x="838200" y="2037978"/>
          <a:ext cx="10515600" cy="399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564AB597-9A9C-14B1-3F91-0C7102D02A36}"/>
              </a:ext>
            </a:extLst>
          </p:cNvPr>
          <p:cNvSpPr>
            <a:spLocks noGrp="1"/>
          </p:cNvSpPr>
          <p:nvPr>
            <p:ph type="ftr" sz="quarter" idx="11"/>
          </p:nvPr>
        </p:nvSpPr>
        <p:spPr/>
        <p:txBody>
          <a:bodyPr/>
          <a:lstStyle/>
          <a:p>
            <a:pPr>
              <a:spcAft>
                <a:spcPts val="600"/>
              </a:spcAft>
            </a:pPr>
            <a:r>
              <a:rPr lang="en-US" dirty="0">
                <a:solidFill>
                  <a:schemeClr val="tx2">
                    <a:alpha val="60000"/>
                  </a:schemeClr>
                </a:solidFill>
              </a:rPr>
              <a:t>Presentation to </a:t>
            </a:r>
            <a:r>
              <a:rPr lang="en-US" dirty="0" err="1">
                <a:solidFill>
                  <a:schemeClr val="tx2">
                    <a:alpha val="60000"/>
                  </a:schemeClr>
                </a:solidFill>
              </a:rPr>
              <a:t>waica</a:t>
            </a:r>
            <a:endParaRPr lang="en-US" dirty="0">
              <a:solidFill>
                <a:schemeClr val="tx2">
                  <a:alpha val="60000"/>
                </a:schemeClr>
              </a:solidFill>
            </a:endParaRPr>
          </a:p>
        </p:txBody>
      </p:sp>
    </p:spTree>
    <p:extLst>
      <p:ext uri="{BB962C8B-B14F-4D97-AF65-F5344CB8AC3E}">
        <p14:creationId xmlns:p14="http://schemas.microsoft.com/office/powerpoint/2010/main" val="2618653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LuminousVTI">
  <a:themeElements>
    <a:clrScheme name="AnalogousFromRegularSeedLeftStep">
      <a:dk1>
        <a:srgbClr val="000000"/>
      </a:dk1>
      <a:lt1>
        <a:srgbClr val="FFFFFF"/>
      </a:lt1>
      <a:dk2>
        <a:srgbClr val="1D3325"/>
      </a:dk2>
      <a:lt2>
        <a:srgbClr val="E8E3E2"/>
      </a:lt2>
      <a:accent1>
        <a:srgbClr val="43ADC9"/>
      </a:accent1>
      <a:accent2>
        <a:srgbClr val="30B499"/>
      </a:accent2>
      <a:accent3>
        <a:srgbClr val="3CB56A"/>
      </a:accent3>
      <a:accent4>
        <a:srgbClr val="37BA32"/>
      </a:accent4>
      <a:accent5>
        <a:srgbClr val="71B13B"/>
      </a:accent5>
      <a:accent6>
        <a:srgbClr val="9AAA2E"/>
      </a:accent6>
      <a:hlink>
        <a:srgbClr val="BF5A3F"/>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2204</TotalTime>
  <Words>2241</Words>
  <Application>Microsoft Office PowerPoint</Application>
  <PresentationFormat>Widescreen</PresentationFormat>
  <Paragraphs>195</Paragraphs>
  <Slides>39</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Angsana New</vt:lpstr>
      <vt:lpstr>Arial</vt:lpstr>
      <vt:lpstr>Avenir Next LT Pro</vt:lpstr>
      <vt:lpstr>Calibri</vt:lpstr>
      <vt:lpstr>Sabon Next LT</vt:lpstr>
      <vt:lpstr>Tahoma</vt:lpstr>
      <vt:lpstr>Times New Roman</vt:lpstr>
      <vt:lpstr>Wingdings</vt:lpstr>
      <vt:lpstr>LuminousVTI</vt:lpstr>
      <vt:lpstr>BUILDING A TRUSTWORTHY INSURANCE INDUSTRY</vt:lpstr>
      <vt:lpstr>PowerPoint Presentation</vt:lpstr>
      <vt:lpstr>PowerPoint Presentation</vt:lpstr>
      <vt:lpstr>PowerPoint Presentation</vt:lpstr>
      <vt:lpstr>PowerPoint Presentation</vt:lpstr>
      <vt:lpstr>PowerPoint Presentation</vt:lpstr>
      <vt:lpstr>Outline</vt:lpstr>
      <vt:lpstr>Introduction</vt:lpstr>
      <vt:lpstr>     Overview/Role of WAICA</vt:lpstr>
      <vt:lpstr>Overview contd.</vt:lpstr>
      <vt:lpstr>Aims and objectives</vt:lpstr>
      <vt:lpstr>Aims and objectives</vt:lpstr>
      <vt:lpstr>Aims and objectives</vt:lpstr>
      <vt:lpstr>Aims and objectives</vt:lpstr>
      <vt:lpstr>How can WAICA build a trustworthy Insurance industry in the region?</vt:lpstr>
      <vt:lpstr>PowerPoint Presentation</vt:lpstr>
      <vt:lpstr>PowerPoint Presentation</vt:lpstr>
      <vt:lpstr>PowerPoint Presentation</vt:lpstr>
      <vt:lpstr>Building trust</vt:lpstr>
      <vt:lpstr>Building trust contd.</vt:lpstr>
      <vt:lpstr>Building trust contd.</vt:lpstr>
      <vt:lpstr>Building trust contd.</vt:lpstr>
      <vt:lpstr>Building trust contd.</vt:lpstr>
      <vt:lpstr>Building trust contd.</vt:lpstr>
      <vt:lpstr>PowerPoint Presentation</vt:lpstr>
      <vt:lpstr>Building trust</vt:lpstr>
      <vt:lpstr>Building trust</vt:lpstr>
      <vt:lpstr>Building trust</vt:lpstr>
      <vt:lpstr>Building trust</vt:lpstr>
      <vt:lpstr>Building trust</vt:lpstr>
      <vt:lpstr>Building trust</vt:lpstr>
      <vt:lpstr>PowerPoint Presentation</vt:lpstr>
      <vt:lpstr>The Way Forward.</vt:lpstr>
      <vt:lpstr>PowerPoint Presentation</vt:lpstr>
      <vt:lpstr>Closing: “ We regret to announce the death of…………….  OPPORTUNITY!!!!</vt:lpstr>
      <vt:lpstr>Closing: “ With gratitude to God for a life well spent………………”  OPPORTUNITY!!!!</vt:lpstr>
      <vt:lpstr>  Industry growth imperatives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TRUSTWORTHY INSURANCE INDUSTRY</dc:title>
  <dc:creator>Edward Conteh</dc:creator>
  <cp:lastModifiedBy>KOBI</cp:lastModifiedBy>
  <cp:revision>51</cp:revision>
  <dcterms:created xsi:type="dcterms:W3CDTF">2022-11-07T02:40:47Z</dcterms:created>
  <dcterms:modified xsi:type="dcterms:W3CDTF">2023-11-10T09:55:26Z</dcterms:modified>
</cp:coreProperties>
</file>