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9" r:id="rId7"/>
    <p:sldId id="262" r:id="rId8"/>
    <p:sldId id="281" r:id="rId9"/>
    <p:sldId id="280" r:id="rId10"/>
    <p:sldId id="264" r:id="rId11"/>
    <p:sldId id="282" r:id="rId12"/>
    <p:sldId id="276" r:id="rId13"/>
    <p:sldId id="266" r:id="rId14"/>
    <p:sldId id="283" r:id="rId15"/>
    <p:sldId id="268" r:id="rId16"/>
    <p:sldId id="269" r:id="rId17"/>
    <p:sldId id="270" r:id="rId18"/>
    <p:sldId id="271" r:id="rId19"/>
    <p:sldId id="272" r:id="rId20"/>
    <p:sldId id="273" r:id="rId21"/>
    <p:sldId id="274"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C5E12-0A08-4243-9831-A4B5C28C56D1}"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F2E73233-4B42-45CE-B954-2370571D0152}">
      <dgm:prSet custT="1"/>
      <dgm:spPr>
        <a:solidFill>
          <a:schemeClr val="tx1">
            <a:lumMod val="65000"/>
            <a:lumOff val="35000"/>
          </a:schemeClr>
        </a:solidFill>
      </dgm:spPr>
      <dgm:t>
        <a:bodyPr/>
        <a:lstStyle/>
        <a:p>
          <a:r>
            <a:rPr lang="en-US" sz="2800" dirty="0">
              <a:latin typeface="Titillium" panose="00000500000000000000" pitchFamily="50" charset="0"/>
            </a:rPr>
            <a:t>The insurance broking market in West Africa shares similar characteristic features irrespective of the fact that some are bigger than others.</a:t>
          </a:r>
        </a:p>
      </dgm:t>
    </dgm:pt>
    <dgm:pt modelId="{175C3BE6-3EB8-47EB-9F07-73DA4BCC4507}" type="parTrans" cxnId="{50A836C7-6298-4B0D-8820-A961B12123BB}">
      <dgm:prSet/>
      <dgm:spPr/>
      <dgm:t>
        <a:bodyPr/>
        <a:lstStyle/>
        <a:p>
          <a:endParaRPr lang="en-US" sz="1800">
            <a:latin typeface="Titillium" panose="00000500000000000000" pitchFamily="50" charset="0"/>
          </a:endParaRPr>
        </a:p>
      </dgm:t>
    </dgm:pt>
    <dgm:pt modelId="{59F71922-B20C-4D21-A30B-ED11D844B796}" type="sibTrans" cxnId="{50A836C7-6298-4B0D-8820-A961B12123BB}">
      <dgm:prSet/>
      <dgm:spPr/>
      <dgm:t>
        <a:bodyPr/>
        <a:lstStyle/>
        <a:p>
          <a:endParaRPr lang="en-US" sz="1800">
            <a:latin typeface="Titillium" panose="00000500000000000000" pitchFamily="50" charset="0"/>
          </a:endParaRPr>
        </a:p>
      </dgm:t>
    </dgm:pt>
    <dgm:pt modelId="{6E1216A7-9B0D-40EA-AED1-59CEB50F1A3E}">
      <dgm:prSet custT="1"/>
      <dgm:spPr/>
      <dgm:t>
        <a:bodyPr/>
        <a:lstStyle/>
        <a:p>
          <a:r>
            <a:rPr lang="en-US" sz="2800" dirty="0">
              <a:latin typeface="Titillium" panose="00000500000000000000" pitchFamily="50" charset="0"/>
            </a:rPr>
            <a:t>One significant feature of the West African insurance market is the contribution of the market to their respective country’s GDP. </a:t>
          </a:r>
        </a:p>
      </dgm:t>
    </dgm:pt>
    <dgm:pt modelId="{611D4736-81D9-45BB-B39A-E3043314AD5D}" type="parTrans" cxnId="{DA2B6067-92C0-4F87-9EEF-ABC069E4655D}">
      <dgm:prSet/>
      <dgm:spPr/>
      <dgm:t>
        <a:bodyPr/>
        <a:lstStyle/>
        <a:p>
          <a:endParaRPr lang="en-US" sz="1800">
            <a:latin typeface="Titillium" panose="00000500000000000000" pitchFamily="50" charset="0"/>
          </a:endParaRPr>
        </a:p>
      </dgm:t>
    </dgm:pt>
    <dgm:pt modelId="{4A94AA03-B349-49D5-8DAD-23648D989F90}" type="sibTrans" cxnId="{DA2B6067-92C0-4F87-9EEF-ABC069E4655D}">
      <dgm:prSet/>
      <dgm:spPr/>
      <dgm:t>
        <a:bodyPr/>
        <a:lstStyle/>
        <a:p>
          <a:endParaRPr lang="en-US" sz="1800">
            <a:latin typeface="Titillium" panose="00000500000000000000" pitchFamily="50" charset="0"/>
          </a:endParaRPr>
        </a:p>
      </dgm:t>
    </dgm:pt>
    <dgm:pt modelId="{F03DF23C-86EE-420A-A745-1B40CA12CBE9}">
      <dgm:prSet custT="1"/>
      <dgm:spPr/>
      <dgm:t>
        <a:bodyPr/>
        <a:lstStyle/>
        <a:p>
          <a:r>
            <a:rPr lang="en-US" sz="2800" dirty="0">
              <a:latin typeface="Titillium" panose="00000500000000000000" pitchFamily="50" charset="0"/>
            </a:rPr>
            <a:t>The penetration rate of insurance which is determined by the market’s contribution to the GDP of their respective economies is less than 2%.</a:t>
          </a:r>
        </a:p>
      </dgm:t>
    </dgm:pt>
    <dgm:pt modelId="{A1B63710-5EB2-4236-A61E-1985FAFC50E8}" type="parTrans" cxnId="{7389EC1B-D8FE-4ADD-A012-1B3E994AC442}">
      <dgm:prSet/>
      <dgm:spPr/>
      <dgm:t>
        <a:bodyPr/>
        <a:lstStyle/>
        <a:p>
          <a:endParaRPr lang="en-US" sz="1800">
            <a:latin typeface="Titillium" panose="00000500000000000000" pitchFamily="50" charset="0"/>
          </a:endParaRPr>
        </a:p>
      </dgm:t>
    </dgm:pt>
    <dgm:pt modelId="{5452C6AF-5246-4548-BAFB-045A9171C0DE}" type="sibTrans" cxnId="{7389EC1B-D8FE-4ADD-A012-1B3E994AC442}">
      <dgm:prSet/>
      <dgm:spPr/>
      <dgm:t>
        <a:bodyPr/>
        <a:lstStyle/>
        <a:p>
          <a:endParaRPr lang="en-US" sz="1800">
            <a:latin typeface="Titillium" panose="00000500000000000000" pitchFamily="50" charset="0"/>
          </a:endParaRPr>
        </a:p>
      </dgm:t>
    </dgm:pt>
    <dgm:pt modelId="{66CD2906-9F76-4CE9-B99B-32588AADF1F0}" type="pres">
      <dgm:prSet presAssocID="{81BC5E12-0A08-4243-9831-A4B5C28C56D1}" presName="linear" presStyleCnt="0">
        <dgm:presLayoutVars>
          <dgm:animLvl val="lvl"/>
          <dgm:resizeHandles val="exact"/>
        </dgm:presLayoutVars>
      </dgm:prSet>
      <dgm:spPr/>
      <dgm:t>
        <a:bodyPr/>
        <a:lstStyle/>
        <a:p>
          <a:endParaRPr lang="en-US"/>
        </a:p>
      </dgm:t>
    </dgm:pt>
    <dgm:pt modelId="{91574F6B-BCA3-4A1A-B91C-42FBDD65FD3D}" type="pres">
      <dgm:prSet presAssocID="{F2E73233-4B42-45CE-B954-2370571D0152}" presName="parentText" presStyleLbl="node1" presStyleIdx="0" presStyleCnt="3">
        <dgm:presLayoutVars>
          <dgm:chMax val="0"/>
          <dgm:bulletEnabled val="1"/>
        </dgm:presLayoutVars>
      </dgm:prSet>
      <dgm:spPr/>
      <dgm:t>
        <a:bodyPr/>
        <a:lstStyle/>
        <a:p>
          <a:endParaRPr lang="en-US"/>
        </a:p>
      </dgm:t>
    </dgm:pt>
    <dgm:pt modelId="{39B71ABF-8CDA-497D-B04D-B43A1B8B4088}" type="pres">
      <dgm:prSet presAssocID="{59F71922-B20C-4D21-A30B-ED11D844B796}" presName="spacer" presStyleCnt="0"/>
      <dgm:spPr/>
    </dgm:pt>
    <dgm:pt modelId="{CD5A914C-D269-491B-A849-EEEBCC9ED14D}" type="pres">
      <dgm:prSet presAssocID="{6E1216A7-9B0D-40EA-AED1-59CEB50F1A3E}" presName="parentText" presStyleLbl="node1" presStyleIdx="1" presStyleCnt="3">
        <dgm:presLayoutVars>
          <dgm:chMax val="0"/>
          <dgm:bulletEnabled val="1"/>
        </dgm:presLayoutVars>
      </dgm:prSet>
      <dgm:spPr/>
      <dgm:t>
        <a:bodyPr/>
        <a:lstStyle/>
        <a:p>
          <a:endParaRPr lang="en-US"/>
        </a:p>
      </dgm:t>
    </dgm:pt>
    <dgm:pt modelId="{28C16075-8095-463F-8CA2-61D18B9AD323}" type="pres">
      <dgm:prSet presAssocID="{4A94AA03-B349-49D5-8DAD-23648D989F90}" presName="spacer" presStyleCnt="0"/>
      <dgm:spPr/>
    </dgm:pt>
    <dgm:pt modelId="{48A38720-6882-475D-A8F4-3C87D6675AD3}" type="pres">
      <dgm:prSet presAssocID="{F03DF23C-86EE-420A-A745-1B40CA12CBE9}" presName="parentText" presStyleLbl="node1" presStyleIdx="2" presStyleCnt="3">
        <dgm:presLayoutVars>
          <dgm:chMax val="0"/>
          <dgm:bulletEnabled val="1"/>
        </dgm:presLayoutVars>
      </dgm:prSet>
      <dgm:spPr/>
      <dgm:t>
        <a:bodyPr/>
        <a:lstStyle/>
        <a:p>
          <a:endParaRPr lang="en-US"/>
        </a:p>
      </dgm:t>
    </dgm:pt>
  </dgm:ptLst>
  <dgm:cxnLst>
    <dgm:cxn modelId="{DA2B6067-92C0-4F87-9EEF-ABC069E4655D}" srcId="{81BC5E12-0A08-4243-9831-A4B5C28C56D1}" destId="{6E1216A7-9B0D-40EA-AED1-59CEB50F1A3E}" srcOrd="1" destOrd="0" parTransId="{611D4736-81D9-45BB-B39A-E3043314AD5D}" sibTransId="{4A94AA03-B349-49D5-8DAD-23648D989F90}"/>
    <dgm:cxn modelId="{5149D451-274A-49F8-B13D-7E8959EAB86C}" type="presOf" srcId="{6E1216A7-9B0D-40EA-AED1-59CEB50F1A3E}" destId="{CD5A914C-D269-491B-A849-EEEBCC9ED14D}" srcOrd="0" destOrd="0" presId="urn:microsoft.com/office/officeart/2005/8/layout/vList2"/>
    <dgm:cxn modelId="{7389EC1B-D8FE-4ADD-A012-1B3E994AC442}" srcId="{81BC5E12-0A08-4243-9831-A4B5C28C56D1}" destId="{F03DF23C-86EE-420A-A745-1B40CA12CBE9}" srcOrd="2" destOrd="0" parTransId="{A1B63710-5EB2-4236-A61E-1985FAFC50E8}" sibTransId="{5452C6AF-5246-4548-BAFB-045A9171C0DE}"/>
    <dgm:cxn modelId="{FB36B306-C896-4056-978D-E371F8AC1E60}" type="presOf" srcId="{F03DF23C-86EE-420A-A745-1B40CA12CBE9}" destId="{48A38720-6882-475D-A8F4-3C87D6675AD3}" srcOrd="0" destOrd="0" presId="urn:microsoft.com/office/officeart/2005/8/layout/vList2"/>
    <dgm:cxn modelId="{24DD6080-79F0-4AEC-8073-68941C74A98A}" type="presOf" srcId="{F2E73233-4B42-45CE-B954-2370571D0152}" destId="{91574F6B-BCA3-4A1A-B91C-42FBDD65FD3D}" srcOrd="0" destOrd="0" presId="urn:microsoft.com/office/officeart/2005/8/layout/vList2"/>
    <dgm:cxn modelId="{50A836C7-6298-4B0D-8820-A961B12123BB}" srcId="{81BC5E12-0A08-4243-9831-A4B5C28C56D1}" destId="{F2E73233-4B42-45CE-B954-2370571D0152}" srcOrd="0" destOrd="0" parTransId="{175C3BE6-3EB8-47EB-9F07-73DA4BCC4507}" sibTransId="{59F71922-B20C-4D21-A30B-ED11D844B796}"/>
    <dgm:cxn modelId="{F3FF34D6-3FBD-4C8D-8A84-8A8D248EC840}" type="presOf" srcId="{81BC5E12-0A08-4243-9831-A4B5C28C56D1}" destId="{66CD2906-9F76-4CE9-B99B-32588AADF1F0}" srcOrd="0" destOrd="0" presId="urn:microsoft.com/office/officeart/2005/8/layout/vList2"/>
    <dgm:cxn modelId="{B00C014A-5E7E-4682-8107-94C8E25DC79E}" type="presParOf" srcId="{66CD2906-9F76-4CE9-B99B-32588AADF1F0}" destId="{91574F6B-BCA3-4A1A-B91C-42FBDD65FD3D}" srcOrd="0" destOrd="0" presId="urn:microsoft.com/office/officeart/2005/8/layout/vList2"/>
    <dgm:cxn modelId="{CC0465DA-9D77-4674-8537-A47D55A4A4F6}" type="presParOf" srcId="{66CD2906-9F76-4CE9-B99B-32588AADF1F0}" destId="{39B71ABF-8CDA-497D-B04D-B43A1B8B4088}" srcOrd="1" destOrd="0" presId="urn:microsoft.com/office/officeart/2005/8/layout/vList2"/>
    <dgm:cxn modelId="{44C2285E-A392-4266-8EC2-4625E01FAFE1}" type="presParOf" srcId="{66CD2906-9F76-4CE9-B99B-32588AADF1F0}" destId="{CD5A914C-D269-491B-A849-EEEBCC9ED14D}" srcOrd="2" destOrd="0" presId="urn:microsoft.com/office/officeart/2005/8/layout/vList2"/>
    <dgm:cxn modelId="{6D956C05-7023-4C06-B114-3BB660569B22}" type="presParOf" srcId="{66CD2906-9F76-4CE9-B99B-32588AADF1F0}" destId="{28C16075-8095-463F-8CA2-61D18B9AD323}" srcOrd="3" destOrd="0" presId="urn:microsoft.com/office/officeart/2005/8/layout/vList2"/>
    <dgm:cxn modelId="{8D7AB5BB-46E0-4FEC-AC0D-F072DAE13F1E}" type="presParOf" srcId="{66CD2906-9F76-4CE9-B99B-32588AADF1F0}" destId="{48A38720-6882-475D-A8F4-3C87D6675AD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D8426B6-D1E0-47A2-B7DD-5617E674F5C0}"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60CA8F0C-3E7E-4931-8454-6F1FCED8AE88}">
      <dgm:prSet custT="1"/>
      <dgm:spPr>
        <a:solidFill>
          <a:schemeClr val="tx1">
            <a:lumMod val="65000"/>
            <a:lumOff val="35000"/>
          </a:schemeClr>
        </a:solidFill>
      </dgm:spPr>
      <dgm:t>
        <a:bodyPr/>
        <a:lstStyle/>
        <a:p>
          <a:r>
            <a:rPr lang="en-US" sz="2400" dirty="0">
              <a:latin typeface="Titillium" panose="00000500000000000000" pitchFamily="50" charset="0"/>
            </a:rPr>
            <a:t>It is estimated that the untapped insurance markets of West African countries lie within the informal sector. Just as the tax regulatory bodies are devising means to include the informal sector in the tax net, Brokers could as well partner with public bodies such as the trade unions and congress to develop tailor made policies for businesses within the informal sector.</a:t>
          </a:r>
        </a:p>
      </dgm:t>
    </dgm:pt>
    <dgm:pt modelId="{248C83BE-F7BE-45F8-8A6B-FF6592A2216E}" type="parTrans" cxnId="{3D10362B-6AB5-4DA0-B0D9-5529A1476B3E}">
      <dgm:prSet/>
      <dgm:spPr/>
      <dgm:t>
        <a:bodyPr/>
        <a:lstStyle/>
        <a:p>
          <a:endParaRPr lang="en-US" sz="2000">
            <a:latin typeface="Titillium" panose="00000500000000000000" pitchFamily="50" charset="0"/>
          </a:endParaRPr>
        </a:p>
      </dgm:t>
    </dgm:pt>
    <dgm:pt modelId="{BC2603ED-5AE6-4379-B8FF-665DA241D901}" type="sibTrans" cxnId="{3D10362B-6AB5-4DA0-B0D9-5529A1476B3E}">
      <dgm:prSet/>
      <dgm:spPr/>
      <dgm:t>
        <a:bodyPr/>
        <a:lstStyle/>
        <a:p>
          <a:endParaRPr lang="en-US" sz="2000">
            <a:latin typeface="Titillium" panose="00000500000000000000" pitchFamily="50" charset="0"/>
          </a:endParaRPr>
        </a:p>
      </dgm:t>
    </dgm:pt>
    <dgm:pt modelId="{BECAA57A-F3A6-4370-8610-180AD1F8F887}">
      <dgm:prSet custT="1"/>
      <dgm:spPr/>
      <dgm:t>
        <a:bodyPr/>
        <a:lstStyle/>
        <a:p>
          <a:r>
            <a:rPr lang="en-US" sz="2400" dirty="0">
              <a:latin typeface="Titillium" panose="00000500000000000000" pitchFamily="50" charset="0"/>
            </a:rPr>
            <a:t>Thus, micro insurance products that cater for the specific needs of low-income individuals and small businesses could be developed through this partnership with public businesses. This will expand the business of brokers as well as the reach of insurance services in the various West African insurance markets.</a:t>
          </a:r>
        </a:p>
      </dgm:t>
    </dgm:pt>
    <dgm:pt modelId="{543DBEED-DE58-48D5-A2D9-0EFBA7837CED}" type="parTrans" cxnId="{DF2C95AA-A7B2-473B-9842-585504C5EA24}">
      <dgm:prSet/>
      <dgm:spPr/>
      <dgm:t>
        <a:bodyPr/>
        <a:lstStyle/>
        <a:p>
          <a:endParaRPr lang="en-US" sz="2000">
            <a:latin typeface="Titillium" panose="00000500000000000000" pitchFamily="50" charset="0"/>
          </a:endParaRPr>
        </a:p>
      </dgm:t>
    </dgm:pt>
    <dgm:pt modelId="{155F48CF-AF52-402F-8BD8-AD14994A8798}" type="sibTrans" cxnId="{DF2C95AA-A7B2-473B-9842-585504C5EA24}">
      <dgm:prSet/>
      <dgm:spPr/>
      <dgm:t>
        <a:bodyPr/>
        <a:lstStyle/>
        <a:p>
          <a:endParaRPr lang="en-US" sz="2000">
            <a:latin typeface="Titillium" panose="00000500000000000000" pitchFamily="50" charset="0"/>
          </a:endParaRPr>
        </a:p>
      </dgm:t>
    </dgm:pt>
    <dgm:pt modelId="{9866AEFC-258B-4133-A2B7-5F5027932FAE}" type="pres">
      <dgm:prSet presAssocID="{7D8426B6-D1E0-47A2-B7DD-5617E674F5C0}" presName="linear" presStyleCnt="0">
        <dgm:presLayoutVars>
          <dgm:animLvl val="lvl"/>
          <dgm:resizeHandles val="exact"/>
        </dgm:presLayoutVars>
      </dgm:prSet>
      <dgm:spPr/>
      <dgm:t>
        <a:bodyPr/>
        <a:lstStyle/>
        <a:p>
          <a:endParaRPr lang="en-US"/>
        </a:p>
      </dgm:t>
    </dgm:pt>
    <dgm:pt modelId="{1F5A10EA-C73C-47A3-950B-706A9E9E9A04}" type="pres">
      <dgm:prSet presAssocID="{60CA8F0C-3E7E-4931-8454-6F1FCED8AE88}" presName="parentText" presStyleLbl="node1" presStyleIdx="0" presStyleCnt="2">
        <dgm:presLayoutVars>
          <dgm:chMax val="0"/>
          <dgm:bulletEnabled val="1"/>
        </dgm:presLayoutVars>
      </dgm:prSet>
      <dgm:spPr/>
      <dgm:t>
        <a:bodyPr/>
        <a:lstStyle/>
        <a:p>
          <a:endParaRPr lang="en-US"/>
        </a:p>
      </dgm:t>
    </dgm:pt>
    <dgm:pt modelId="{3890356E-9992-4918-ACE0-B59B60D24DA9}" type="pres">
      <dgm:prSet presAssocID="{BC2603ED-5AE6-4379-B8FF-665DA241D901}" presName="spacer" presStyleCnt="0"/>
      <dgm:spPr/>
    </dgm:pt>
    <dgm:pt modelId="{EA7F5F97-FB02-46C9-855B-A879C79CC6DA}" type="pres">
      <dgm:prSet presAssocID="{BECAA57A-F3A6-4370-8610-180AD1F8F887}" presName="parentText" presStyleLbl="node1" presStyleIdx="1" presStyleCnt="2">
        <dgm:presLayoutVars>
          <dgm:chMax val="0"/>
          <dgm:bulletEnabled val="1"/>
        </dgm:presLayoutVars>
      </dgm:prSet>
      <dgm:spPr/>
      <dgm:t>
        <a:bodyPr/>
        <a:lstStyle/>
        <a:p>
          <a:endParaRPr lang="en-US"/>
        </a:p>
      </dgm:t>
    </dgm:pt>
  </dgm:ptLst>
  <dgm:cxnLst>
    <dgm:cxn modelId="{01922785-3865-4D81-9E25-E480BB3A8D9E}" type="presOf" srcId="{BECAA57A-F3A6-4370-8610-180AD1F8F887}" destId="{EA7F5F97-FB02-46C9-855B-A879C79CC6DA}" srcOrd="0" destOrd="0" presId="urn:microsoft.com/office/officeart/2005/8/layout/vList2"/>
    <dgm:cxn modelId="{3D10362B-6AB5-4DA0-B0D9-5529A1476B3E}" srcId="{7D8426B6-D1E0-47A2-B7DD-5617E674F5C0}" destId="{60CA8F0C-3E7E-4931-8454-6F1FCED8AE88}" srcOrd="0" destOrd="0" parTransId="{248C83BE-F7BE-45F8-8A6B-FF6592A2216E}" sibTransId="{BC2603ED-5AE6-4379-B8FF-665DA241D901}"/>
    <dgm:cxn modelId="{AF7607DD-894B-49A5-8F0E-C072423875DE}" type="presOf" srcId="{7D8426B6-D1E0-47A2-B7DD-5617E674F5C0}" destId="{9866AEFC-258B-4133-A2B7-5F5027932FAE}" srcOrd="0" destOrd="0" presId="urn:microsoft.com/office/officeart/2005/8/layout/vList2"/>
    <dgm:cxn modelId="{51614AA7-EB78-4A3C-9A4F-0D948827E369}" type="presOf" srcId="{60CA8F0C-3E7E-4931-8454-6F1FCED8AE88}" destId="{1F5A10EA-C73C-47A3-950B-706A9E9E9A04}" srcOrd="0" destOrd="0" presId="urn:microsoft.com/office/officeart/2005/8/layout/vList2"/>
    <dgm:cxn modelId="{DF2C95AA-A7B2-473B-9842-585504C5EA24}" srcId="{7D8426B6-D1E0-47A2-B7DD-5617E674F5C0}" destId="{BECAA57A-F3A6-4370-8610-180AD1F8F887}" srcOrd="1" destOrd="0" parTransId="{543DBEED-DE58-48D5-A2D9-0EFBA7837CED}" sibTransId="{155F48CF-AF52-402F-8BD8-AD14994A8798}"/>
    <dgm:cxn modelId="{7A6CC644-E6DC-4302-834B-7EAF4A25423E}" type="presParOf" srcId="{9866AEFC-258B-4133-A2B7-5F5027932FAE}" destId="{1F5A10EA-C73C-47A3-950B-706A9E9E9A04}" srcOrd="0" destOrd="0" presId="urn:microsoft.com/office/officeart/2005/8/layout/vList2"/>
    <dgm:cxn modelId="{74E9ECAF-2590-4BE5-96D7-79C612A30E87}" type="presParOf" srcId="{9866AEFC-258B-4133-A2B7-5F5027932FAE}" destId="{3890356E-9992-4918-ACE0-B59B60D24DA9}" srcOrd="1" destOrd="0" presId="urn:microsoft.com/office/officeart/2005/8/layout/vList2"/>
    <dgm:cxn modelId="{FE6A7A19-8909-4F29-86DD-BD295E691399}" type="presParOf" srcId="{9866AEFC-258B-4133-A2B7-5F5027932FAE}" destId="{EA7F5F97-FB02-46C9-855B-A879C79CC6D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A1DFC3F-3965-4DF2-A108-B155A95A10A3}"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FA78945C-E18D-4BB9-BA15-0D6996888F96}">
      <dgm:prSet custT="1"/>
      <dgm:spPr>
        <a:solidFill>
          <a:schemeClr val="tx1">
            <a:lumMod val="65000"/>
            <a:lumOff val="35000"/>
          </a:schemeClr>
        </a:solidFill>
      </dgm:spPr>
      <dgm:t>
        <a:bodyPr/>
        <a:lstStyle/>
        <a:p>
          <a:r>
            <a:rPr lang="en-US" sz="2000" dirty="0">
              <a:effectLst/>
              <a:latin typeface="Titillium" panose="00000500000000000000" pitchFamily="50" charset="0"/>
              <a:cs typeface="Times New Roman" panose="02020603050405020304" pitchFamily="18" charset="0"/>
            </a:rPr>
            <a:t>Brokers with support from the public sector can invest in training and capacity building programs for people in the public sector to enhance their skills and knowledge in insurance to serve as ambassadors of insurance. This can help improve the quality of insurance service within the West African region. </a:t>
          </a:r>
          <a:endParaRPr lang="en-US" sz="2000" dirty="0">
            <a:latin typeface="Titillium" panose="00000500000000000000" pitchFamily="50" charset="0"/>
          </a:endParaRPr>
        </a:p>
      </dgm:t>
    </dgm:pt>
    <dgm:pt modelId="{BAD49450-7BF8-49BE-84DE-C4F081CE8E22}" type="parTrans" cxnId="{4C9BC0D1-4C07-406C-A98F-BE3A112B5F46}">
      <dgm:prSet/>
      <dgm:spPr/>
      <dgm:t>
        <a:bodyPr/>
        <a:lstStyle/>
        <a:p>
          <a:endParaRPr lang="en-US" sz="2400">
            <a:latin typeface="Titillium" panose="00000500000000000000" pitchFamily="50" charset="0"/>
          </a:endParaRPr>
        </a:p>
      </dgm:t>
    </dgm:pt>
    <dgm:pt modelId="{03A7A580-9352-4B16-B7EF-73FCDF17E051}" type="sibTrans" cxnId="{4C9BC0D1-4C07-406C-A98F-BE3A112B5F46}">
      <dgm:prSet/>
      <dgm:spPr/>
      <dgm:t>
        <a:bodyPr/>
        <a:lstStyle/>
        <a:p>
          <a:endParaRPr lang="en-US" sz="2400">
            <a:latin typeface="Titillium" panose="00000500000000000000" pitchFamily="50" charset="0"/>
          </a:endParaRPr>
        </a:p>
      </dgm:t>
    </dgm:pt>
    <dgm:pt modelId="{EE4F9F51-BCED-419E-82A4-39C82E6E3C9E}">
      <dgm:prSet custT="1"/>
      <dgm:spPr/>
      <dgm:t>
        <a:bodyPr/>
        <a:lstStyle/>
        <a:p>
          <a:r>
            <a:rPr lang="en-US" sz="2000" dirty="0">
              <a:latin typeface="Titillium" panose="00000500000000000000" pitchFamily="50" charset="0"/>
            </a:rPr>
            <a:t>Brokers control the insurance markets of most member countries. In Nigeria, insurance brokers control about 90% of premium income. The broker market in Ghana controls about 55% of the market premium.</a:t>
          </a:r>
        </a:p>
      </dgm:t>
    </dgm:pt>
    <dgm:pt modelId="{B5A1015D-EE3D-41B9-B4F5-9DBC48770421}" type="parTrans" cxnId="{2E66EE81-514E-403F-AE93-CAE9E0B05D4E}">
      <dgm:prSet/>
      <dgm:spPr/>
      <dgm:t>
        <a:bodyPr/>
        <a:lstStyle/>
        <a:p>
          <a:endParaRPr lang="en-US" sz="2400">
            <a:latin typeface="Titillium" panose="00000500000000000000" pitchFamily="50" charset="0"/>
          </a:endParaRPr>
        </a:p>
      </dgm:t>
    </dgm:pt>
    <dgm:pt modelId="{E78B761E-0C5F-4A63-82A7-BE8339B39B7A}" type="sibTrans" cxnId="{2E66EE81-514E-403F-AE93-CAE9E0B05D4E}">
      <dgm:prSet/>
      <dgm:spPr/>
      <dgm:t>
        <a:bodyPr/>
        <a:lstStyle/>
        <a:p>
          <a:endParaRPr lang="en-US" sz="2400">
            <a:latin typeface="Titillium" panose="00000500000000000000" pitchFamily="50" charset="0"/>
          </a:endParaRPr>
        </a:p>
      </dgm:t>
    </dgm:pt>
    <dgm:pt modelId="{D9459111-7997-4DB6-9CC9-6D693467DA6A}">
      <dgm:prSet custT="1"/>
      <dgm:spPr/>
      <dgm:t>
        <a:bodyPr/>
        <a:lstStyle/>
        <a:p>
          <a:r>
            <a:rPr lang="en-US" sz="2000" dirty="0">
              <a:latin typeface="Titillium" panose="00000500000000000000" pitchFamily="50" charset="0"/>
            </a:rPr>
            <a:t>These markets are very prominent ones within the region and in other to improve the various insurance penetration rates within member states economies and promote the role of brokers in upscaling insurance business within the West African region, the role of the broker must be emphasized. </a:t>
          </a:r>
        </a:p>
      </dgm:t>
    </dgm:pt>
    <dgm:pt modelId="{D5CA0F56-5EB6-43E2-851D-ECE7CE592B82}" type="parTrans" cxnId="{092EE935-4065-4EDA-9E13-D01C90F1E076}">
      <dgm:prSet/>
      <dgm:spPr/>
      <dgm:t>
        <a:bodyPr/>
        <a:lstStyle/>
        <a:p>
          <a:endParaRPr lang="en-US" sz="2400">
            <a:latin typeface="Titillium" panose="00000500000000000000" pitchFamily="50" charset="0"/>
          </a:endParaRPr>
        </a:p>
      </dgm:t>
    </dgm:pt>
    <dgm:pt modelId="{4A98C3A3-27F6-4524-9447-CAF1CBCF19FA}" type="sibTrans" cxnId="{092EE935-4065-4EDA-9E13-D01C90F1E076}">
      <dgm:prSet/>
      <dgm:spPr/>
      <dgm:t>
        <a:bodyPr/>
        <a:lstStyle/>
        <a:p>
          <a:endParaRPr lang="en-US" sz="2400">
            <a:latin typeface="Titillium" panose="00000500000000000000" pitchFamily="50" charset="0"/>
          </a:endParaRPr>
        </a:p>
      </dgm:t>
    </dgm:pt>
    <dgm:pt modelId="{BC89773B-B177-4ED1-BD25-84B2B0E4E79E}" type="pres">
      <dgm:prSet presAssocID="{FA1DFC3F-3965-4DF2-A108-B155A95A10A3}" presName="linear" presStyleCnt="0">
        <dgm:presLayoutVars>
          <dgm:animLvl val="lvl"/>
          <dgm:resizeHandles val="exact"/>
        </dgm:presLayoutVars>
      </dgm:prSet>
      <dgm:spPr/>
      <dgm:t>
        <a:bodyPr/>
        <a:lstStyle/>
        <a:p>
          <a:endParaRPr lang="en-US"/>
        </a:p>
      </dgm:t>
    </dgm:pt>
    <dgm:pt modelId="{44E00BB9-0BCC-4DB1-BCF3-637D346968DA}" type="pres">
      <dgm:prSet presAssocID="{FA78945C-E18D-4BB9-BA15-0D6996888F96}" presName="parentText" presStyleLbl="node1" presStyleIdx="0" presStyleCnt="3">
        <dgm:presLayoutVars>
          <dgm:chMax val="0"/>
          <dgm:bulletEnabled val="1"/>
        </dgm:presLayoutVars>
      </dgm:prSet>
      <dgm:spPr/>
      <dgm:t>
        <a:bodyPr/>
        <a:lstStyle/>
        <a:p>
          <a:endParaRPr lang="en-US"/>
        </a:p>
      </dgm:t>
    </dgm:pt>
    <dgm:pt modelId="{28A49A60-A28A-42EC-8523-3575EEF6428F}" type="pres">
      <dgm:prSet presAssocID="{03A7A580-9352-4B16-B7EF-73FCDF17E051}" presName="spacer" presStyleCnt="0"/>
      <dgm:spPr/>
    </dgm:pt>
    <dgm:pt modelId="{3E58E05E-17B0-49B4-8AF6-A07D29FE631C}" type="pres">
      <dgm:prSet presAssocID="{EE4F9F51-BCED-419E-82A4-39C82E6E3C9E}" presName="parentText" presStyleLbl="node1" presStyleIdx="1" presStyleCnt="3">
        <dgm:presLayoutVars>
          <dgm:chMax val="0"/>
          <dgm:bulletEnabled val="1"/>
        </dgm:presLayoutVars>
      </dgm:prSet>
      <dgm:spPr/>
      <dgm:t>
        <a:bodyPr/>
        <a:lstStyle/>
        <a:p>
          <a:endParaRPr lang="en-US"/>
        </a:p>
      </dgm:t>
    </dgm:pt>
    <dgm:pt modelId="{F76DA468-3B62-41E4-A549-96B650A745D2}" type="pres">
      <dgm:prSet presAssocID="{E78B761E-0C5F-4A63-82A7-BE8339B39B7A}" presName="spacer" presStyleCnt="0"/>
      <dgm:spPr/>
    </dgm:pt>
    <dgm:pt modelId="{0785685D-8588-40E7-BF60-B9A5512558E3}" type="pres">
      <dgm:prSet presAssocID="{D9459111-7997-4DB6-9CC9-6D693467DA6A}" presName="parentText" presStyleLbl="node1" presStyleIdx="2" presStyleCnt="3">
        <dgm:presLayoutVars>
          <dgm:chMax val="0"/>
          <dgm:bulletEnabled val="1"/>
        </dgm:presLayoutVars>
      </dgm:prSet>
      <dgm:spPr/>
      <dgm:t>
        <a:bodyPr/>
        <a:lstStyle/>
        <a:p>
          <a:endParaRPr lang="en-US"/>
        </a:p>
      </dgm:t>
    </dgm:pt>
  </dgm:ptLst>
  <dgm:cxnLst>
    <dgm:cxn modelId="{2E66EE81-514E-403F-AE93-CAE9E0B05D4E}" srcId="{FA1DFC3F-3965-4DF2-A108-B155A95A10A3}" destId="{EE4F9F51-BCED-419E-82A4-39C82E6E3C9E}" srcOrd="1" destOrd="0" parTransId="{B5A1015D-EE3D-41B9-B4F5-9DBC48770421}" sibTransId="{E78B761E-0C5F-4A63-82A7-BE8339B39B7A}"/>
    <dgm:cxn modelId="{9DB7D704-5DC2-4D33-A79A-2B25EBD25545}" type="presOf" srcId="{FA78945C-E18D-4BB9-BA15-0D6996888F96}" destId="{44E00BB9-0BCC-4DB1-BCF3-637D346968DA}" srcOrd="0" destOrd="0" presId="urn:microsoft.com/office/officeart/2005/8/layout/vList2"/>
    <dgm:cxn modelId="{4C9BC0D1-4C07-406C-A98F-BE3A112B5F46}" srcId="{FA1DFC3F-3965-4DF2-A108-B155A95A10A3}" destId="{FA78945C-E18D-4BB9-BA15-0D6996888F96}" srcOrd="0" destOrd="0" parTransId="{BAD49450-7BF8-49BE-84DE-C4F081CE8E22}" sibTransId="{03A7A580-9352-4B16-B7EF-73FCDF17E051}"/>
    <dgm:cxn modelId="{ED55D1F7-5589-4813-A286-9840B22CF3F3}" type="presOf" srcId="{FA1DFC3F-3965-4DF2-A108-B155A95A10A3}" destId="{BC89773B-B177-4ED1-BD25-84B2B0E4E79E}" srcOrd="0" destOrd="0" presId="urn:microsoft.com/office/officeart/2005/8/layout/vList2"/>
    <dgm:cxn modelId="{A5999CF5-FD65-4154-9616-D22A794A933A}" type="presOf" srcId="{D9459111-7997-4DB6-9CC9-6D693467DA6A}" destId="{0785685D-8588-40E7-BF60-B9A5512558E3}" srcOrd="0" destOrd="0" presId="urn:microsoft.com/office/officeart/2005/8/layout/vList2"/>
    <dgm:cxn modelId="{06FD4E4E-099B-4C34-8032-90A9F5DDD5D3}" type="presOf" srcId="{EE4F9F51-BCED-419E-82A4-39C82E6E3C9E}" destId="{3E58E05E-17B0-49B4-8AF6-A07D29FE631C}" srcOrd="0" destOrd="0" presId="urn:microsoft.com/office/officeart/2005/8/layout/vList2"/>
    <dgm:cxn modelId="{092EE935-4065-4EDA-9E13-D01C90F1E076}" srcId="{FA1DFC3F-3965-4DF2-A108-B155A95A10A3}" destId="{D9459111-7997-4DB6-9CC9-6D693467DA6A}" srcOrd="2" destOrd="0" parTransId="{D5CA0F56-5EB6-43E2-851D-ECE7CE592B82}" sibTransId="{4A98C3A3-27F6-4524-9447-CAF1CBCF19FA}"/>
    <dgm:cxn modelId="{EA90EE54-E7E5-43F9-8285-FEE2045E1FB1}" type="presParOf" srcId="{BC89773B-B177-4ED1-BD25-84B2B0E4E79E}" destId="{44E00BB9-0BCC-4DB1-BCF3-637D346968DA}" srcOrd="0" destOrd="0" presId="urn:microsoft.com/office/officeart/2005/8/layout/vList2"/>
    <dgm:cxn modelId="{C7118FF2-0AB7-4AEE-9F44-E37330F7EB5F}" type="presParOf" srcId="{BC89773B-B177-4ED1-BD25-84B2B0E4E79E}" destId="{28A49A60-A28A-42EC-8523-3575EEF6428F}" srcOrd="1" destOrd="0" presId="urn:microsoft.com/office/officeart/2005/8/layout/vList2"/>
    <dgm:cxn modelId="{C5FE7EC5-343A-439C-AEE5-904244503B7C}" type="presParOf" srcId="{BC89773B-B177-4ED1-BD25-84B2B0E4E79E}" destId="{3E58E05E-17B0-49B4-8AF6-A07D29FE631C}" srcOrd="2" destOrd="0" presId="urn:microsoft.com/office/officeart/2005/8/layout/vList2"/>
    <dgm:cxn modelId="{941D3259-6D13-4F19-923D-9487059EC332}" type="presParOf" srcId="{BC89773B-B177-4ED1-BD25-84B2B0E4E79E}" destId="{F76DA468-3B62-41E4-A549-96B650A745D2}" srcOrd="3" destOrd="0" presId="urn:microsoft.com/office/officeart/2005/8/layout/vList2"/>
    <dgm:cxn modelId="{4CDC0ABF-DF12-4109-901F-3154C32DCA2F}" type="presParOf" srcId="{BC89773B-B177-4ED1-BD25-84B2B0E4E79E}" destId="{0785685D-8588-40E7-BF60-B9A5512558E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A1DFC3F-3965-4DF2-A108-B155A95A10A3}"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FA78945C-E18D-4BB9-BA15-0D6996888F96}">
      <dgm:prSet custT="1"/>
      <dgm:spPr>
        <a:solidFill>
          <a:schemeClr val="tx1">
            <a:lumMod val="65000"/>
            <a:lumOff val="35000"/>
          </a:schemeClr>
        </a:solidFill>
      </dgm:spPr>
      <dgm:t>
        <a:bodyPr/>
        <a:lstStyle/>
        <a:p>
          <a:r>
            <a:rPr lang="en-US" sz="2000" dirty="0">
              <a:latin typeface="Titillium" panose="00000500000000000000" pitchFamily="50" charset="0"/>
            </a:rPr>
            <a:t>Regulators should continuously review and update insurance regulations to create a more conducive environment for insurance broking. This could include simplifying licensing processes, reducing red tapes and enhancing legal protectors. The need to enforce regulation and revise existing laws to promote insurance business should be emphasized. </a:t>
          </a:r>
        </a:p>
      </dgm:t>
    </dgm:pt>
    <dgm:pt modelId="{BAD49450-7BF8-49BE-84DE-C4F081CE8E22}" type="parTrans" cxnId="{4C9BC0D1-4C07-406C-A98F-BE3A112B5F46}">
      <dgm:prSet/>
      <dgm:spPr/>
      <dgm:t>
        <a:bodyPr/>
        <a:lstStyle/>
        <a:p>
          <a:endParaRPr lang="en-US" sz="2000">
            <a:latin typeface="Titillium" panose="00000500000000000000" pitchFamily="50" charset="0"/>
          </a:endParaRPr>
        </a:p>
      </dgm:t>
    </dgm:pt>
    <dgm:pt modelId="{03A7A580-9352-4B16-B7EF-73FCDF17E051}" type="sibTrans" cxnId="{4C9BC0D1-4C07-406C-A98F-BE3A112B5F46}">
      <dgm:prSet/>
      <dgm:spPr/>
      <dgm:t>
        <a:bodyPr/>
        <a:lstStyle/>
        <a:p>
          <a:endParaRPr lang="en-US" sz="2000">
            <a:latin typeface="Titillium" panose="00000500000000000000" pitchFamily="50" charset="0"/>
          </a:endParaRPr>
        </a:p>
      </dgm:t>
    </dgm:pt>
    <dgm:pt modelId="{EE4F9F51-BCED-419E-82A4-39C82E6E3C9E}">
      <dgm:prSet custT="1"/>
      <dgm:spPr/>
      <dgm:t>
        <a:bodyPr/>
        <a:lstStyle/>
        <a:p>
          <a:r>
            <a:rPr lang="en-US" sz="2000" dirty="0">
              <a:latin typeface="Titillium" panose="00000500000000000000" pitchFamily="50" charset="0"/>
            </a:rPr>
            <a:t>For example, the compulsory employer’s liability policy in Sierra Leone as required by law could further be enhanced by a recommendation that companies should place all Workmen’s Compensation policies through qualified and licensed insurance brokers.</a:t>
          </a:r>
        </a:p>
      </dgm:t>
    </dgm:pt>
    <dgm:pt modelId="{B5A1015D-EE3D-41B9-B4F5-9DBC48770421}" type="parTrans" cxnId="{2E66EE81-514E-403F-AE93-CAE9E0B05D4E}">
      <dgm:prSet/>
      <dgm:spPr/>
      <dgm:t>
        <a:bodyPr/>
        <a:lstStyle/>
        <a:p>
          <a:endParaRPr lang="en-US" sz="2000">
            <a:latin typeface="Titillium" panose="00000500000000000000" pitchFamily="50" charset="0"/>
          </a:endParaRPr>
        </a:p>
      </dgm:t>
    </dgm:pt>
    <dgm:pt modelId="{E78B761E-0C5F-4A63-82A7-BE8339B39B7A}" type="sibTrans" cxnId="{2E66EE81-514E-403F-AE93-CAE9E0B05D4E}">
      <dgm:prSet/>
      <dgm:spPr/>
      <dgm:t>
        <a:bodyPr/>
        <a:lstStyle/>
        <a:p>
          <a:endParaRPr lang="en-US" sz="2000">
            <a:latin typeface="Titillium" panose="00000500000000000000" pitchFamily="50" charset="0"/>
          </a:endParaRPr>
        </a:p>
      </dgm:t>
    </dgm:pt>
    <dgm:pt modelId="{D9459111-7997-4DB6-9CC9-6D693467DA6A}">
      <dgm:prSet custT="1"/>
      <dgm:spPr/>
      <dgm:t>
        <a:bodyPr/>
        <a:lstStyle/>
        <a:p>
          <a:r>
            <a:rPr lang="en-US" sz="2400" dirty="0">
              <a:latin typeface="Titillium" panose="00000500000000000000" pitchFamily="50" charset="0"/>
            </a:rPr>
            <a:t>This could be a way of upscaling the role of brokers and providing an opportunity for brokers to expand and educate the insurance public.</a:t>
          </a:r>
        </a:p>
      </dgm:t>
    </dgm:pt>
    <dgm:pt modelId="{D5CA0F56-5EB6-43E2-851D-ECE7CE592B82}" type="parTrans" cxnId="{092EE935-4065-4EDA-9E13-D01C90F1E076}">
      <dgm:prSet/>
      <dgm:spPr/>
      <dgm:t>
        <a:bodyPr/>
        <a:lstStyle/>
        <a:p>
          <a:endParaRPr lang="en-US" sz="2000">
            <a:latin typeface="Titillium" panose="00000500000000000000" pitchFamily="50" charset="0"/>
          </a:endParaRPr>
        </a:p>
      </dgm:t>
    </dgm:pt>
    <dgm:pt modelId="{4A98C3A3-27F6-4524-9447-CAF1CBCF19FA}" type="sibTrans" cxnId="{092EE935-4065-4EDA-9E13-D01C90F1E076}">
      <dgm:prSet/>
      <dgm:spPr/>
      <dgm:t>
        <a:bodyPr/>
        <a:lstStyle/>
        <a:p>
          <a:endParaRPr lang="en-US" sz="2000">
            <a:latin typeface="Titillium" panose="00000500000000000000" pitchFamily="50" charset="0"/>
          </a:endParaRPr>
        </a:p>
      </dgm:t>
    </dgm:pt>
    <dgm:pt modelId="{BC89773B-B177-4ED1-BD25-84B2B0E4E79E}" type="pres">
      <dgm:prSet presAssocID="{FA1DFC3F-3965-4DF2-A108-B155A95A10A3}" presName="linear" presStyleCnt="0">
        <dgm:presLayoutVars>
          <dgm:animLvl val="lvl"/>
          <dgm:resizeHandles val="exact"/>
        </dgm:presLayoutVars>
      </dgm:prSet>
      <dgm:spPr/>
      <dgm:t>
        <a:bodyPr/>
        <a:lstStyle/>
        <a:p>
          <a:endParaRPr lang="en-US"/>
        </a:p>
      </dgm:t>
    </dgm:pt>
    <dgm:pt modelId="{44E00BB9-0BCC-4DB1-BCF3-637D346968DA}" type="pres">
      <dgm:prSet presAssocID="{FA78945C-E18D-4BB9-BA15-0D6996888F96}" presName="parentText" presStyleLbl="node1" presStyleIdx="0" presStyleCnt="3">
        <dgm:presLayoutVars>
          <dgm:chMax val="0"/>
          <dgm:bulletEnabled val="1"/>
        </dgm:presLayoutVars>
      </dgm:prSet>
      <dgm:spPr/>
      <dgm:t>
        <a:bodyPr/>
        <a:lstStyle/>
        <a:p>
          <a:endParaRPr lang="en-US"/>
        </a:p>
      </dgm:t>
    </dgm:pt>
    <dgm:pt modelId="{28A49A60-A28A-42EC-8523-3575EEF6428F}" type="pres">
      <dgm:prSet presAssocID="{03A7A580-9352-4B16-B7EF-73FCDF17E051}" presName="spacer" presStyleCnt="0"/>
      <dgm:spPr/>
    </dgm:pt>
    <dgm:pt modelId="{3E58E05E-17B0-49B4-8AF6-A07D29FE631C}" type="pres">
      <dgm:prSet presAssocID="{EE4F9F51-BCED-419E-82A4-39C82E6E3C9E}" presName="parentText" presStyleLbl="node1" presStyleIdx="1" presStyleCnt="3">
        <dgm:presLayoutVars>
          <dgm:chMax val="0"/>
          <dgm:bulletEnabled val="1"/>
        </dgm:presLayoutVars>
      </dgm:prSet>
      <dgm:spPr/>
      <dgm:t>
        <a:bodyPr/>
        <a:lstStyle/>
        <a:p>
          <a:endParaRPr lang="en-US"/>
        </a:p>
      </dgm:t>
    </dgm:pt>
    <dgm:pt modelId="{F76DA468-3B62-41E4-A549-96B650A745D2}" type="pres">
      <dgm:prSet presAssocID="{E78B761E-0C5F-4A63-82A7-BE8339B39B7A}" presName="spacer" presStyleCnt="0"/>
      <dgm:spPr/>
    </dgm:pt>
    <dgm:pt modelId="{0785685D-8588-40E7-BF60-B9A5512558E3}" type="pres">
      <dgm:prSet presAssocID="{D9459111-7997-4DB6-9CC9-6D693467DA6A}" presName="parentText" presStyleLbl="node1" presStyleIdx="2" presStyleCnt="3">
        <dgm:presLayoutVars>
          <dgm:chMax val="0"/>
          <dgm:bulletEnabled val="1"/>
        </dgm:presLayoutVars>
      </dgm:prSet>
      <dgm:spPr/>
      <dgm:t>
        <a:bodyPr/>
        <a:lstStyle/>
        <a:p>
          <a:endParaRPr lang="en-US"/>
        </a:p>
      </dgm:t>
    </dgm:pt>
  </dgm:ptLst>
  <dgm:cxnLst>
    <dgm:cxn modelId="{2E66EE81-514E-403F-AE93-CAE9E0B05D4E}" srcId="{FA1DFC3F-3965-4DF2-A108-B155A95A10A3}" destId="{EE4F9F51-BCED-419E-82A4-39C82E6E3C9E}" srcOrd="1" destOrd="0" parTransId="{B5A1015D-EE3D-41B9-B4F5-9DBC48770421}" sibTransId="{E78B761E-0C5F-4A63-82A7-BE8339B39B7A}"/>
    <dgm:cxn modelId="{9DB7D704-5DC2-4D33-A79A-2B25EBD25545}" type="presOf" srcId="{FA78945C-E18D-4BB9-BA15-0D6996888F96}" destId="{44E00BB9-0BCC-4DB1-BCF3-637D346968DA}" srcOrd="0" destOrd="0" presId="urn:microsoft.com/office/officeart/2005/8/layout/vList2"/>
    <dgm:cxn modelId="{4C9BC0D1-4C07-406C-A98F-BE3A112B5F46}" srcId="{FA1DFC3F-3965-4DF2-A108-B155A95A10A3}" destId="{FA78945C-E18D-4BB9-BA15-0D6996888F96}" srcOrd="0" destOrd="0" parTransId="{BAD49450-7BF8-49BE-84DE-C4F081CE8E22}" sibTransId="{03A7A580-9352-4B16-B7EF-73FCDF17E051}"/>
    <dgm:cxn modelId="{ED55D1F7-5589-4813-A286-9840B22CF3F3}" type="presOf" srcId="{FA1DFC3F-3965-4DF2-A108-B155A95A10A3}" destId="{BC89773B-B177-4ED1-BD25-84B2B0E4E79E}" srcOrd="0" destOrd="0" presId="urn:microsoft.com/office/officeart/2005/8/layout/vList2"/>
    <dgm:cxn modelId="{A5999CF5-FD65-4154-9616-D22A794A933A}" type="presOf" srcId="{D9459111-7997-4DB6-9CC9-6D693467DA6A}" destId="{0785685D-8588-40E7-BF60-B9A5512558E3}" srcOrd="0" destOrd="0" presId="urn:microsoft.com/office/officeart/2005/8/layout/vList2"/>
    <dgm:cxn modelId="{06FD4E4E-099B-4C34-8032-90A9F5DDD5D3}" type="presOf" srcId="{EE4F9F51-BCED-419E-82A4-39C82E6E3C9E}" destId="{3E58E05E-17B0-49B4-8AF6-A07D29FE631C}" srcOrd="0" destOrd="0" presId="urn:microsoft.com/office/officeart/2005/8/layout/vList2"/>
    <dgm:cxn modelId="{092EE935-4065-4EDA-9E13-D01C90F1E076}" srcId="{FA1DFC3F-3965-4DF2-A108-B155A95A10A3}" destId="{D9459111-7997-4DB6-9CC9-6D693467DA6A}" srcOrd="2" destOrd="0" parTransId="{D5CA0F56-5EB6-43E2-851D-ECE7CE592B82}" sibTransId="{4A98C3A3-27F6-4524-9447-CAF1CBCF19FA}"/>
    <dgm:cxn modelId="{EA90EE54-E7E5-43F9-8285-FEE2045E1FB1}" type="presParOf" srcId="{BC89773B-B177-4ED1-BD25-84B2B0E4E79E}" destId="{44E00BB9-0BCC-4DB1-BCF3-637D346968DA}" srcOrd="0" destOrd="0" presId="urn:microsoft.com/office/officeart/2005/8/layout/vList2"/>
    <dgm:cxn modelId="{C7118FF2-0AB7-4AEE-9F44-E37330F7EB5F}" type="presParOf" srcId="{BC89773B-B177-4ED1-BD25-84B2B0E4E79E}" destId="{28A49A60-A28A-42EC-8523-3575EEF6428F}" srcOrd="1" destOrd="0" presId="urn:microsoft.com/office/officeart/2005/8/layout/vList2"/>
    <dgm:cxn modelId="{C5FE7EC5-343A-439C-AEE5-904244503B7C}" type="presParOf" srcId="{BC89773B-B177-4ED1-BD25-84B2B0E4E79E}" destId="{3E58E05E-17B0-49B4-8AF6-A07D29FE631C}" srcOrd="2" destOrd="0" presId="urn:microsoft.com/office/officeart/2005/8/layout/vList2"/>
    <dgm:cxn modelId="{941D3259-6D13-4F19-923D-9487059EC332}" type="presParOf" srcId="{BC89773B-B177-4ED1-BD25-84B2B0E4E79E}" destId="{F76DA468-3B62-41E4-A549-96B650A745D2}" srcOrd="3" destOrd="0" presId="urn:microsoft.com/office/officeart/2005/8/layout/vList2"/>
    <dgm:cxn modelId="{4CDC0ABF-DF12-4109-901F-3154C32DCA2F}" type="presParOf" srcId="{BC89773B-B177-4ED1-BD25-84B2B0E4E79E}" destId="{0785685D-8588-40E7-BF60-B9A5512558E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675749A-FE92-4412-8FD0-46344A3F8184}"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9A559A03-4680-41B4-8C46-A0B8483766AB}">
      <dgm:prSet custT="1"/>
      <dgm:spPr>
        <a:solidFill>
          <a:schemeClr val="tx1">
            <a:lumMod val="65000"/>
            <a:lumOff val="35000"/>
          </a:schemeClr>
        </a:solidFill>
      </dgm:spPr>
      <dgm:t>
        <a:bodyPr/>
        <a:lstStyle/>
        <a:p>
          <a:r>
            <a:rPr lang="en-US" sz="2400" dirty="0">
              <a:latin typeface="Titillium" panose="00000500000000000000" pitchFamily="50" charset="0"/>
            </a:rPr>
            <a:t>Inferring from the request above, it is quite unfortunate that the government being a major employer of people in most West African markets mostly do not consider insurance for their employees (even though it may be a statutory requirement). </a:t>
          </a:r>
        </a:p>
      </dgm:t>
    </dgm:pt>
    <dgm:pt modelId="{364748D4-71CA-481B-AC08-6033A7297D23}" type="parTrans" cxnId="{592A2D24-97F5-435E-9FAF-D6486F0D317D}">
      <dgm:prSet/>
      <dgm:spPr/>
      <dgm:t>
        <a:bodyPr/>
        <a:lstStyle/>
        <a:p>
          <a:endParaRPr lang="en-US" sz="1800">
            <a:latin typeface="Titillium" panose="00000500000000000000" pitchFamily="50" charset="0"/>
          </a:endParaRPr>
        </a:p>
      </dgm:t>
    </dgm:pt>
    <dgm:pt modelId="{BCDFC2D9-E127-4411-99CE-7E1421FF6D81}" type="sibTrans" cxnId="{592A2D24-97F5-435E-9FAF-D6486F0D317D}">
      <dgm:prSet/>
      <dgm:spPr/>
      <dgm:t>
        <a:bodyPr/>
        <a:lstStyle/>
        <a:p>
          <a:endParaRPr lang="en-US" sz="1800">
            <a:latin typeface="Titillium" panose="00000500000000000000" pitchFamily="50" charset="0"/>
          </a:endParaRPr>
        </a:p>
      </dgm:t>
    </dgm:pt>
    <dgm:pt modelId="{93CEA199-5F43-4203-BC56-76A7166CE3DF}">
      <dgm:prSet custT="1"/>
      <dgm:spPr/>
      <dgm:t>
        <a:bodyPr/>
        <a:lstStyle/>
        <a:p>
          <a:r>
            <a:rPr lang="en-US" sz="2800" dirty="0">
              <a:latin typeface="Titillium" panose="00000500000000000000" pitchFamily="50" charset="0"/>
            </a:rPr>
            <a:t>For example, government providing insurance for their employees could encourage the private sector to emulate and that could be a basis of market for insurance brokers within the west African market. </a:t>
          </a:r>
        </a:p>
      </dgm:t>
    </dgm:pt>
    <dgm:pt modelId="{A5594727-BD78-4551-861A-8FE8AB31D6E9}" type="parTrans" cxnId="{23691B25-0013-463F-BFF0-AD256EAB47BD}">
      <dgm:prSet/>
      <dgm:spPr/>
      <dgm:t>
        <a:bodyPr/>
        <a:lstStyle/>
        <a:p>
          <a:endParaRPr lang="en-US" sz="1800">
            <a:latin typeface="Titillium" panose="00000500000000000000" pitchFamily="50" charset="0"/>
          </a:endParaRPr>
        </a:p>
      </dgm:t>
    </dgm:pt>
    <dgm:pt modelId="{030E507A-04D5-4224-AE19-C901625669A7}" type="sibTrans" cxnId="{23691B25-0013-463F-BFF0-AD256EAB47BD}">
      <dgm:prSet/>
      <dgm:spPr/>
      <dgm:t>
        <a:bodyPr/>
        <a:lstStyle/>
        <a:p>
          <a:endParaRPr lang="en-US" sz="1800">
            <a:latin typeface="Titillium" panose="00000500000000000000" pitchFamily="50" charset="0"/>
          </a:endParaRPr>
        </a:p>
      </dgm:t>
    </dgm:pt>
    <dgm:pt modelId="{129E9CC9-CACD-4FA0-842E-8D060EFF414B}" type="pres">
      <dgm:prSet presAssocID="{6675749A-FE92-4412-8FD0-46344A3F8184}" presName="linear" presStyleCnt="0">
        <dgm:presLayoutVars>
          <dgm:animLvl val="lvl"/>
          <dgm:resizeHandles val="exact"/>
        </dgm:presLayoutVars>
      </dgm:prSet>
      <dgm:spPr/>
      <dgm:t>
        <a:bodyPr/>
        <a:lstStyle/>
        <a:p>
          <a:endParaRPr lang="en-US"/>
        </a:p>
      </dgm:t>
    </dgm:pt>
    <dgm:pt modelId="{BA499DA1-63E6-43F7-ADE7-C8C67B4625B8}" type="pres">
      <dgm:prSet presAssocID="{9A559A03-4680-41B4-8C46-A0B8483766AB}" presName="parentText" presStyleLbl="node1" presStyleIdx="0" presStyleCnt="2">
        <dgm:presLayoutVars>
          <dgm:chMax val="0"/>
          <dgm:bulletEnabled val="1"/>
        </dgm:presLayoutVars>
      </dgm:prSet>
      <dgm:spPr/>
      <dgm:t>
        <a:bodyPr/>
        <a:lstStyle/>
        <a:p>
          <a:endParaRPr lang="en-US"/>
        </a:p>
      </dgm:t>
    </dgm:pt>
    <dgm:pt modelId="{E8D9407F-49B1-4B92-9804-72E025A479C4}" type="pres">
      <dgm:prSet presAssocID="{BCDFC2D9-E127-4411-99CE-7E1421FF6D81}" presName="spacer" presStyleCnt="0"/>
      <dgm:spPr/>
    </dgm:pt>
    <dgm:pt modelId="{FBB2C655-B88D-41FA-92F0-31514AD5525E}" type="pres">
      <dgm:prSet presAssocID="{93CEA199-5F43-4203-BC56-76A7166CE3DF}" presName="parentText" presStyleLbl="node1" presStyleIdx="1" presStyleCnt="2">
        <dgm:presLayoutVars>
          <dgm:chMax val="0"/>
          <dgm:bulletEnabled val="1"/>
        </dgm:presLayoutVars>
      </dgm:prSet>
      <dgm:spPr/>
      <dgm:t>
        <a:bodyPr/>
        <a:lstStyle/>
        <a:p>
          <a:endParaRPr lang="en-US"/>
        </a:p>
      </dgm:t>
    </dgm:pt>
  </dgm:ptLst>
  <dgm:cxnLst>
    <dgm:cxn modelId="{20EC8CF6-3E7B-4643-95CF-9E85D4B2EBA7}" type="presOf" srcId="{6675749A-FE92-4412-8FD0-46344A3F8184}" destId="{129E9CC9-CACD-4FA0-842E-8D060EFF414B}" srcOrd="0" destOrd="0" presId="urn:microsoft.com/office/officeart/2005/8/layout/vList2"/>
    <dgm:cxn modelId="{7C8C4214-104A-4024-9B6B-856923F7FBD2}" type="presOf" srcId="{93CEA199-5F43-4203-BC56-76A7166CE3DF}" destId="{FBB2C655-B88D-41FA-92F0-31514AD5525E}" srcOrd="0" destOrd="0" presId="urn:microsoft.com/office/officeart/2005/8/layout/vList2"/>
    <dgm:cxn modelId="{592A2D24-97F5-435E-9FAF-D6486F0D317D}" srcId="{6675749A-FE92-4412-8FD0-46344A3F8184}" destId="{9A559A03-4680-41B4-8C46-A0B8483766AB}" srcOrd="0" destOrd="0" parTransId="{364748D4-71CA-481B-AC08-6033A7297D23}" sibTransId="{BCDFC2D9-E127-4411-99CE-7E1421FF6D81}"/>
    <dgm:cxn modelId="{23691B25-0013-463F-BFF0-AD256EAB47BD}" srcId="{6675749A-FE92-4412-8FD0-46344A3F8184}" destId="{93CEA199-5F43-4203-BC56-76A7166CE3DF}" srcOrd="1" destOrd="0" parTransId="{A5594727-BD78-4551-861A-8FE8AB31D6E9}" sibTransId="{030E507A-04D5-4224-AE19-C901625669A7}"/>
    <dgm:cxn modelId="{483EEE60-8889-4794-8A49-D381E7124216}" type="presOf" srcId="{9A559A03-4680-41B4-8C46-A0B8483766AB}" destId="{BA499DA1-63E6-43F7-ADE7-C8C67B4625B8}" srcOrd="0" destOrd="0" presId="urn:microsoft.com/office/officeart/2005/8/layout/vList2"/>
    <dgm:cxn modelId="{B33D9D91-EA11-411F-B3E2-3F18693C0729}" type="presParOf" srcId="{129E9CC9-CACD-4FA0-842E-8D060EFF414B}" destId="{BA499DA1-63E6-43F7-ADE7-C8C67B4625B8}" srcOrd="0" destOrd="0" presId="urn:microsoft.com/office/officeart/2005/8/layout/vList2"/>
    <dgm:cxn modelId="{A33CE2EF-57D9-4CCA-B1BE-3E77B4C14828}" type="presParOf" srcId="{129E9CC9-CACD-4FA0-842E-8D060EFF414B}" destId="{E8D9407F-49B1-4B92-9804-72E025A479C4}" srcOrd="1" destOrd="0" presId="urn:microsoft.com/office/officeart/2005/8/layout/vList2"/>
    <dgm:cxn modelId="{522981D8-E089-45E0-85D2-03E5A63B1EBE}" type="presParOf" srcId="{129E9CC9-CACD-4FA0-842E-8D060EFF414B}" destId="{FBB2C655-B88D-41FA-92F0-31514AD5525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63BA0B7-929D-402B-9C83-06E51082B97D}"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3CCB7B30-A06D-421F-B45D-78BF4E118519}">
      <dgm:prSet custT="1"/>
      <dgm:spPr>
        <a:solidFill>
          <a:schemeClr val="tx1">
            <a:lumMod val="65000"/>
            <a:lumOff val="35000"/>
          </a:schemeClr>
        </a:solidFill>
      </dgm:spPr>
      <dgm:t>
        <a:bodyPr/>
        <a:lstStyle/>
        <a:p>
          <a:r>
            <a:rPr lang="en-US" sz="2400" dirty="0">
              <a:latin typeface="Titillium" panose="00000500000000000000" pitchFamily="50" charset="0"/>
            </a:rPr>
            <a:t>Supportive tax policies could be a way the broker business in West African markets can be promoted to enhance insurance penetration within the various economies in West Africa.</a:t>
          </a:r>
        </a:p>
      </dgm:t>
    </dgm:pt>
    <dgm:pt modelId="{39C57142-4558-41D2-9F19-2DE45A568042}" type="parTrans" cxnId="{EB27427E-8404-46BE-9209-E54B1A947A6F}">
      <dgm:prSet/>
      <dgm:spPr/>
      <dgm:t>
        <a:bodyPr/>
        <a:lstStyle/>
        <a:p>
          <a:endParaRPr lang="en-US" sz="2000">
            <a:latin typeface="Titillium" panose="00000500000000000000" pitchFamily="50" charset="0"/>
          </a:endParaRPr>
        </a:p>
      </dgm:t>
    </dgm:pt>
    <dgm:pt modelId="{D0C02139-2165-4138-BECF-5F92DFC912C7}" type="sibTrans" cxnId="{EB27427E-8404-46BE-9209-E54B1A947A6F}">
      <dgm:prSet/>
      <dgm:spPr/>
      <dgm:t>
        <a:bodyPr/>
        <a:lstStyle/>
        <a:p>
          <a:endParaRPr lang="en-US" sz="2000">
            <a:latin typeface="Titillium" panose="00000500000000000000" pitchFamily="50" charset="0"/>
          </a:endParaRPr>
        </a:p>
      </dgm:t>
    </dgm:pt>
    <dgm:pt modelId="{4B350CF6-2056-44BE-887E-D2FDDC35EECE}">
      <dgm:prSet custT="1"/>
      <dgm:spPr/>
      <dgm:t>
        <a:bodyPr/>
        <a:lstStyle/>
        <a:p>
          <a:r>
            <a:rPr lang="en-US" sz="2400" dirty="0">
              <a:latin typeface="Titillium" panose="00000500000000000000" pitchFamily="50" charset="0"/>
            </a:rPr>
            <a:t>For example, governments can introduce tax incentives or subsidies on insurance premiums to make insurance more affordable to individuals and businesses. </a:t>
          </a:r>
        </a:p>
      </dgm:t>
    </dgm:pt>
    <dgm:pt modelId="{B396E0C0-B720-4064-920F-7B4191059289}" type="parTrans" cxnId="{D76921A8-4D8C-4649-8D8B-2E3D1CD73916}">
      <dgm:prSet/>
      <dgm:spPr/>
      <dgm:t>
        <a:bodyPr/>
        <a:lstStyle/>
        <a:p>
          <a:endParaRPr lang="en-US" sz="2000">
            <a:latin typeface="Titillium" panose="00000500000000000000" pitchFamily="50" charset="0"/>
          </a:endParaRPr>
        </a:p>
      </dgm:t>
    </dgm:pt>
    <dgm:pt modelId="{6771A3E3-CABD-45F0-A460-861648C4D11D}" type="sibTrans" cxnId="{D76921A8-4D8C-4649-8D8B-2E3D1CD73916}">
      <dgm:prSet/>
      <dgm:spPr/>
      <dgm:t>
        <a:bodyPr/>
        <a:lstStyle/>
        <a:p>
          <a:endParaRPr lang="en-US" sz="2000">
            <a:latin typeface="Titillium" panose="00000500000000000000" pitchFamily="50" charset="0"/>
          </a:endParaRPr>
        </a:p>
      </dgm:t>
    </dgm:pt>
    <dgm:pt modelId="{A7E7318E-7384-414E-9DE5-11615F115FF6}">
      <dgm:prSet custT="1"/>
      <dgm:spPr/>
      <dgm:t>
        <a:bodyPr/>
        <a:lstStyle/>
        <a:p>
          <a:r>
            <a:rPr lang="en-US" sz="2400" dirty="0">
              <a:latin typeface="Titillium" panose="00000500000000000000" pitchFamily="50" charset="0"/>
            </a:rPr>
            <a:t>This can stimulate demand for insurance services and the role of brokers could be on a high demand. </a:t>
          </a:r>
        </a:p>
      </dgm:t>
    </dgm:pt>
    <dgm:pt modelId="{E00B04A3-D1F7-44B3-8A31-31B901212E18}" type="parTrans" cxnId="{0E14FFEE-8419-4030-91EA-422FA9EE024C}">
      <dgm:prSet/>
      <dgm:spPr/>
      <dgm:t>
        <a:bodyPr/>
        <a:lstStyle/>
        <a:p>
          <a:endParaRPr lang="en-US" sz="2000">
            <a:latin typeface="Titillium" panose="00000500000000000000" pitchFamily="50" charset="0"/>
          </a:endParaRPr>
        </a:p>
      </dgm:t>
    </dgm:pt>
    <dgm:pt modelId="{91A9AEB4-784C-4751-AAE6-C34D757F88AF}" type="sibTrans" cxnId="{0E14FFEE-8419-4030-91EA-422FA9EE024C}">
      <dgm:prSet/>
      <dgm:spPr/>
      <dgm:t>
        <a:bodyPr/>
        <a:lstStyle/>
        <a:p>
          <a:endParaRPr lang="en-US" sz="2000">
            <a:latin typeface="Titillium" panose="00000500000000000000" pitchFamily="50" charset="0"/>
          </a:endParaRPr>
        </a:p>
      </dgm:t>
    </dgm:pt>
    <dgm:pt modelId="{C2F95468-2222-4F32-B340-0B54CD027BEF}" type="pres">
      <dgm:prSet presAssocID="{E63BA0B7-929D-402B-9C83-06E51082B97D}" presName="linear" presStyleCnt="0">
        <dgm:presLayoutVars>
          <dgm:animLvl val="lvl"/>
          <dgm:resizeHandles val="exact"/>
        </dgm:presLayoutVars>
      </dgm:prSet>
      <dgm:spPr/>
      <dgm:t>
        <a:bodyPr/>
        <a:lstStyle/>
        <a:p>
          <a:endParaRPr lang="en-US"/>
        </a:p>
      </dgm:t>
    </dgm:pt>
    <dgm:pt modelId="{D1DD9687-74E4-40E1-8446-8B9C752A0D84}" type="pres">
      <dgm:prSet presAssocID="{3CCB7B30-A06D-421F-B45D-78BF4E118519}" presName="parentText" presStyleLbl="node1" presStyleIdx="0" presStyleCnt="3">
        <dgm:presLayoutVars>
          <dgm:chMax val="0"/>
          <dgm:bulletEnabled val="1"/>
        </dgm:presLayoutVars>
      </dgm:prSet>
      <dgm:spPr/>
      <dgm:t>
        <a:bodyPr/>
        <a:lstStyle/>
        <a:p>
          <a:endParaRPr lang="en-US"/>
        </a:p>
      </dgm:t>
    </dgm:pt>
    <dgm:pt modelId="{A5F5AF2F-63AB-45A2-815D-20D63380D88E}" type="pres">
      <dgm:prSet presAssocID="{D0C02139-2165-4138-BECF-5F92DFC912C7}" presName="spacer" presStyleCnt="0"/>
      <dgm:spPr/>
    </dgm:pt>
    <dgm:pt modelId="{EEDB603B-234A-41BD-A508-589411481717}" type="pres">
      <dgm:prSet presAssocID="{4B350CF6-2056-44BE-887E-D2FDDC35EECE}" presName="parentText" presStyleLbl="node1" presStyleIdx="1" presStyleCnt="3">
        <dgm:presLayoutVars>
          <dgm:chMax val="0"/>
          <dgm:bulletEnabled val="1"/>
        </dgm:presLayoutVars>
      </dgm:prSet>
      <dgm:spPr/>
      <dgm:t>
        <a:bodyPr/>
        <a:lstStyle/>
        <a:p>
          <a:endParaRPr lang="en-US"/>
        </a:p>
      </dgm:t>
    </dgm:pt>
    <dgm:pt modelId="{E752EF42-491F-4ECE-BD5E-B7DADB69C577}" type="pres">
      <dgm:prSet presAssocID="{6771A3E3-CABD-45F0-A460-861648C4D11D}" presName="spacer" presStyleCnt="0"/>
      <dgm:spPr/>
    </dgm:pt>
    <dgm:pt modelId="{B07A5E9C-B669-4103-9A51-0C576EA3A011}" type="pres">
      <dgm:prSet presAssocID="{A7E7318E-7384-414E-9DE5-11615F115FF6}" presName="parentText" presStyleLbl="node1" presStyleIdx="2" presStyleCnt="3">
        <dgm:presLayoutVars>
          <dgm:chMax val="0"/>
          <dgm:bulletEnabled val="1"/>
        </dgm:presLayoutVars>
      </dgm:prSet>
      <dgm:spPr/>
      <dgm:t>
        <a:bodyPr/>
        <a:lstStyle/>
        <a:p>
          <a:endParaRPr lang="en-US"/>
        </a:p>
      </dgm:t>
    </dgm:pt>
  </dgm:ptLst>
  <dgm:cxnLst>
    <dgm:cxn modelId="{0E14FFEE-8419-4030-91EA-422FA9EE024C}" srcId="{E63BA0B7-929D-402B-9C83-06E51082B97D}" destId="{A7E7318E-7384-414E-9DE5-11615F115FF6}" srcOrd="2" destOrd="0" parTransId="{E00B04A3-D1F7-44B3-8A31-31B901212E18}" sibTransId="{91A9AEB4-784C-4751-AAE6-C34D757F88AF}"/>
    <dgm:cxn modelId="{5EE874BB-FEEE-4DF2-8846-B07CF9768873}" type="presOf" srcId="{4B350CF6-2056-44BE-887E-D2FDDC35EECE}" destId="{EEDB603B-234A-41BD-A508-589411481717}" srcOrd="0" destOrd="0" presId="urn:microsoft.com/office/officeart/2005/8/layout/vList2"/>
    <dgm:cxn modelId="{471B79CF-EBE2-4338-8E6B-8FD8DBA44C38}" type="presOf" srcId="{A7E7318E-7384-414E-9DE5-11615F115FF6}" destId="{B07A5E9C-B669-4103-9A51-0C576EA3A011}" srcOrd="0" destOrd="0" presId="urn:microsoft.com/office/officeart/2005/8/layout/vList2"/>
    <dgm:cxn modelId="{7F3C9590-5423-42F1-894C-EDFBF210B16A}" type="presOf" srcId="{3CCB7B30-A06D-421F-B45D-78BF4E118519}" destId="{D1DD9687-74E4-40E1-8446-8B9C752A0D84}" srcOrd="0" destOrd="0" presId="urn:microsoft.com/office/officeart/2005/8/layout/vList2"/>
    <dgm:cxn modelId="{EB27427E-8404-46BE-9209-E54B1A947A6F}" srcId="{E63BA0B7-929D-402B-9C83-06E51082B97D}" destId="{3CCB7B30-A06D-421F-B45D-78BF4E118519}" srcOrd="0" destOrd="0" parTransId="{39C57142-4558-41D2-9F19-2DE45A568042}" sibTransId="{D0C02139-2165-4138-BECF-5F92DFC912C7}"/>
    <dgm:cxn modelId="{241491DE-C939-494D-A745-1A1BA4774ED0}" type="presOf" srcId="{E63BA0B7-929D-402B-9C83-06E51082B97D}" destId="{C2F95468-2222-4F32-B340-0B54CD027BEF}" srcOrd="0" destOrd="0" presId="urn:microsoft.com/office/officeart/2005/8/layout/vList2"/>
    <dgm:cxn modelId="{D76921A8-4D8C-4649-8D8B-2E3D1CD73916}" srcId="{E63BA0B7-929D-402B-9C83-06E51082B97D}" destId="{4B350CF6-2056-44BE-887E-D2FDDC35EECE}" srcOrd="1" destOrd="0" parTransId="{B396E0C0-B720-4064-920F-7B4191059289}" sibTransId="{6771A3E3-CABD-45F0-A460-861648C4D11D}"/>
    <dgm:cxn modelId="{23107090-1AF8-4C05-9382-97630D69A114}" type="presParOf" srcId="{C2F95468-2222-4F32-B340-0B54CD027BEF}" destId="{D1DD9687-74E4-40E1-8446-8B9C752A0D84}" srcOrd="0" destOrd="0" presId="urn:microsoft.com/office/officeart/2005/8/layout/vList2"/>
    <dgm:cxn modelId="{4D05E6AC-FD64-4352-BDEA-2E40C3D80F00}" type="presParOf" srcId="{C2F95468-2222-4F32-B340-0B54CD027BEF}" destId="{A5F5AF2F-63AB-45A2-815D-20D63380D88E}" srcOrd="1" destOrd="0" presId="urn:microsoft.com/office/officeart/2005/8/layout/vList2"/>
    <dgm:cxn modelId="{00CD3778-CB79-46DA-9E3F-FB49E02A1932}" type="presParOf" srcId="{C2F95468-2222-4F32-B340-0B54CD027BEF}" destId="{EEDB603B-234A-41BD-A508-589411481717}" srcOrd="2" destOrd="0" presId="urn:microsoft.com/office/officeart/2005/8/layout/vList2"/>
    <dgm:cxn modelId="{1191D3B4-11E4-4858-873C-F49504144E81}" type="presParOf" srcId="{C2F95468-2222-4F32-B340-0B54CD027BEF}" destId="{E752EF42-491F-4ECE-BD5E-B7DADB69C577}" srcOrd="3" destOrd="0" presId="urn:microsoft.com/office/officeart/2005/8/layout/vList2"/>
    <dgm:cxn modelId="{170B9385-6A8C-46FC-B876-0FEBDAED0AB3}" type="presParOf" srcId="{C2F95468-2222-4F32-B340-0B54CD027BEF}" destId="{B07A5E9C-B669-4103-9A51-0C576EA3A01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1C166B3-0925-4454-A1E5-78036826EAC4}"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4EC9328B-E7B2-43C5-8B0B-3D8B945954DC}">
      <dgm:prSet custT="1"/>
      <dgm:spPr>
        <a:solidFill>
          <a:schemeClr val="tx1">
            <a:lumMod val="65000"/>
            <a:lumOff val="35000"/>
          </a:schemeClr>
        </a:solidFill>
      </dgm:spPr>
      <dgm:t>
        <a:bodyPr/>
        <a:lstStyle/>
        <a:p>
          <a:r>
            <a:rPr lang="en-US" sz="2400" dirty="0">
              <a:latin typeface="Titillium" panose="00000500000000000000" pitchFamily="50" charset="0"/>
            </a:rPr>
            <a:t>For instance, the recent Finance Act introduced in Sierra Leone exempted reinsurance premiums and life insurance premiums from the Goods and Services tax component and that is encouraging in promoting life insurance business in Sierra Leone. </a:t>
          </a:r>
        </a:p>
      </dgm:t>
    </dgm:pt>
    <dgm:pt modelId="{31DED980-6C4A-43C2-B9AD-CDCE21BEB4BB}" type="parTrans" cxnId="{9E3456F2-676F-42FC-ADF4-5DF178008634}">
      <dgm:prSet/>
      <dgm:spPr/>
      <dgm:t>
        <a:bodyPr/>
        <a:lstStyle/>
        <a:p>
          <a:endParaRPr lang="en-US" sz="2000">
            <a:latin typeface="Titillium" panose="00000500000000000000" pitchFamily="50" charset="0"/>
          </a:endParaRPr>
        </a:p>
      </dgm:t>
    </dgm:pt>
    <dgm:pt modelId="{DCC03CAE-B8ED-48DA-90EC-D66F18E4D12F}" type="sibTrans" cxnId="{9E3456F2-676F-42FC-ADF4-5DF178008634}">
      <dgm:prSet/>
      <dgm:spPr/>
      <dgm:t>
        <a:bodyPr/>
        <a:lstStyle/>
        <a:p>
          <a:endParaRPr lang="en-US" sz="2000">
            <a:latin typeface="Titillium" panose="00000500000000000000" pitchFamily="50" charset="0"/>
          </a:endParaRPr>
        </a:p>
      </dgm:t>
    </dgm:pt>
    <dgm:pt modelId="{7464427C-33F8-453B-BD69-A8AD12B0B936}">
      <dgm:prSet custT="1"/>
      <dgm:spPr/>
      <dgm:t>
        <a:bodyPr/>
        <a:lstStyle/>
        <a:p>
          <a:r>
            <a:rPr lang="en-US" sz="2400" dirty="0">
              <a:latin typeface="Titillium" panose="00000500000000000000" pitchFamily="50" charset="0"/>
            </a:rPr>
            <a:t>On the other hand, the introduction of 15% GST on other insurances may have a negative impact on our budding industry and I am aware that our Honorable commissioners, directors, and leadership of our association are working assiduously to have the tax rates revised or if possible, eliminated from premium composition.</a:t>
          </a:r>
        </a:p>
      </dgm:t>
    </dgm:pt>
    <dgm:pt modelId="{D7A94321-2190-4CF6-85FC-F442CBC347E5}" type="parTrans" cxnId="{48CF6627-16C1-47DA-92CA-844BC5DE71EA}">
      <dgm:prSet/>
      <dgm:spPr/>
      <dgm:t>
        <a:bodyPr/>
        <a:lstStyle/>
        <a:p>
          <a:endParaRPr lang="en-US" sz="2000">
            <a:latin typeface="Titillium" panose="00000500000000000000" pitchFamily="50" charset="0"/>
          </a:endParaRPr>
        </a:p>
      </dgm:t>
    </dgm:pt>
    <dgm:pt modelId="{8E6C9A82-599C-4B9D-9CA2-BB7A68AFB6CB}" type="sibTrans" cxnId="{48CF6627-16C1-47DA-92CA-844BC5DE71EA}">
      <dgm:prSet/>
      <dgm:spPr/>
      <dgm:t>
        <a:bodyPr/>
        <a:lstStyle/>
        <a:p>
          <a:endParaRPr lang="en-US" sz="2000">
            <a:latin typeface="Titillium" panose="00000500000000000000" pitchFamily="50" charset="0"/>
          </a:endParaRPr>
        </a:p>
      </dgm:t>
    </dgm:pt>
    <dgm:pt modelId="{BC125C8D-878F-4D0D-BE0B-566C4D359EB7}" type="pres">
      <dgm:prSet presAssocID="{F1C166B3-0925-4454-A1E5-78036826EAC4}" presName="linear" presStyleCnt="0">
        <dgm:presLayoutVars>
          <dgm:animLvl val="lvl"/>
          <dgm:resizeHandles val="exact"/>
        </dgm:presLayoutVars>
      </dgm:prSet>
      <dgm:spPr/>
      <dgm:t>
        <a:bodyPr/>
        <a:lstStyle/>
        <a:p>
          <a:endParaRPr lang="en-US"/>
        </a:p>
      </dgm:t>
    </dgm:pt>
    <dgm:pt modelId="{AF54B95A-E54E-4222-9E6D-25F649020C9E}" type="pres">
      <dgm:prSet presAssocID="{4EC9328B-E7B2-43C5-8B0B-3D8B945954DC}" presName="parentText" presStyleLbl="node1" presStyleIdx="0" presStyleCnt="2">
        <dgm:presLayoutVars>
          <dgm:chMax val="0"/>
          <dgm:bulletEnabled val="1"/>
        </dgm:presLayoutVars>
      </dgm:prSet>
      <dgm:spPr/>
      <dgm:t>
        <a:bodyPr/>
        <a:lstStyle/>
        <a:p>
          <a:endParaRPr lang="en-US"/>
        </a:p>
      </dgm:t>
    </dgm:pt>
    <dgm:pt modelId="{6D09695D-C9C6-48AE-8165-EC1E6BDF2ABA}" type="pres">
      <dgm:prSet presAssocID="{DCC03CAE-B8ED-48DA-90EC-D66F18E4D12F}" presName="spacer" presStyleCnt="0"/>
      <dgm:spPr/>
    </dgm:pt>
    <dgm:pt modelId="{70324DCE-7FB7-420A-8724-CD5A68AEE172}" type="pres">
      <dgm:prSet presAssocID="{7464427C-33F8-453B-BD69-A8AD12B0B936}" presName="parentText" presStyleLbl="node1" presStyleIdx="1" presStyleCnt="2">
        <dgm:presLayoutVars>
          <dgm:chMax val="0"/>
          <dgm:bulletEnabled val="1"/>
        </dgm:presLayoutVars>
      </dgm:prSet>
      <dgm:spPr/>
      <dgm:t>
        <a:bodyPr/>
        <a:lstStyle/>
        <a:p>
          <a:endParaRPr lang="en-US"/>
        </a:p>
      </dgm:t>
    </dgm:pt>
  </dgm:ptLst>
  <dgm:cxnLst>
    <dgm:cxn modelId="{21F78337-DBA6-4999-B930-8E021364B4A7}" type="presOf" srcId="{4EC9328B-E7B2-43C5-8B0B-3D8B945954DC}" destId="{AF54B95A-E54E-4222-9E6D-25F649020C9E}" srcOrd="0" destOrd="0" presId="urn:microsoft.com/office/officeart/2005/8/layout/vList2"/>
    <dgm:cxn modelId="{9E3456F2-676F-42FC-ADF4-5DF178008634}" srcId="{F1C166B3-0925-4454-A1E5-78036826EAC4}" destId="{4EC9328B-E7B2-43C5-8B0B-3D8B945954DC}" srcOrd="0" destOrd="0" parTransId="{31DED980-6C4A-43C2-B9AD-CDCE21BEB4BB}" sibTransId="{DCC03CAE-B8ED-48DA-90EC-D66F18E4D12F}"/>
    <dgm:cxn modelId="{48CF6627-16C1-47DA-92CA-844BC5DE71EA}" srcId="{F1C166B3-0925-4454-A1E5-78036826EAC4}" destId="{7464427C-33F8-453B-BD69-A8AD12B0B936}" srcOrd="1" destOrd="0" parTransId="{D7A94321-2190-4CF6-85FC-F442CBC347E5}" sibTransId="{8E6C9A82-599C-4B9D-9CA2-BB7A68AFB6CB}"/>
    <dgm:cxn modelId="{FEEF4F82-3613-4AA7-96F0-9CAA9C033B11}" type="presOf" srcId="{F1C166B3-0925-4454-A1E5-78036826EAC4}" destId="{BC125C8D-878F-4D0D-BE0B-566C4D359EB7}" srcOrd="0" destOrd="0" presId="urn:microsoft.com/office/officeart/2005/8/layout/vList2"/>
    <dgm:cxn modelId="{F47C72AB-D9DE-4240-AAA5-1537F1951B34}" type="presOf" srcId="{7464427C-33F8-453B-BD69-A8AD12B0B936}" destId="{70324DCE-7FB7-420A-8724-CD5A68AEE172}" srcOrd="0" destOrd="0" presId="urn:microsoft.com/office/officeart/2005/8/layout/vList2"/>
    <dgm:cxn modelId="{CD46C849-4D0F-459F-B25D-BDEDD2BC3F51}" type="presParOf" srcId="{BC125C8D-878F-4D0D-BE0B-566C4D359EB7}" destId="{AF54B95A-E54E-4222-9E6D-25F649020C9E}" srcOrd="0" destOrd="0" presId="urn:microsoft.com/office/officeart/2005/8/layout/vList2"/>
    <dgm:cxn modelId="{BBE8AF99-6EDF-4842-B76D-DBD1EBDB0C06}" type="presParOf" srcId="{BC125C8D-878F-4D0D-BE0B-566C4D359EB7}" destId="{6D09695D-C9C6-48AE-8165-EC1E6BDF2ABA}" srcOrd="1" destOrd="0" presId="urn:microsoft.com/office/officeart/2005/8/layout/vList2"/>
    <dgm:cxn modelId="{D72D328C-D0DE-4FE9-BE59-B784848BA2A5}" type="presParOf" srcId="{BC125C8D-878F-4D0D-BE0B-566C4D359EB7}" destId="{70324DCE-7FB7-420A-8724-CD5A68AEE17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5C31E3-4BC3-4743-948A-ADBFD4FB23CC}"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D8F28B95-4FB7-449B-A7CF-7CD89BB2AB75}">
      <dgm:prSet/>
      <dgm:spPr>
        <a:solidFill>
          <a:schemeClr val="tx1">
            <a:lumMod val="65000"/>
            <a:lumOff val="35000"/>
          </a:schemeClr>
        </a:solidFill>
      </dgm:spPr>
      <dgm:t>
        <a:bodyPr/>
        <a:lstStyle/>
        <a:p>
          <a:r>
            <a:rPr lang="en-US" dirty="0">
              <a:latin typeface="Titillium" panose="00000500000000000000" pitchFamily="50" charset="0"/>
            </a:rPr>
            <a:t>Majority of West African countries do not consider the need to purchase insurance until they fall within the middle class of society. This is usually due to the following:</a:t>
          </a:r>
        </a:p>
      </dgm:t>
    </dgm:pt>
    <dgm:pt modelId="{258BBF5B-1739-4B2C-AEFA-29A183C2B35D}" type="parTrans" cxnId="{99EB696E-3A9C-4EE4-A266-B0720263A293}">
      <dgm:prSet/>
      <dgm:spPr/>
      <dgm:t>
        <a:bodyPr/>
        <a:lstStyle/>
        <a:p>
          <a:endParaRPr lang="en-US">
            <a:latin typeface="Titillium" panose="00000500000000000000" pitchFamily="50" charset="0"/>
          </a:endParaRPr>
        </a:p>
      </dgm:t>
    </dgm:pt>
    <dgm:pt modelId="{1973EE3C-EBD8-46AE-8A82-C0735AB56913}" type="sibTrans" cxnId="{99EB696E-3A9C-4EE4-A266-B0720263A293}">
      <dgm:prSet/>
      <dgm:spPr/>
      <dgm:t>
        <a:bodyPr/>
        <a:lstStyle/>
        <a:p>
          <a:endParaRPr lang="en-US">
            <a:latin typeface="Titillium" panose="00000500000000000000" pitchFamily="50" charset="0"/>
          </a:endParaRPr>
        </a:p>
      </dgm:t>
    </dgm:pt>
    <dgm:pt modelId="{0397C433-0187-410B-981B-1C9369DF9029}">
      <dgm:prSet custT="1"/>
      <dgm:spPr/>
      <dgm:t>
        <a:bodyPr/>
        <a:lstStyle/>
        <a:p>
          <a:r>
            <a:rPr lang="en-US" sz="2400" dirty="0">
              <a:latin typeface="Titillium" panose="00000500000000000000" pitchFamily="50" charset="0"/>
            </a:rPr>
            <a:t>Low-income levels</a:t>
          </a:r>
        </a:p>
      </dgm:t>
    </dgm:pt>
    <dgm:pt modelId="{402ECFD5-73F7-458A-8814-5D0D1424000F}" type="parTrans" cxnId="{3C26DBE6-7A5E-4400-A86B-D444A7C2E4FB}">
      <dgm:prSet/>
      <dgm:spPr/>
      <dgm:t>
        <a:bodyPr/>
        <a:lstStyle/>
        <a:p>
          <a:endParaRPr lang="en-US">
            <a:latin typeface="Titillium" panose="00000500000000000000" pitchFamily="50" charset="0"/>
          </a:endParaRPr>
        </a:p>
      </dgm:t>
    </dgm:pt>
    <dgm:pt modelId="{E50C97F0-5AF2-4013-AA0E-213CB54DAB59}" type="sibTrans" cxnId="{3C26DBE6-7A5E-4400-A86B-D444A7C2E4FB}">
      <dgm:prSet/>
      <dgm:spPr/>
      <dgm:t>
        <a:bodyPr/>
        <a:lstStyle/>
        <a:p>
          <a:endParaRPr lang="en-US">
            <a:latin typeface="Titillium" panose="00000500000000000000" pitchFamily="50" charset="0"/>
          </a:endParaRPr>
        </a:p>
      </dgm:t>
    </dgm:pt>
    <dgm:pt modelId="{445576C0-FBA6-4615-93CE-270EAA594D32}">
      <dgm:prSet custT="1"/>
      <dgm:spPr/>
      <dgm:t>
        <a:bodyPr/>
        <a:lstStyle/>
        <a:p>
          <a:r>
            <a:rPr lang="en-US" sz="2400" dirty="0">
              <a:latin typeface="Titillium" panose="00000500000000000000" pitchFamily="50" charset="0"/>
            </a:rPr>
            <a:t>Low awareness and understanding of insurance.</a:t>
          </a:r>
        </a:p>
      </dgm:t>
    </dgm:pt>
    <dgm:pt modelId="{7198476B-F8EF-447D-B23E-5894897BB981}" type="parTrans" cxnId="{AA517F96-937D-48B7-9A4E-FA557852F568}">
      <dgm:prSet/>
      <dgm:spPr/>
      <dgm:t>
        <a:bodyPr/>
        <a:lstStyle/>
        <a:p>
          <a:endParaRPr lang="en-US">
            <a:latin typeface="Titillium" panose="00000500000000000000" pitchFamily="50" charset="0"/>
          </a:endParaRPr>
        </a:p>
      </dgm:t>
    </dgm:pt>
    <dgm:pt modelId="{158A02DC-6F21-4C08-A04C-CADC4D3C2ACA}" type="sibTrans" cxnId="{AA517F96-937D-48B7-9A4E-FA557852F568}">
      <dgm:prSet/>
      <dgm:spPr/>
      <dgm:t>
        <a:bodyPr/>
        <a:lstStyle/>
        <a:p>
          <a:endParaRPr lang="en-US">
            <a:latin typeface="Titillium" panose="00000500000000000000" pitchFamily="50" charset="0"/>
          </a:endParaRPr>
        </a:p>
      </dgm:t>
    </dgm:pt>
    <dgm:pt modelId="{FD5651C6-27B4-416E-B940-22A03E34E0B8}">
      <dgm:prSet custT="1"/>
      <dgm:spPr/>
      <dgm:t>
        <a:bodyPr/>
        <a:lstStyle/>
        <a:p>
          <a:r>
            <a:rPr lang="en-US" sz="2400" dirty="0">
              <a:latin typeface="Titillium" panose="00000500000000000000" pitchFamily="50" charset="0"/>
            </a:rPr>
            <a:t>Mistrust of the financial service sector</a:t>
          </a:r>
        </a:p>
      </dgm:t>
    </dgm:pt>
    <dgm:pt modelId="{483CE0DE-8890-40A8-8D2F-5CDB65899571}" type="parTrans" cxnId="{D87004A2-1855-45CE-95F9-D910DFC14AE2}">
      <dgm:prSet/>
      <dgm:spPr/>
      <dgm:t>
        <a:bodyPr/>
        <a:lstStyle/>
        <a:p>
          <a:endParaRPr lang="en-US">
            <a:latin typeface="Titillium" panose="00000500000000000000" pitchFamily="50" charset="0"/>
          </a:endParaRPr>
        </a:p>
      </dgm:t>
    </dgm:pt>
    <dgm:pt modelId="{72B0AAE8-27AD-4967-9CF9-08E27C6CD9AA}" type="sibTrans" cxnId="{D87004A2-1855-45CE-95F9-D910DFC14AE2}">
      <dgm:prSet/>
      <dgm:spPr/>
      <dgm:t>
        <a:bodyPr/>
        <a:lstStyle/>
        <a:p>
          <a:endParaRPr lang="en-US">
            <a:latin typeface="Titillium" panose="00000500000000000000" pitchFamily="50" charset="0"/>
          </a:endParaRPr>
        </a:p>
      </dgm:t>
    </dgm:pt>
    <dgm:pt modelId="{C3A35832-2E92-47BD-B94B-E44D42C8DC83}">
      <dgm:prSet custT="1"/>
      <dgm:spPr/>
      <dgm:t>
        <a:bodyPr/>
        <a:lstStyle/>
        <a:p>
          <a:r>
            <a:rPr lang="en-US" sz="2400" dirty="0">
              <a:latin typeface="Titillium" panose="00000500000000000000" pitchFamily="50" charset="0"/>
            </a:rPr>
            <a:t>Lack of human capital and expertise.</a:t>
          </a:r>
        </a:p>
      </dgm:t>
    </dgm:pt>
    <dgm:pt modelId="{DE57BD11-32BD-46F8-A763-EBA6EBF8DAA8}" type="parTrans" cxnId="{98C1EDFA-AE7D-4506-8CFE-A60A83A52357}">
      <dgm:prSet/>
      <dgm:spPr/>
      <dgm:t>
        <a:bodyPr/>
        <a:lstStyle/>
        <a:p>
          <a:endParaRPr lang="en-US">
            <a:latin typeface="Titillium" panose="00000500000000000000" pitchFamily="50" charset="0"/>
          </a:endParaRPr>
        </a:p>
      </dgm:t>
    </dgm:pt>
    <dgm:pt modelId="{BB9D8159-727B-4378-9DFD-835CDF5E87C5}" type="sibTrans" cxnId="{98C1EDFA-AE7D-4506-8CFE-A60A83A52357}">
      <dgm:prSet/>
      <dgm:spPr/>
      <dgm:t>
        <a:bodyPr/>
        <a:lstStyle/>
        <a:p>
          <a:endParaRPr lang="en-US">
            <a:latin typeface="Titillium" panose="00000500000000000000" pitchFamily="50" charset="0"/>
          </a:endParaRPr>
        </a:p>
      </dgm:t>
    </dgm:pt>
    <dgm:pt modelId="{00285501-4E2B-476E-8857-40B6B7BAA32B}">
      <dgm:prSet custT="1"/>
      <dgm:spPr/>
      <dgm:t>
        <a:bodyPr/>
        <a:lstStyle/>
        <a:p>
          <a:r>
            <a:rPr lang="en-US" sz="2400" dirty="0">
              <a:latin typeface="Titillium" panose="00000500000000000000" pitchFamily="50" charset="0"/>
            </a:rPr>
            <a:t>Lack of reliable information making it very difficult to assess risk. Market information is either scanty or non-existent.</a:t>
          </a:r>
        </a:p>
      </dgm:t>
    </dgm:pt>
    <dgm:pt modelId="{B0678987-199C-4370-8A86-C73587DF1AE1}" type="parTrans" cxnId="{1A1FE852-F509-4B84-9616-BEFD448C1071}">
      <dgm:prSet/>
      <dgm:spPr/>
      <dgm:t>
        <a:bodyPr/>
        <a:lstStyle/>
        <a:p>
          <a:endParaRPr lang="en-US">
            <a:latin typeface="Titillium" panose="00000500000000000000" pitchFamily="50" charset="0"/>
          </a:endParaRPr>
        </a:p>
      </dgm:t>
    </dgm:pt>
    <dgm:pt modelId="{D748CCD6-B3CD-4687-9379-B4259BFF234D}" type="sibTrans" cxnId="{1A1FE852-F509-4B84-9616-BEFD448C1071}">
      <dgm:prSet/>
      <dgm:spPr/>
      <dgm:t>
        <a:bodyPr/>
        <a:lstStyle/>
        <a:p>
          <a:endParaRPr lang="en-US">
            <a:latin typeface="Titillium" panose="00000500000000000000" pitchFamily="50" charset="0"/>
          </a:endParaRPr>
        </a:p>
      </dgm:t>
    </dgm:pt>
    <dgm:pt modelId="{8CE885AC-2840-4409-8654-E84FF94023CB}">
      <dgm:prSet custT="1"/>
      <dgm:spPr/>
      <dgm:t>
        <a:bodyPr/>
        <a:lstStyle/>
        <a:p>
          <a:endParaRPr lang="en-US" sz="2800" dirty="0">
            <a:latin typeface="Titillium" panose="00000500000000000000" pitchFamily="50" charset="0"/>
          </a:endParaRPr>
        </a:p>
      </dgm:t>
    </dgm:pt>
    <dgm:pt modelId="{BD319CDA-AAC4-4496-9123-46B6672438BA}" type="parTrans" cxnId="{CC9ABCF2-3C3E-4CC3-B03A-DD0FE8B74DB9}">
      <dgm:prSet/>
      <dgm:spPr/>
      <dgm:t>
        <a:bodyPr/>
        <a:lstStyle/>
        <a:p>
          <a:endParaRPr lang="en-US">
            <a:latin typeface="Titillium" panose="00000500000000000000" pitchFamily="50" charset="0"/>
          </a:endParaRPr>
        </a:p>
      </dgm:t>
    </dgm:pt>
    <dgm:pt modelId="{C3AD2B5A-73C5-49AF-B5BE-A7D6E5864DCD}" type="sibTrans" cxnId="{CC9ABCF2-3C3E-4CC3-B03A-DD0FE8B74DB9}">
      <dgm:prSet/>
      <dgm:spPr/>
      <dgm:t>
        <a:bodyPr/>
        <a:lstStyle/>
        <a:p>
          <a:endParaRPr lang="en-US">
            <a:latin typeface="Titillium" panose="00000500000000000000" pitchFamily="50" charset="0"/>
          </a:endParaRPr>
        </a:p>
      </dgm:t>
    </dgm:pt>
    <dgm:pt modelId="{851808B1-CBC9-47C4-95D1-BADD8C8BA2D5}" type="pres">
      <dgm:prSet presAssocID="{575C31E3-4BC3-4743-948A-ADBFD4FB23CC}" presName="linear" presStyleCnt="0">
        <dgm:presLayoutVars>
          <dgm:animLvl val="lvl"/>
          <dgm:resizeHandles val="exact"/>
        </dgm:presLayoutVars>
      </dgm:prSet>
      <dgm:spPr/>
      <dgm:t>
        <a:bodyPr/>
        <a:lstStyle/>
        <a:p>
          <a:endParaRPr lang="en-US"/>
        </a:p>
      </dgm:t>
    </dgm:pt>
    <dgm:pt modelId="{974579CD-58C5-4EED-AA45-206E32D20D91}" type="pres">
      <dgm:prSet presAssocID="{D8F28B95-4FB7-449B-A7CF-7CD89BB2AB75}" presName="parentText" presStyleLbl="node1" presStyleIdx="0" presStyleCnt="1">
        <dgm:presLayoutVars>
          <dgm:chMax val="0"/>
          <dgm:bulletEnabled val="1"/>
        </dgm:presLayoutVars>
      </dgm:prSet>
      <dgm:spPr/>
      <dgm:t>
        <a:bodyPr/>
        <a:lstStyle/>
        <a:p>
          <a:endParaRPr lang="en-US"/>
        </a:p>
      </dgm:t>
    </dgm:pt>
    <dgm:pt modelId="{04020FD2-D954-4668-9FDA-BC0FE2B8F93A}" type="pres">
      <dgm:prSet presAssocID="{D8F28B95-4FB7-449B-A7CF-7CD89BB2AB75}" presName="childText" presStyleLbl="revTx" presStyleIdx="0" presStyleCnt="1" custLinFactNeighborX="-19207" custLinFactNeighborY="-1426">
        <dgm:presLayoutVars>
          <dgm:bulletEnabled val="1"/>
        </dgm:presLayoutVars>
      </dgm:prSet>
      <dgm:spPr/>
      <dgm:t>
        <a:bodyPr/>
        <a:lstStyle/>
        <a:p>
          <a:endParaRPr lang="en-US"/>
        </a:p>
      </dgm:t>
    </dgm:pt>
  </dgm:ptLst>
  <dgm:cxnLst>
    <dgm:cxn modelId="{6A1B1E9D-99B7-46BA-9FE7-F2921D376073}" type="presOf" srcId="{00285501-4E2B-476E-8857-40B6B7BAA32B}" destId="{04020FD2-D954-4668-9FDA-BC0FE2B8F93A}" srcOrd="0" destOrd="4" presId="urn:microsoft.com/office/officeart/2005/8/layout/vList2"/>
    <dgm:cxn modelId="{79EC3127-9FC5-4C8D-8461-F71B14F37083}" type="presOf" srcId="{8CE885AC-2840-4409-8654-E84FF94023CB}" destId="{04020FD2-D954-4668-9FDA-BC0FE2B8F93A}" srcOrd="0" destOrd="5" presId="urn:microsoft.com/office/officeart/2005/8/layout/vList2"/>
    <dgm:cxn modelId="{99EB696E-3A9C-4EE4-A266-B0720263A293}" srcId="{575C31E3-4BC3-4743-948A-ADBFD4FB23CC}" destId="{D8F28B95-4FB7-449B-A7CF-7CD89BB2AB75}" srcOrd="0" destOrd="0" parTransId="{258BBF5B-1739-4B2C-AEFA-29A183C2B35D}" sibTransId="{1973EE3C-EBD8-46AE-8A82-C0735AB56913}"/>
    <dgm:cxn modelId="{1A1FE852-F509-4B84-9616-BEFD448C1071}" srcId="{D8F28B95-4FB7-449B-A7CF-7CD89BB2AB75}" destId="{00285501-4E2B-476E-8857-40B6B7BAA32B}" srcOrd="4" destOrd="0" parTransId="{B0678987-199C-4370-8A86-C73587DF1AE1}" sibTransId="{D748CCD6-B3CD-4687-9379-B4259BFF234D}"/>
    <dgm:cxn modelId="{FACADBDC-F893-4265-9418-4C9C7E3EB478}" type="presOf" srcId="{C3A35832-2E92-47BD-B94B-E44D42C8DC83}" destId="{04020FD2-D954-4668-9FDA-BC0FE2B8F93A}" srcOrd="0" destOrd="3" presId="urn:microsoft.com/office/officeart/2005/8/layout/vList2"/>
    <dgm:cxn modelId="{22890604-C37B-4848-BAD1-1E91DEFA7147}" type="presOf" srcId="{0397C433-0187-410B-981B-1C9369DF9029}" destId="{04020FD2-D954-4668-9FDA-BC0FE2B8F93A}" srcOrd="0" destOrd="0" presId="urn:microsoft.com/office/officeart/2005/8/layout/vList2"/>
    <dgm:cxn modelId="{CC9ABCF2-3C3E-4CC3-B03A-DD0FE8B74DB9}" srcId="{D8F28B95-4FB7-449B-A7CF-7CD89BB2AB75}" destId="{8CE885AC-2840-4409-8654-E84FF94023CB}" srcOrd="5" destOrd="0" parTransId="{BD319CDA-AAC4-4496-9123-46B6672438BA}" sibTransId="{C3AD2B5A-73C5-49AF-B5BE-A7D6E5864DCD}"/>
    <dgm:cxn modelId="{98C1EDFA-AE7D-4506-8CFE-A60A83A52357}" srcId="{D8F28B95-4FB7-449B-A7CF-7CD89BB2AB75}" destId="{C3A35832-2E92-47BD-B94B-E44D42C8DC83}" srcOrd="3" destOrd="0" parTransId="{DE57BD11-32BD-46F8-A763-EBA6EBF8DAA8}" sibTransId="{BB9D8159-727B-4378-9DFD-835CDF5E87C5}"/>
    <dgm:cxn modelId="{AA517F96-937D-48B7-9A4E-FA557852F568}" srcId="{D8F28B95-4FB7-449B-A7CF-7CD89BB2AB75}" destId="{445576C0-FBA6-4615-93CE-270EAA594D32}" srcOrd="1" destOrd="0" parTransId="{7198476B-F8EF-447D-B23E-5894897BB981}" sibTransId="{158A02DC-6F21-4C08-A04C-CADC4D3C2ACA}"/>
    <dgm:cxn modelId="{91EE37D2-F159-4C96-9711-8F774444B34D}" type="presOf" srcId="{575C31E3-4BC3-4743-948A-ADBFD4FB23CC}" destId="{851808B1-CBC9-47C4-95D1-BADD8C8BA2D5}" srcOrd="0" destOrd="0" presId="urn:microsoft.com/office/officeart/2005/8/layout/vList2"/>
    <dgm:cxn modelId="{3C26DBE6-7A5E-4400-A86B-D444A7C2E4FB}" srcId="{D8F28B95-4FB7-449B-A7CF-7CD89BB2AB75}" destId="{0397C433-0187-410B-981B-1C9369DF9029}" srcOrd="0" destOrd="0" parTransId="{402ECFD5-73F7-458A-8814-5D0D1424000F}" sibTransId="{E50C97F0-5AF2-4013-AA0E-213CB54DAB59}"/>
    <dgm:cxn modelId="{71DF9144-6E8B-4271-9026-8C33AF9FA949}" type="presOf" srcId="{FD5651C6-27B4-416E-B940-22A03E34E0B8}" destId="{04020FD2-D954-4668-9FDA-BC0FE2B8F93A}" srcOrd="0" destOrd="2" presId="urn:microsoft.com/office/officeart/2005/8/layout/vList2"/>
    <dgm:cxn modelId="{3CDEE119-6FFB-4A8B-A11F-E2311FFA7AEF}" type="presOf" srcId="{445576C0-FBA6-4615-93CE-270EAA594D32}" destId="{04020FD2-D954-4668-9FDA-BC0FE2B8F93A}" srcOrd="0" destOrd="1" presId="urn:microsoft.com/office/officeart/2005/8/layout/vList2"/>
    <dgm:cxn modelId="{D87004A2-1855-45CE-95F9-D910DFC14AE2}" srcId="{D8F28B95-4FB7-449B-A7CF-7CD89BB2AB75}" destId="{FD5651C6-27B4-416E-B940-22A03E34E0B8}" srcOrd="2" destOrd="0" parTransId="{483CE0DE-8890-40A8-8D2F-5CDB65899571}" sibTransId="{72B0AAE8-27AD-4967-9CF9-08E27C6CD9AA}"/>
    <dgm:cxn modelId="{2DA9FC0A-58DC-4089-9EEB-1CD69F4F5D16}" type="presOf" srcId="{D8F28B95-4FB7-449B-A7CF-7CD89BB2AB75}" destId="{974579CD-58C5-4EED-AA45-206E32D20D91}" srcOrd="0" destOrd="0" presId="urn:microsoft.com/office/officeart/2005/8/layout/vList2"/>
    <dgm:cxn modelId="{559B7BC1-6183-443E-A8BB-4E51EAC26565}" type="presParOf" srcId="{851808B1-CBC9-47C4-95D1-BADD8C8BA2D5}" destId="{974579CD-58C5-4EED-AA45-206E32D20D91}" srcOrd="0" destOrd="0" presId="urn:microsoft.com/office/officeart/2005/8/layout/vList2"/>
    <dgm:cxn modelId="{D55CF405-BDF6-4C9E-A2DB-9A6227DFDE06}" type="presParOf" srcId="{851808B1-CBC9-47C4-95D1-BADD8C8BA2D5}" destId="{04020FD2-D954-4668-9FDA-BC0FE2B8F93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268B16-EFC2-4F66-B1FD-33EA176BA11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D987BB5-2114-4868-9447-DB88B89B643E}">
      <dgm:prSet custT="1"/>
      <dgm:spPr/>
      <dgm:t>
        <a:bodyPr/>
        <a:lstStyle/>
        <a:p>
          <a:pPr>
            <a:lnSpc>
              <a:spcPct val="100000"/>
            </a:lnSpc>
          </a:pPr>
          <a:r>
            <a:rPr lang="en-US" sz="2200" dirty="0">
              <a:latin typeface="Titillium" panose="00000500000000000000" pitchFamily="50" charset="0"/>
            </a:rPr>
            <a:t>The public sector refers to all government-owned or government-affiliated organizations, including the federal government, states, and localities. Public-sector organizations focus on services to the public, including education, security, safety, welfare, the legal system, natural resources, public transportation, infrastructure, food security, social housing, and health services. </a:t>
          </a:r>
        </a:p>
      </dgm:t>
    </dgm:pt>
    <dgm:pt modelId="{87926794-FCC3-4A81-876C-70706A6817E8}" type="parTrans" cxnId="{C0DD169C-9CDA-48FD-B63E-6BD98522763B}">
      <dgm:prSet/>
      <dgm:spPr/>
      <dgm:t>
        <a:bodyPr/>
        <a:lstStyle/>
        <a:p>
          <a:endParaRPr lang="en-US" sz="2200">
            <a:latin typeface="Titillium" panose="00000500000000000000" pitchFamily="50" charset="0"/>
          </a:endParaRPr>
        </a:p>
      </dgm:t>
    </dgm:pt>
    <dgm:pt modelId="{58EB91E9-E34F-46F2-831F-5AF98D6A3EBB}" type="sibTrans" cxnId="{C0DD169C-9CDA-48FD-B63E-6BD98522763B}">
      <dgm:prSet/>
      <dgm:spPr/>
      <dgm:t>
        <a:bodyPr/>
        <a:lstStyle/>
        <a:p>
          <a:endParaRPr lang="en-US" sz="2200">
            <a:latin typeface="Titillium" panose="00000500000000000000" pitchFamily="50" charset="0"/>
          </a:endParaRPr>
        </a:p>
      </dgm:t>
    </dgm:pt>
    <dgm:pt modelId="{76DCFC13-F3D4-42BB-A338-08E1D4C782BF}">
      <dgm:prSet custT="1"/>
      <dgm:spPr/>
      <dgm:t>
        <a:bodyPr/>
        <a:lstStyle/>
        <a:p>
          <a:pPr>
            <a:lnSpc>
              <a:spcPct val="100000"/>
            </a:lnSpc>
          </a:pPr>
          <a:r>
            <a:rPr lang="en-US" sz="2200" dirty="0">
              <a:latin typeface="Titillium" panose="00000500000000000000" pitchFamily="50" charset="0"/>
            </a:rPr>
            <a:t>Due to their presence in every sector of the West African economy, they assume a good position which can be harnessed to promote insurance broker businesses within West African economies. Their role to promote insurance broker businesses can be reflected through the following.</a:t>
          </a:r>
        </a:p>
      </dgm:t>
    </dgm:pt>
    <dgm:pt modelId="{A22DC4FD-C24E-4DD8-8E71-BFE66780F8F5}" type="parTrans" cxnId="{32575FC7-6C94-413C-8B67-DD7DB3A93C61}">
      <dgm:prSet/>
      <dgm:spPr/>
      <dgm:t>
        <a:bodyPr/>
        <a:lstStyle/>
        <a:p>
          <a:endParaRPr lang="en-US" sz="2200">
            <a:latin typeface="Titillium" panose="00000500000000000000" pitchFamily="50" charset="0"/>
          </a:endParaRPr>
        </a:p>
      </dgm:t>
    </dgm:pt>
    <dgm:pt modelId="{65AC87BC-6CE8-4F20-98D2-A3C74C05EDF0}" type="sibTrans" cxnId="{32575FC7-6C94-413C-8B67-DD7DB3A93C61}">
      <dgm:prSet/>
      <dgm:spPr/>
      <dgm:t>
        <a:bodyPr/>
        <a:lstStyle/>
        <a:p>
          <a:endParaRPr lang="en-US" sz="2200">
            <a:latin typeface="Titillium" panose="00000500000000000000" pitchFamily="50" charset="0"/>
          </a:endParaRPr>
        </a:p>
      </dgm:t>
    </dgm:pt>
    <dgm:pt modelId="{08260D22-7F61-4980-93CB-ED397C1590E0}" type="pres">
      <dgm:prSet presAssocID="{26268B16-EFC2-4F66-B1FD-33EA176BA11A}" presName="root" presStyleCnt="0">
        <dgm:presLayoutVars>
          <dgm:dir/>
          <dgm:resizeHandles val="exact"/>
        </dgm:presLayoutVars>
      </dgm:prSet>
      <dgm:spPr/>
      <dgm:t>
        <a:bodyPr/>
        <a:lstStyle/>
        <a:p>
          <a:endParaRPr lang="en-US"/>
        </a:p>
      </dgm:t>
    </dgm:pt>
    <dgm:pt modelId="{F5F8C965-2F9D-467B-8F7C-6D6B5B8B440F}" type="pres">
      <dgm:prSet presAssocID="{9D987BB5-2114-4868-9447-DB88B89B643E}" presName="compNode" presStyleCnt="0"/>
      <dgm:spPr/>
    </dgm:pt>
    <dgm:pt modelId="{845361EA-C438-402C-A43C-8A6B604AB5FA}" type="pres">
      <dgm:prSet presAssocID="{9D987BB5-2114-4868-9447-DB88B89B643E}" presName="bgRect" presStyleLbl="bgShp" presStyleIdx="0" presStyleCnt="2" custScaleY="125102"/>
      <dgm:spPr/>
    </dgm:pt>
    <dgm:pt modelId="{C25BCC21-B455-49D0-998F-028987DC864B}" type="pres">
      <dgm:prSet presAssocID="{9D987BB5-2114-4868-9447-DB88B89B643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Bank"/>
        </a:ext>
      </dgm:extLst>
    </dgm:pt>
    <dgm:pt modelId="{6C49EC88-B27B-46C2-A067-9980FF9582FC}" type="pres">
      <dgm:prSet presAssocID="{9D987BB5-2114-4868-9447-DB88B89B643E}" presName="spaceRect" presStyleCnt="0"/>
      <dgm:spPr/>
    </dgm:pt>
    <dgm:pt modelId="{10556DDF-9542-4B3C-848D-5DD20647265D}" type="pres">
      <dgm:prSet presAssocID="{9D987BB5-2114-4868-9447-DB88B89B643E}" presName="parTx" presStyleLbl="revTx" presStyleIdx="0" presStyleCnt="2" custScaleX="100000" custLinFactNeighborY="-9841">
        <dgm:presLayoutVars>
          <dgm:chMax val="0"/>
          <dgm:chPref val="0"/>
        </dgm:presLayoutVars>
      </dgm:prSet>
      <dgm:spPr/>
      <dgm:t>
        <a:bodyPr/>
        <a:lstStyle/>
        <a:p>
          <a:endParaRPr lang="en-US"/>
        </a:p>
      </dgm:t>
    </dgm:pt>
    <dgm:pt modelId="{FCED6A8A-9983-4E52-8DA8-6A89D2DB24C4}" type="pres">
      <dgm:prSet presAssocID="{58EB91E9-E34F-46F2-831F-5AF98D6A3EBB}" presName="sibTrans" presStyleCnt="0"/>
      <dgm:spPr/>
    </dgm:pt>
    <dgm:pt modelId="{A379D198-73ED-43A1-A128-A4AEBD0E4AED}" type="pres">
      <dgm:prSet presAssocID="{76DCFC13-F3D4-42BB-A338-08E1D4C782BF}" presName="compNode" presStyleCnt="0"/>
      <dgm:spPr/>
    </dgm:pt>
    <dgm:pt modelId="{7DEEFB20-E409-43A6-925D-CFE0060C4BEA}" type="pres">
      <dgm:prSet presAssocID="{76DCFC13-F3D4-42BB-A338-08E1D4C782BF}" presName="bgRect" presStyleLbl="bgShp" presStyleIdx="1" presStyleCnt="2" custScaleY="109967"/>
      <dgm:spPr/>
    </dgm:pt>
    <dgm:pt modelId="{8A67F98F-0DD8-4EBF-934E-826C1828C82D}" type="pres">
      <dgm:prSet presAssocID="{76DCFC13-F3D4-42BB-A338-08E1D4C782B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Business Growth"/>
        </a:ext>
      </dgm:extLst>
    </dgm:pt>
    <dgm:pt modelId="{CB9F85C8-64EA-403D-8B59-CE9B47CC97FD}" type="pres">
      <dgm:prSet presAssocID="{76DCFC13-F3D4-42BB-A338-08E1D4C782BF}" presName="spaceRect" presStyleCnt="0"/>
      <dgm:spPr/>
    </dgm:pt>
    <dgm:pt modelId="{3C4920E6-D849-4BBA-ABFF-30BC13DD35CB}" type="pres">
      <dgm:prSet presAssocID="{76DCFC13-F3D4-42BB-A338-08E1D4C782BF}" presName="parTx" presStyleLbl="revTx" presStyleIdx="1" presStyleCnt="2" custLinFactNeighborY="-8267">
        <dgm:presLayoutVars>
          <dgm:chMax val="0"/>
          <dgm:chPref val="0"/>
        </dgm:presLayoutVars>
      </dgm:prSet>
      <dgm:spPr/>
      <dgm:t>
        <a:bodyPr/>
        <a:lstStyle/>
        <a:p>
          <a:endParaRPr lang="en-US"/>
        </a:p>
      </dgm:t>
    </dgm:pt>
  </dgm:ptLst>
  <dgm:cxnLst>
    <dgm:cxn modelId="{B72F3924-62D4-467C-A3BD-08BE32DB0559}" type="presOf" srcId="{9D987BB5-2114-4868-9447-DB88B89B643E}" destId="{10556DDF-9542-4B3C-848D-5DD20647265D}" srcOrd="0" destOrd="0" presId="urn:microsoft.com/office/officeart/2018/2/layout/IconVerticalSolidList"/>
    <dgm:cxn modelId="{1DAAAEFD-F1FE-4F6F-B00A-4E2F78405B29}" type="presOf" srcId="{76DCFC13-F3D4-42BB-A338-08E1D4C782BF}" destId="{3C4920E6-D849-4BBA-ABFF-30BC13DD35CB}" srcOrd="0" destOrd="0" presId="urn:microsoft.com/office/officeart/2018/2/layout/IconVerticalSolidList"/>
    <dgm:cxn modelId="{C0DD169C-9CDA-48FD-B63E-6BD98522763B}" srcId="{26268B16-EFC2-4F66-B1FD-33EA176BA11A}" destId="{9D987BB5-2114-4868-9447-DB88B89B643E}" srcOrd="0" destOrd="0" parTransId="{87926794-FCC3-4A81-876C-70706A6817E8}" sibTransId="{58EB91E9-E34F-46F2-831F-5AF98D6A3EBB}"/>
    <dgm:cxn modelId="{6E7899C3-DC7B-4CF2-A37A-453C693E5FDD}" type="presOf" srcId="{26268B16-EFC2-4F66-B1FD-33EA176BA11A}" destId="{08260D22-7F61-4980-93CB-ED397C1590E0}" srcOrd="0" destOrd="0" presId="urn:microsoft.com/office/officeart/2018/2/layout/IconVerticalSolidList"/>
    <dgm:cxn modelId="{32575FC7-6C94-413C-8B67-DD7DB3A93C61}" srcId="{26268B16-EFC2-4F66-B1FD-33EA176BA11A}" destId="{76DCFC13-F3D4-42BB-A338-08E1D4C782BF}" srcOrd="1" destOrd="0" parTransId="{A22DC4FD-C24E-4DD8-8E71-BFE66780F8F5}" sibTransId="{65AC87BC-6CE8-4F20-98D2-A3C74C05EDF0}"/>
    <dgm:cxn modelId="{5CC65611-5661-4AC5-9309-A591763E0F5E}" type="presParOf" srcId="{08260D22-7F61-4980-93CB-ED397C1590E0}" destId="{F5F8C965-2F9D-467B-8F7C-6D6B5B8B440F}" srcOrd="0" destOrd="0" presId="urn:microsoft.com/office/officeart/2018/2/layout/IconVerticalSolidList"/>
    <dgm:cxn modelId="{C124AFD1-FC1C-4D37-9841-476BE0C53055}" type="presParOf" srcId="{F5F8C965-2F9D-467B-8F7C-6D6B5B8B440F}" destId="{845361EA-C438-402C-A43C-8A6B604AB5FA}" srcOrd="0" destOrd="0" presId="urn:microsoft.com/office/officeart/2018/2/layout/IconVerticalSolidList"/>
    <dgm:cxn modelId="{64980214-1399-4D73-A498-E3307D228739}" type="presParOf" srcId="{F5F8C965-2F9D-467B-8F7C-6D6B5B8B440F}" destId="{C25BCC21-B455-49D0-998F-028987DC864B}" srcOrd="1" destOrd="0" presId="urn:microsoft.com/office/officeart/2018/2/layout/IconVerticalSolidList"/>
    <dgm:cxn modelId="{4FA5CAE7-CF08-4FC0-A094-AC415B14F1F7}" type="presParOf" srcId="{F5F8C965-2F9D-467B-8F7C-6D6B5B8B440F}" destId="{6C49EC88-B27B-46C2-A067-9980FF9582FC}" srcOrd="2" destOrd="0" presId="urn:microsoft.com/office/officeart/2018/2/layout/IconVerticalSolidList"/>
    <dgm:cxn modelId="{0178A774-602F-46F7-AA82-4D2B23366CEE}" type="presParOf" srcId="{F5F8C965-2F9D-467B-8F7C-6D6B5B8B440F}" destId="{10556DDF-9542-4B3C-848D-5DD20647265D}" srcOrd="3" destOrd="0" presId="urn:microsoft.com/office/officeart/2018/2/layout/IconVerticalSolidList"/>
    <dgm:cxn modelId="{F604E83C-59F5-42DB-8097-2C04D963007C}" type="presParOf" srcId="{08260D22-7F61-4980-93CB-ED397C1590E0}" destId="{FCED6A8A-9983-4E52-8DA8-6A89D2DB24C4}" srcOrd="1" destOrd="0" presId="urn:microsoft.com/office/officeart/2018/2/layout/IconVerticalSolidList"/>
    <dgm:cxn modelId="{6CDD1B19-15DB-46DA-89AA-70F7DB2CF685}" type="presParOf" srcId="{08260D22-7F61-4980-93CB-ED397C1590E0}" destId="{A379D198-73ED-43A1-A128-A4AEBD0E4AED}" srcOrd="2" destOrd="0" presId="urn:microsoft.com/office/officeart/2018/2/layout/IconVerticalSolidList"/>
    <dgm:cxn modelId="{A853A8FB-8E54-4E35-B8D2-2A6677113044}" type="presParOf" srcId="{A379D198-73ED-43A1-A128-A4AEBD0E4AED}" destId="{7DEEFB20-E409-43A6-925D-CFE0060C4BEA}" srcOrd="0" destOrd="0" presId="urn:microsoft.com/office/officeart/2018/2/layout/IconVerticalSolidList"/>
    <dgm:cxn modelId="{909044AD-CAF5-4B1B-8C6C-CE8FEE010ABE}" type="presParOf" srcId="{A379D198-73ED-43A1-A128-A4AEBD0E4AED}" destId="{8A67F98F-0DD8-4EBF-934E-826C1828C82D}" srcOrd="1" destOrd="0" presId="urn:microsoft.com/office/officeart/2018/2/layout/IconVerticalSolidList"/>
    <dgm:cxn modelId="{FE2A7B07-0BFC-4A1E-AA9D-066655D09522}" type="presParOf" srcId="{A379D198-73ED-43A1-A128-A4AEBD0E4AED}" destId="{CB9F85C8-64EA-403D-8B59-CE9B47CC97FD}" srcOrd="2" destOrd="0" presId="urn:microsoft.com/office/officeart/2018/2/layout/IconVerticalSolidList"/>
    <dgm:cxn modelId="{6DB41D0D-C5F6-4B58-87D1-E7BFA24CCBDA}" type="presParOf" srcId="{A379D198-73ED-43A1-A128-A4AEBD0E4AED}" destId="{3C4920E6-D849-4BBA-ABFF-30BC13DD35C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5F77A4-5242-4463-B8E1-E3010C5AB859}"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7C8E80C8-80E3-4645-972A-4033A034F57F}">
      <dgm:prSet custT="1"/>
      <dgm:spPr>
        <a:solidFill>
          <a:schemeClr val="tx1">
            <a:lumMod val="65000"/>
            <a:lumOff val="35000"/>
          </a:schemeClr>
        </a:solidFill>
      </dgm:spPr>
      <dgm:t>
        <a:bodyPr/>
        <a:lstStyle/>
        <a:p>
          <a:r>
            <a:rPr lang="en-US" sz="2400" dirty="0">
              <a:latin typeface="Titillium" panose="00000500000000000000" pitchFamily="50" charset="0"/>
            </a:rPr>
            <a:t>To ensure the integrity and stability of the insurance markets and enhance insurance penetration, public sector entities (e.g., Regulators, licensing authorities) should enforce regulations and promote growth of the insurance industry. </a:t>
          </a:r>
        </a:p>
      </dgm:t>
    </dgm:pt>
    <dgm:pt modelId="{7BE08630-4624-4800-8AA7-D14A59C0FA97}" type="parTrans" cxnId="{CCDEFD4D-F049-403B-865C-D90AED01D445}">
      <dgm:prSet/>
      <dgm:spPr/>
      <dgm:t>
        <a:bodyPr/>
        <a:lstStyle/>
        <a:p>
          <a:endParaRPr lang="en-US" sz="2000">
            <a:latin typeface="Titillium" panose="00000500000000000000" pitchFamily="50" charset="0"/>
          </a:endParaRPr>
        </a:p>
      </dgm:t>
    </dgm:pt>
    <dgm:pt modelId="{DB1E4FA1-F531-45FD-BF62-4BC901ED4C28}" type="sibTrans" cxnId="{CCDEFD4D-F049-403B-865C-D90AED01D445}">
      <dgm:prSet/>
      <dgm:spPr/>
      <dgm:t>
        <a:bodyPr/>
        <a:lstStyle/>
        <a:p>
          <a:endParaRPr lang="en-US" sz="2000">
            <a:latin typeface="Titillium" panose="00000500000000000000" pitchFamily="50" charset="0"/>
          </a:endParaRPr>
        </a:p>
      </dgm:t>
    </dgm:pt>
    <dgm:pt modelId="{2DD6F9DD-018B-443F-B5A2-5FB97F5F9EE0}">
      <dgm:prSet custT="1"/>
      <dgm:spPr/>
      <dgm:t>
        <a:bodyPr/>
        <a:lstStyle/>
        <a:p>
          <a:r>
            <a:rPr lang="en-US" sz="2400" dirty="0">
              <a:latin typeface="Titillium" panose="00000500000000000000" pitchFamily="50" charset="0"/>
            </a:rPr>
            <a:t>Also, the regulators should be positioned to influence government policies and advise government on the need of insuring government businesses or public sector businesses through brokers.</a:t>
          </a:r>
        </a:p>
      </dgm:t>
    </dgm:pt>
    <dgm:pt modelId="{7D35D0A1-DEBA-4283-9960-88A83479C30F}" type="parTrans" cxnId="{EC05151C-D4CA-4A9F-A3E8-02AB0A1E19B2}">
      <dgm:prSet/>
      <dgm:spPr/>
      <dgm:t>
        <a:bodyPr/>
        <a:lstStyle/>
        <a:p>
          <a:endParaRPr lang="en-US" sz="2000">
            <a:latin typeface="Titillium" panose="00000500000000000000" pitchFamily="50" charset="0"/>
          </a:endParaRPr>
        </a:p>
      </dgm:t>
    </dgm:pt>
    <dgm:pt modelId="{5B3D6E2B-2BA7-4405-BF3B-C596B33BF296}" type="sibTrans" cxnId="{EC05151C-D4CA-4A9F-A3E8-02AB0A1E19B2}">
      <dgm:prSet/>
      <dgm:spPr/>
      <dgm:t>
        <a:bodyPr/>
        <a:lstStyle/>
        <a:p>
          <a:endParaRPr lang="en-US" sz="2000">
            <a:latin typeface="Titillium" panose="00000500000000000000" pitchFamily="50" charset="0"/>
          </a:endParaRPr>
        </a:p>
      </dgm:t>
    </dgm:pt>
    <dgm:pt modelId="{9A3C4C72-7AEC-455D-97C6-3A18EF676D5A}">
      <dgm:prSet custT="1"/>
      <dgm:spPr/>
      <dgm:t>
        <a:bodyPr/>
        <a:lstStyle/>
        <a:p>
          <a:r>
            <a:rPr lang="en-US" sz="2400" dirty="0">
              <a:latin typeface="Titillium" panose="00000500000000000000" pitchFamily="50" charset="0"/>
            </a:rPr>
            <a:t>For instance, if a regulation is passed in Liberia that all government entities are supposed to take their insurance policies through brokers, that will be a way of driving the broker market and upscaling the insurance business.</a:t>
          </a:r>
        </a:p>
      </dgm:t>
    </dgm:pt>
    <dgm:pt modelId="{7C0BE215-1A71-4C7F-BAEF-4972F7AD2697}" type="parTrans" cxnId="{A3B95B38-23A0-46D8-B256-3176B120408E}">
      <dgm:prSet/>
      <dgm:spPr/>
      <dgm:t>
        <a:bodyPr/>
        <a:lstStyle/>
        <a:p>
          <a:endParaRPr lang="en-US" sz="2000">
            <a:latin typeface="Titillium" panose="00000500000000000000" pitchFamily="50" charset="0"/>
          </a:endParaRPr>
        </a:p>
      </dgm:t>
    </dgm:pt>
    <dgm:pt modelId="{CFE73898-5C8A-4D2E-8354-4DB7D28BA33F}" type="sibTrans" cxnId="{A3B95B38-23A0-46D8-B256-3176B120408E}">
      <dgm:prSet/>
      <dgm:spPr/>
      <dgm:t>
        <a:bodyPr/>
        <a:lstStyle/>
        <a:p>
          <a:endParaRPr lang="en-US" sz="2000">
            <a:latin typeface="Titillium" panose="00000500000000000000" pitchFamily="50" charset="0"/>
          </a:endParaRPr>
        </a:p>
      </dgm:t>
    </dgm:pt>
    <dgm:pt modelId="{C4FAAFDA-4C7F-44B8-85A2-83E3C5E1B98D}" type="pres">
      <dgm:prSet presAssocID="{B85F77A4-5242-4463-B8E1-E3010C5AB859}" presName="linear" presStyleCnt="0">
        <dgm:presLayoutVars>
          <dgm:animLvl val="lvl"/>
          <dgm:resizeHandles val="exact"/>
        </dgm:presLayoutVars>
      </dgm:prSet>
      <dgm:spPr/>
      <dgm:t>
        <a:bodyPr/>
        <a:lstStyle/>
        <a:p>
          <a:endParaRPr lang="en-US"/>
        </a:p>
      </dgm:t>
    </dgm:pt>
    <dgm:pt modelId="{8B664211-0F38-43C9-9EB5-E10FD406B266}" type="pres">
      <dgm:prSet presAssocID="{7C8E80C8-80E3-4645-972A-4033A034F57F}" presName="parentText" presStyleLbl="node1" presStyleIdx="0" presStyleCnt="3">
        <dgm:presLayoutVars>
          <dgm:chMax val="0"/>
          <dgm:bulletEnabled val="1"/>
        </dgm:presLayoutVars>
      </dgm:prSet>
      <dgm:spPr/>
      <dgm:t>
        <a:bodyPr/>
        <a:lstStyle/>
        <a:p>
          <a:endParaRPr lang="en-US"/>
        </a:p>
      </dgm:t>
    </dgm:pt>
    <dgm:pt modelId="{1E4B4A74-51B5-433A-844D-7F66916010C0}" type="pres">
      <dgm:prSet presAssocID="{DB1E4FA1-F531-45FD-BF62-4BC901ED4C28}" presName="spacer" presStyleCnt="0"/>
      <dgm:spPr/>
    </dgm:pt>
    <dgm:pt modelId="{BD9BEF8E-A428-4928-AD4D-3200E89EFD84}" type="pres">
      <dgm:prSet presAssocID="{2DD6F9DD-018B-443F-B5A2-5FB97F5F9EE0}" presName="parentText" presStyleLbl="node1" presStyleIdx="1" presStyleCnt="3">
        <dgm:presLayoutVars>
          <dgm:chMax val="0"/>
          <dgm:bulletEnabled val="1"/>
        </dgm:presLayoutVars>
      </dgm:prSet>
      <dgm:spPr/>
      <dgm:t>
        <a:bodyPr/>
        <a:lstStyle/>
        <a:p>
          <a:endParaRPr lang="en-US"/>
        </a:p>
      </dgm:t>
    </dgm:pt>
    <dgm:pt modelId="{1AD5FBF6-C7B6-461C-ABC9-52384182E64E}" type="pres">
      <dgm:prSet presAssocID="{5B3D6E2B-2BA7-4405-BF3B-C596B33BF296}" presName="spacer" presStyleCnt="0"/>
      <dgm:spPr/>
    </dgm:pt>
    <dgm:pt modelId="{ED4963F9-0F33-4CC9-8A6B-AF38E740D6EF}" type="pres">
      <dgm:prSet presAssocID="{9A3C4C72-7AEC-455D-97C6-3A18EF676D5A}" presName="parentText" presStyleLbl="node1" presStyleIdx="2" presStyleCnt="3">
        <dgm:presLayoutVars>
          <dgm:chMax val="0"/>
          <dgm:bulletEnabled val="1"/>
        </dgm:presLayoutVars>
      </dgm:prSet>
      <dgm:spPr/>
      <dgm:t>
        <a:bodyPr/>
        <a:lstStyle/>
        <a:p>
          <a:endParaRPr lang="en-US"/>
        </a:p>
      </dgm:t>
    </dgm:pt>
  </dgm:ptLst>
  <dgm:cxnLst>
    <dgm:cxn modelId="{CCDEFD4D-F049-403B-865C-D90AED01D445}" srcId="{B85F77A4-5242-4463-B8E1-E3010C5AB859}" destId="{7C8E80C8-80E3-4645-972A-4033A034F57F}" srcOrd="0" destOrd="0" parTransId="{7BE08630-4624-4800-8AA7-D14A59C0FA97}" sibTransId="{DB1E4FA1-F531-45FD-BF62-4BC901ED4C28}"/>
    <dgm:cxn modelId="{A3B95B38-23A0-46D8-B256-3176B120408E}" srcId="{B85F77A4-5242-4463-B8E1-E3010C5AB859}" destId="{9A3C4C72-7AEC-455D-97C6-3A18EF676D5A}" srcOrd="2" destOrd="0" parTransId="{7C0BE215-1A71-4C7F-BAEF-4972F7AD2697}" sibTransId="{CFE73898-5C8A-4D2E-8354-4DB7D28BA33F}"/>
    <dgm:cxn modelId="{EC05151C-D4CA-4A9F-A3E8-02AB0A1E19B2}" srcId="{B85F77A4-5242-4463-B8E1-E3010C5AB859}" destId="{2DD6F9DD-018B-443F-B5A2-5FB97F5F9EE0}" srcOrd="1" destOrd="0" parTransId="{7D35D0A1-DEBA-4283-9960-88A83479C30F}" sibTransId="{5B3D6E2B-2BA7-4405-BF3B-C596B33BF296}"/>
    <dgm:cxn modelId="{9473CD85-8BF5-4312-969F-1E1C14DB8445}" type="presOf" srcId="{B85F77A4-5242-4463-B8E1-E3010C5AB859}" destId="{C4FAAFDA-4C7F-44B8-85A2-83E3C5E1B98D}" srcOrd="0" destOrd="0" presId="urn:microsoft.com/office/officeart/2005/8/layout/vList2"/>
    <dgm:cxn modelId="{77CF7834-380C-4929-81DF-EA95B4514CAF}" type="presOf" srcId="{7C8E80C8-80E3-4645-972A-4033A034F57F}" destId="{8B664211-0F38-43C9-9EB5-E10FD406B266}" srcOrd="0" destOrd="0" presId="urn:microsoft.com/office/officeart/2005/8/layout/vList2"/>
    <dgm:cxn modelId="{32A0E6EB-454C-4654-818C-5DE8D410C2C6}" type="presOf" srcId="{9A3C4C72-7AEC-455D-97C6-3A18EF676D5A}" destId="{ED4963F9-0F33-4CC9-8A6B-AF38E740D6EF}" srcOrd="0" destOrd="0" presId="urn:microsoft.com/office/officeart/2005/8/layout/vList2"/>
    <dgm:cxn modelId="{D85991F0-5CBD-45CF-BD36-80BD98CEEFD6}" type="presOf" srcId="{2DD6F9DD-018B-443F-B5A2-5FB97F5F9EE0}" destId="{BD9BEF8E-A428-4928-AD4D-3200E89EFD84}" srcOrd="0" destOrd="0" presId="urn:microsoft.com/office/officeart/2005/8/layout/vList2"/>
    <dgm:cxn modelId="{6F5B0EA9-5F2A-43B5-A559-C21B44D067F6}" type="presParOf" srcId="{C4FAAFDA-4C7F-44B8-85A2-83E3C5E1B98D}" destId="{8B664211-0F38-43C9-9EB5-E10FD406B266}" srcOrd="0" destOrd="0" presId="urn:microsoft.com/office/officeart/2005/8/layout/vList2"/>
    <dgm:cxn modelId="{6D7C8C6C-7FCE-44C9-9CBA-C667FD1CF4CA}" type="presParOf" srcId="{C4FAAFDA-4C7F-44B8-85A2-83E3C5E1B98D}" destId="{1E4B4A74-51B5-433A-844D-7F66916010C0}" srcOrd="1" destOrd="0" presId="urn:microsoft.com/office/officeart/2005/8/layout/vList2"/>
    <dgm:cxn modelId="{EDFC094B-D80F-4E8F-A2BE-7EC30CF70211}" type="presParOf" srcId="{C4FAAFDA-4C7F-44B8-85A2-83E3C5E1B98D}" destId="{BD9BEF8E-A428-4928-AD4D-3200E89EFD84}" srcOrd="2" destOrd="0" presId="urn:microsoft.com/office/officeart/2005/8/layout/vList2"/>
    <dgm:cxn modelId="{A8F3D59C-E233-4A95-BD8F-D1B68B830F21}" type="presParOf" srcId="{C4FAAFDA-4C7F-44B8-85A2-83E3C5E1B98D}" destId="{1AD5FBF6-C7B6-461C-ABC9-52384182E64E}" srcOrd="3" destOrd="0" presId="urn:microsoft.com/office/officeart/2005/8/layout/vList2"/>
    <dgm:cxn modelId="{EAFBE178-0D25-4543-BA21-31B0BD91D6D9}" type="presParOf" srcId="{C4FAAFDA-4C7F-44B8-85A2-83E3C5E1B98D}" destId="{ED4963F9-0F33-4CC9-8A6B-AF38E740D6E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5F77A4-5242-4463-B8E1-E3010C5AB859}"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2DD6F9DD-018B-443F-B5A2-5FB97F5F9EE0}">
      <dgm:prSet custT="1"/>
      <dgm:spPr/>
      <dgm:t>
        <a:bodyPr/>
        <a:lstStyle/>
        <a:p>
          <a:r>
            <a:rPr lang="en-US" sz="2400" dirty="0">
              <a:latin typeface="Titillium" panose="00000500000000000000" pitchFamily="50" charset="0"/>
            </a:rPr>
            <a:t>Further, a strict adherence to the mandatory requirement of professional qualification by brokers can repose confidence in the broking market and promote business. </a:t>
          </a:r>
        </a:p>
      </dgm:t>
    </dgm:pt>
    <dgm:pt modelId="{7D35D0A1-DEBA-4283-9960-88A83479C30F}" type="parTrans" cxnId="{EC05151C-D4CA-4A9F-A3E8-02AB0A1E19B2}">
      <dgm:prSet/>
      <dgm:spPr/>
      <dgm:t>
        <a:bodyPr/>
        <a:lstStyle/>
        <a:p>
          <a:endParaRPr lang="en-US" sz="2000">
            <a:latin typeface="Titillium" panose="00000500000000000000" pitchFamily="50" charset="0"/>
          </a:endParaRPr>
        </a:p>
      </dgm:t>
    </dgm:pt>
    <dgm:pt modelId="{5B3D6E2B-2BA7-4405-BF3B-C596B33BF296}" type="sibTrans" cxnId="{EC05151C-D4CA-4A9F-A3E8-02AB0A1E19B2}">
      <dgm:prSet/>
      <dgm:spPr/>
      <dgm:t>
        <a:bodyPr/>
        <a:lstStyle/>
        <a:p>
          <a:endParaRPr lang="en-US" sz="2000">
            <a:latin typeface="Titillium" panose="00000500000000000000" pitchFamily="50" charset="0"/>
          </a:endParaRPr>
        </a:p>
      </dgm:t>
    </dgm:pt>
    <dgm:pt modelId="{9A3C4C72-7AEC-455D-97C6-3A18EF676D5A}">
      <dgm:prSet custT="1"/>
      <dgm:spPr/>
      <dgm:t>
        <a:bodyPr/>
        <a:lstStyle/>
        <a:p>
          <a:r>
            <a:rPr lang="en-US" sz="2400" dirty="0">
              <a:latin typeface="Titillium" panose="00000500000000000000" pitchFamily="50" charset="0"/>
            </a:rPr>
            <a:t>For example, in Ghana, the insurance act has added Professional Indemnity and public liability to the mandatory policies. If only regulators could widen the basket of compulsory policies and include the requirement of underwriting those policies through brokers, it would help widen the broker market and increase the penetration of insurance in the West African region.</a:t>
          </a:r>
        </a:p>
      </dgm:t>
    </dgm:pt>
    <dgm:pt modelId="{7C0BE215-1A71-4C7F-BAEF-4972F7AD2697}" type="parTrans" cxnId="{A3B95B38-23A0-46D8-B256-3176B120408E}">
      <dgm:prSet/>
      <dgm:spPr/>
      <dgm:t>
        <a:bodyPr/>
        <a:lstStyle/>
        <a:p>
          <a:endParaRPr lang="en-US" sz="2000">
            <a:latin typeface="Titillium" panose="00000500000000000000" pitchFamily="50" charset="0"/>
          </a:endParaRPr>
        </a:p>
      </dgm:t>
    </dgm:pt>
    <dgm:pt modelId="{CFE73898-5C8A-4D2E-8354-4DB7D28BA33F}" type="sibTrans" cxnId="{A3B95B38-23A0-46D8-B256-3176B120408E}">
      <dgm:prSet/>
      <dgm:spPr/>
      <dgm:t>
        <a:bodyPr/>
        <a:lstStyle/>
        <a:p>
          <a:endParaRPr lang="en-US" sz="2000">
            <a:latin typeface="Titillium" panose="00000500000000000000" pitchFamily="50" charset="0"/>
          </a:endParaRPr>
        </a:p>
      </dgm:t>
    </dgm:pt>
    <dgm:pt modelId="{C4FAAFDA-4C7F-44B8-85A2-83E3C5E1B98D}" type="pres">
      <dgm:prSet presAssocID="{B85F77A4-5242-4463-B8E1-E3010C5AB859}" presName="linear" presStyleCnt="0">
        <dgm:presLayoutVars>
          <dgm:animLvl val="lvl"/>
          <dgm:resizeHandles val="exact"/>
        </dgm:presLayoutVars>
      </dgm:prSet>
      <dgm:spPr/>
      <dgm:t>
        <a:bodyPr/>
        <a:lstStyle/>
        <a:p>
          <a:endParaRPr lang="en-US"/>
        </a:p>
      </dgm:t>
    </dgm:pt>
    <dgm:pt modelId="{BD9BEF8E-A428-4928-AD4D-3200E89EFD84}" type="pres">
      <dgm:prSet presAssocID="{2DD6F9DD-018B-443F-B5A2-5FB97F5F9EE0}" presName="parentText" presStyleLbl="node1" presStyleIdx="0" presStyleCnt="2" custScaleY="64901">
        <dgm:presLayoutVars>
          <dgm:chMax val="0"/>
          <dgm:bulletEnabled val="1"/>
        </dgm:presLayoutVars>
      </dgm:prSet>
      <dgm:spPr/>
      <dgm:t>
        <a:bodyPr/>
        <a:lstStyle/>
        <a:p>
          <a:endParaRPr lang="en-US"/>
        </a:p>
      </dgm:t>
    </dgm:pt>
    <dgm:pt modelId="{1AD5FBF6-C7B6-461C-ABC9-52384182E64E}" type="pres">
      <dgm:prSet presAssocID="{5B3D6E2B-2BA7-4405-BF3B-C596B33BF296}" presName="spacer" presStyleCnt="0"/>
      <dgm:spPr/>
    </dgm:pt>
    <dgm:pt modelId="{ED4963F9-0F33-4CC9-8A6B-AF38E740D6EF}" type="pres">
      <dgm:prSet presAssocID="{9A3C4C72-7AEC-455D-97C6-3A18EF676D5A}" presName="parentText" presStyleLbl="node1" presStyleIdx="1" presStyleCnt="2" custScaleY="105383">
        <dgm:presLayoutVars>
          <dgm:chMax val="0"/>
          <dgm:bulletEnabled val="1"/>
        </dgm:presLayoutVars>
      </dgm:prSet>
      <dgm:spPr/>
      <dgm:t>
        <a:bodyPr/>
        <a:lstStyle/>
        <a:p>
          <a:endParaRPr lang="en-US"/>
        </a:p>
      </dgm:t>
    </dgm:pt>
  </dgm:ptLst>
  <dgm:cxnLst>
    <dgm:cxn modelId="{EC05151C-D4CA-4A9F-A3E8-02AB0A1E19B2}" srcId="{B85F77A4-5242-4463-B8E1-E3010C5AB859}" destId="{2DD6F9DD-018B-443F-B5A2-5FB97F5F9EE0}" srcOrd="0" destOrd="0" parTransId="{7D35D0A1-DEBA-4283-9960-88A83479C30F}" sibTransId="{5B3D6E2B-2BA7-4405-BF3B-C596B33BF296}"/>
    <dgm:cxn modelId="{9473CD85-8BF5-4312-969F-1E1C14DB8445}" type="presOf" srcId="{B85F77A4-5242-4463-B8E1-E3010C5AB859}" destId="{C4FAAFDA-4C7F-44B8-85A2-83E3C5E1B98D}" srcOrd="0" destOrd="0" presId="urn:microsoft.com/office/officeart/2005/8/layout/vList2"/>
    <dgm:cxn modelId="{A3B95B38-23A0-46D8-B256-3176B120408E}" srcId="{B85F77A4-5242-4463-B8E1-E3010C5AB859}" destId="{9A3C4C72-7AEC-455D-97C6-3A18EF676D5A}" srcOrd="1" destOrd="0" parTransId="{7C0BE215-1A71-4C7F-BAEF-4972F7AD2697}" sibTransId="{CFE73898-5C8A-4D2E-8354-4DB7D28BA33F}"/>
    <dgm:cxn modelId="{D85991F0-5CBD-45CF-BD36-80BD98CEEFD6}" type="presOf" srcId="{2DD6F9DD-018B-443F-B5A2-5FB97F5F9EE0}" destId="{BD9BEF8E-A428-4928-AD4D-3200E89EFD84}" srcOrd="0" destOrd="0" presId="urn:microsoft.com/office/officeart/2005/8/layout/vList2"/>
    <dgm:cxn modelId="{32A0E6EB-454C-4654-818C-5DE8D410C2C6}" type="presOf" srcId="{9A3C4C72-7AEC-455D-97C6-3A18EF676D5A}" destId="{ED4963F9-0F33-4CC9-8A6B-AF38E740D6EF}" srcOrd="0" destOrd="0" presId="urn:microsoft.com/office/officeart/2005/8/layout/vList2"/>
    <dgm:cxn modelId="{EDFC094B-D80F-4E8F-A2BE-7EC30CF70211}" type="presParOf" srcId="{C4FAAFDA-4C7F-44B8-85A2-83E3C5E1B98D}" destId="{BD9BEF8E-A428-4928-AD4D-3200E89EFD84}" srcOrd="0" destOrd="0" presId="urn:microsoft.com/office/officeart/2005/8/layout/vList2"/>
    <dgm:cxn modelId="{A8F3D59C-E233-4A95-BD8F-D1B68B830F21}" type="presParOf" srcId="{C4FAAFDA-4C7F-44B8-85A2-83E3C5E1B98D}" destId="{1AD5FBF6-C7B6-461C-ABC9-52384182E64E}" srcOrd="1" destOrd="0" presId="urn:microsoft.com/office/officeart/2005/8/layout/vList2"/>
    <dgm:cxn modelId="{EAFBE178-0D25-4543-BA21-31B0BD91D6D9}" type="presParOf" srcId="{C4FAAFDA-4C7F-44B8-85A2-83E3C5E1B98D}" destId="{ED4963F9-0F33-4CC9-8A6B-AF38E740D6E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5F77A4-5242-4463-B8E1-E3010C5AB859}"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7C8E80C8-80E3-4645-972A-4033A034F57F}">
      <dgm:prSet custT="1"/>
      <dgm:spPr>
        <a:solidFill>
          <a:schemeClr val="tx1">
            <a:lumMod val="65000"/>
            <a:lumOff val="35000"/>
          </a:schemeClr>
        </a:solidFill>
      </dgm:spPr>
      <dgm:t>
        <a:bodyPr/>
        <a:lstStyle/>
        <a:p>
          <a:r>
            <a:rPr lang="en-US" sz="2400" dirty="0">
              <a:latin typeface="Titillium" panose="00000500000000000000" pitchFamily="50" charset="0"/>
            </a:rPr>
            <a:t>Brokers should partner public sector businesses to raise awareness on the importance of insurance and its benefits to society.</a:t>
          </a:r>
        </a:p>
      </dgm:t>
    </dgm:pt>
    <dgm:pt modelId="{7BE08630-4624-4800-8AA7-D14A59C0FA97}" type="parTrans" cxnId="{CCDEFD4D-F049-403B-865C-D90AED01D445}">
      <dgm:prSet/>
      <dgm:spPr/>
      <dgm:t>
        <a:bodyPr/>
        <a:lstStyle/>
        <a:p>
          <a:endParaRPr lang="en-US" sz="2000">
            <a:latin typeface="Titillium" panose="00000500000000000000" pitchFamily="50" charset="0"/>
          </a:endParaRPr>
        </a:p>
      </dgm:t>
    </dgm:pt>
    <dgm:pt modelId="{DB1E4FA1-F531-45FD-BF62-4BC901ED4C28}" type="sibTrans" cxnId="{CCDEFD4D-F049-403B-865C-D90AED01D445}">
      <dgm:prSet/>
      <dgm:spPr/>
      <dgm:t>
        <a:bodyPr/>
        <a:lstStyle/>
        <a:p>
          <a:endParaRPr lang="en-US" sz="2000">
            <a:latin typeface="Titillium" panose="00000500000000000000" pitchFamily="50" charset="0"/>
          </a:endParaRPr>
        </a:p>
      </dgm:t>
    </dgm:pt>
    <dgm:pt modelId="{2DD6F9DD-018B-443F-B5A2-5FB97F5F9EE0}">
      <dgm:prSet custT="1"/>
      <dgm:spPr/>
      <dgm:t>
        <a:bodyPr/>
        <a:lstStyle/>
        <a:p>
          <a:r>
            <a:rPr lang="en-US" sz="2400" dirty="0">
              <a:latin typeface="Titillium" panose="00000500000000000000" pitchFamily="50" charset="0"/>
            </a:rPr>
            <a:t>Support for educational campaigns on insurance literacy emphasizing the value of insurance and its benefits to society should be done.</a:t>
          </a:r>
        </a:p>
      </dgm:t>
    </dgm:pt>
    <dgm:pt modelId="{7D35D0A1-DEBA-4283-9960-88A83479C30F}" type="parTrans" cxnId="{EC05151C-D4CA-4A9F-A3E8-02AB0A1E19B2}">
      <dgm:prSet/>
      <dgm:spPr/>
      <dgm:t>
        <a:bodyPr/>
        <a:lstStyle/>
        <a:p>
          <a:endParaRPr lang="en-US" sz="2000">
            <a:latin typeface="Titillium" panose="00000500000000000000" pitchFamily="50" charset="0"/>
          </a:endParaRPr>
        </a:p>
      </dgm:t>
    </dgm:pt>
    <dgm:pt modelId="{5B3D6E2B-2BA7-4405-BF3B-C596B33BF296}" type="sibTrans" cxnId="{EC05151C-D4CA-4A9F-A3E8-02AB0A1E19B2}">
      <dgm:prSet/>
      <dgm:spPr/>
      <dgm:t>
        <a:bodyPr/>
        <a:lstStyle/>
        <a:p>
          <a:endParaRPr lang="en-US" sz="2000">
            <a:latin typeface="Titillium" panose="00000500000000000000" pitchFamily="50" charset="0"/>
          </a:endParaRPr>
        </a:p>
      </dgm:t>
    </dgm:pt>
    <dgm:pt modelId="{9A3C4C72-7AEC-455D-97C6-3A18EF676D5A}">
      <dgm:prSet custT="1"/>
      <dgm:spPr/>
      <dgm:t>
        <a:bodyPr/>
        <a:lstStyle/>
        <a:p>
          <a:r>
            <a:rPr lang="en-US" sz="1800" dirty="0">
              <a:latin typeface="Titillium" panose="00000500000000000000" pitchFamily="50" charset="0"/>
            </a:rPr>
            <a:t>For example, in 2014, Ghana’s insurance regulator introduced no premium no cover, this policy ensured that insurance premiums were paid before the granting of cover. This project was largely supported by the industry, and this had a great impact not only in the growth of premium income but formed a basis for public sensitization and education of the populace which brokers actively participated in it.</a:t>
          </a:r>
        </a:p>
      </dgm:t>
    </dgm:pt>
    <dgm:pt modelId="{7C0BE215-1A71-4C7F-BAEF-4972F7AD2697}" type="parTrans" cxnId="{A3B95B38-23A0-46D8-B256-3176B120408E}">
      <dgm:prSet/>
      <dgm:spPr/>
      <dgm:t>
        <a:bodyPr/>
        <a:lstStyle/>
        <a:p>
          <a:endParaRPr lang="en-US" sz="2000">
            <a:latin typeface="Titillium" panose="00000500000000000000" pitchFamily="50" charset="0"/>
          </a:endParaRPr>
        </a:p>
      </dgm:t>
    </dgm:pt>
    <dgm:pt modelId="{CFE73898-5C8A-4D2E-8354-4DB7D28BA33F}" type="sibTrans" cxnId="{A3B95B38-23A0-46D8-B256-3176B120408E}">
      <dgm:prSet/>
      <dgm:spPr/>
      <dgm:t>
        <a:bodyPr/>
        <a:lstStyle/>
        <a:p>
          <a:endParaRPr lang="en-US" sz="2000">
            <a:latin typeface="Titillium" panose="00000500000000000000" pitchFamily="50" charset="0"/>
          </a:endParaRPr>
        </a:p>
      </dgm:t>
    </dgm:pt>
    <dgm:pt modelId="{C4FAAFDA-4C7F-44B8-85A2-83E3C5E1B98D}" type="pres">
      <dgm:prSet presAssocID="{B85F77A4-5242-4463-B8E1-E3010C5AB859}" presName="linear" presStyleCnt="0">
        <dgm:presLayoutVars>
          <dgm:animLvl val="lvl"/>
          <dgm:resizeHandles val="exact"/>
        </dgm:presLayoutVars>
      </dgm:prSet>
      <dgm:spPr/>
      <dgm:t>
        <a:bodyPr/>
        <a:lstStyle/>
        <a:p>
          <a:endParaRPr lang="en-US"/>
        </a:p>
      </dgm:t>
    </dgm:pt>
    <dgm:pt modelId="{8B664211-0F38-43C9-9EB5-E10FD406B266}" type="pres">
      <dgm:prSet presAssocID="{7C8E80C8-80E3-4645-972A-4033A034F57F}" presName="parentText" presStyleLbl="node1" presStyleIdx="0" presStyleCnt="3">
        <dgm:presLayoutVars>
          <dgm:chMax val="0"/>
          <dgm:bulletEnabled val="1"/>
        </dgm:presLayoutVars>
      </dgm:prSet>
      <dgm:spPr/>
      <dgm:t>
        <a:bodyPr/>
        <a:lstStyle/>
        <a:p>
          <a:endParaRPr lang="en-US"/>
        </a:p>
      </dgm:t>
    </dgm:pt>
    <dgm:pt modelId="{1E4B4A74-51B5-433A-844D-7F66916010C0}" type="pres">
      <dgm:prSet presAssocID="{DB1E4FA1-F531-45FD-BF62-4BC901ED4C28}" presName="spacer" presStyleCnt="0"/>
      <dgm:spPr/>
    </dgm:pt>
    <dgm:pt modelId="{BD9BEF8E-A428-4928-AD4D-3200E89EFD84}" type="pres">
      <dgm:prSet presAssocID="{2DD6F9DD-018B-443F-B5A2-5FB97F5F9EE0}" presName="parentText" presStyleLbl="node1" presStyleIdx="1" presStyleCnt="3">
        <dgm:presLayoutVars>
          <dgm:chMax val="0"/>
          <dgm:bulletEnabled val="1"/>
        </dgm:presLayoutVars>
      </dgm:prSet>
      <dgm:spPr/>
      <dgm:t>
        <a:bodyPr/>
        <a:lstStyle/>
        <a:p>
          <a:endParaRPr lang="en-US"/>
        </a:p>
      </dgm:t>
    </dgm:pt>
    <dgm:pt modelId="{1AD5FBF6-C7B6-461C-ABC9-52384182E64E}" type="pres">
      <dgm:prSet presAssocID="{5B3D6E2B-2BA7-4405-BF3B-C596B33BF296}" presName="spacer" presStyleCnt="0"/>
      <dgm:spPr/>
    </dgm:pt>
    <dgm:pt modelId="{ED4963F9-0F33-4CC9-8A6B-AF38E740D6EF}" type="pres">
      <dgm:prSet presAssocID="{9A3C4C72-7AEC-455D-97C6-3A18EF676D5A}" presName="parentText" presStyleLbl="node1" presStyleIdx="2" presStyleCnt="3">
        <dgm:presLayoutVars>
          <dgm:chMax val="0"/>
          <dgm:bulletEnabled val="1"/>
        </dgm:presLayoutVars>
      </dgm:prSet>
      <dgm:spPr/>
      <dgm:t>
        <a:bodyPr/>
        <a:lstStyle/>
        <a:p>
          <a:endParaRPr lang="en-US"/>
        </a:p>
      </dgm:t>
    </dgm:pt>
  </dgm:ptLst>
  <dgm:cxnLst>
    <dgm:cxn modelId="{CCDEFD4D-F049-403B-865C-D90AED01D445}" srcId="{B85F77A4-5242-4463-B8E1-E3010C5AB859}" destId="{7C8E80C8-80E3-4645-972A-4033A034F57F}" srcOrd="0" destOrd="0" parTransId="{7BE08630-4624-4800-8AA7-D14A59C0FA97}" sibTransId="{DB1E4FA1-F531-45FD-BF62-4BC901ED4C28}"/>
    <dgm:cxn modelId="{A3B95B38-23A0-46D8-B256-3176B120408E}" srcId="{B85F77A4-5242-4463-B8E1-E3010C5AB859}" destId="{9A3C4C72-7AEC-455D-97C6-3A18EF676D5A}" srcOrd="2" destOrd="0" parTransId="{7C0BE215-1A71-4C7F-BAEF-4972F7AD2697}" sibTransId="{CFE73898-5C8A-4D2E-8354-4DB7D28BA33F}"/>
    <dgm:cxn modelId="{EC05151C-D4CA-4A9F-A3E8-02AB0A1E19B2}" srcId="{B85F77A4-5242-4463-B8E1-E3010C5AB859}" destId="{2DD6F9DD-018B-443F-B5A2-5FB97F5F9EE0}" srcOrd="1" destOrd="0" parTransId="{7D35D0A1-DEBA-4283-9960-88A83479C30F}" sibTransId="{5B3D6E2B-2BA7-4405-BF3B-C596B33BF296}"/>
    <dgm:cxn modelId="{9473CD85-8BF5-4312-969F-1E1C14DB8445}" type="presOf" srcId="{B85F77A4-5242-4463-B8E1-E3010C5AB859}" destId="{C4FAAFDA-4C7F-44B8-85A2-83E3C5E1B98D}" srcOrd="0" destOrd="0" presId="urn:microsoft.com/office/officeart/2005/8/layout/vList2"/>
    <dgm:cxn modelId="{77CF7834-380C-4929-81DF-EA95B4514CAF}" type="presOf" srcId="{7C8E80C8-80E3-4645-972A-4033A034F57F}" destId="{8B664211-0F38-43C9-9EB5-E10FD406B266}" srcOrd="0" destOrd="0" presId="urn:microsoft.com/office/officeart/2005/8/layout/vList2"/>
    <dgm:cxn modelId="{32A0E6EB-454C-4654-818C-5DE8D410C2C6}" type="presOf" srcId="{9A3C4C72-7AEC-455D-97C6-3A18EF676D5A}" destId="{ED4963F9-0F33-4CC9-8A6B-AF38E740D6EF}" srcOrd="0" destOrd="0" presId="urn:microsoft.com/office/officeart/2005/8/layout/vList2"/>
    <dgm:cxn modelId="{D85991F0-5CBD-45CF-BD36-80BD98CEEFD6}" type="presOf" srcId="{2DD6F9DD-018B-443F-B5A2-5FB97F5F9EE0}" destId="{BD9BEF8E-A428-4928-AD4D-3200E89EFD84}" srcOrd="0" destOrd="0" presId="urn:microsoft.com/office/officeart/2005/8/layout/vList2"/>
    <dgm:cxn modelId="{6F5B0EA9-5F2A-43B5-A559-C21B44D067F6}" type="presParOf" srcId="{C4FAAFDA-4C7F-44B8-85A2-83E3C5E1B98D}" destId="{8B664211-0F38-43C9-9EB5-E10FD406B266}" srcOrd="0" destOrd="0" presId="urn:microsoft.com/office/officeart/2005/8/layout/vList2"/>
    <dgm:cxn modelId="{6D7C8C6C-7FCE-44C9-9CBA-C667FD1CF4CA}" type="presParOf" srcId="{C4FAAFDA-4C7F-44B8-85A2-83E3C5E1B98D}" destId="{1E4B4A74-51B5-433A-844D-7F66916010C0}" srcOrd="1" destOrd="0" presId="urn:microsoft.com/office/officeart/2005/8/layout/vList2"/>
    <dgm:cxn modelId="{EDFC094B-D80F-4E8F-A2BE-7EC30CF70211}" type="presParOf" srcId="{C4FAAFDA-4C7F-44B8-85A2-83E3C5E1B98D}" destId="{BD9BEF8E-A428-4928-AD4D-3200E89EFD84}" srcOrd="2" destOrd="0" presId="urn:microsoft.com/office/officeart/2005/8/layout/vList2"/>
    <dgm:cxn modelId="{A8F3D59C-E233-4A95-BD8F-D1B68B830F21}" type="presParOf" srcId="{C4FAAFDA-4C7F-44B8-85A2-83E3C5E1B98D}" destId="{1AD5FBF6-C7B6-461C-ABC9-52384182E64E}" srcOrd="3" destOrd="0" presId="urn:microsoft.com/office/officeart/2005/8/layout/vList2"/>
    <dgm:cxn modelId="{EAFBE178-0D25-4543-BA21-31B0BD91D6D9}" type="presParOf" srcId="{C4FAAFDA-4C7F-44B8-85A2-83E3C5E1B98D}" destId="{ED4963F9-0F33-4CC9-8A6B-AF38E740D6E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072DD9-BF23-4209-A9D7-9BC639E6D6D6}"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B8D145C9-EE62-4DDC-93D7-89D19DB9C0FB}">
      <dgm:prSet custT="1"/>
      <dgm:spPr>
        <a:solidFill>
          <a:schemeClr val="tx1">
            <a:lumMod val="65000"/>
            <a:lumOff val="35000"/>
          </a:schemeClr>
        </a:solidFill>
      </dgm:spPr>
      <dgm:t>
        <a:bodyPr/>
        <a:lstStyle/>
        <a:p>
          <a:r>
            <a:rPr lang="en-US" sz="2400" dirty="0">
              <a:latin typeface="Titillium" panose="00000500000000000000" pitchFamily="50" charset="0"/>
            </a:rPr>
            <a:t>Public sector/ government should prioritize regulatory reforms to create a conducive environment for the insurance market. This should include ensuring stability, transparency and a level playing field for market participants as well as developing robust regulatory framework that protect consumer interest ensuring fairness. </a:t>
          </a:r>
        </a:p>
      </dgm:t>
    </dgm:pt>
    <dgm:pt modelId="{50967C20-AA1F-4EE8-A50D-ECF6C50450CB}" type="parTrans" cxnId="{6814EECF-62BF-4DF0-97A8-07C082C7FD7C}">
      <dgm:prSet/>
      <dgm:spPr/>
      <dgm:t>
        <a:bodyPr/>
        <a:lstStyle/>
        <a:p>
          <a:endParaRPr lang="en-US" sz="1800">
            <a:latin typeface="Titillium" panose="00000500000000000000" pitchFamily="50" charset="0"/>
          </a:endParaRPr>
        </a:p>
      </dgm:t>
    </dgm:pt>
    <dgm:pt modelId="{C07F6D5F-8A14-408B-840E-240F4B5D1651}" type="sibTrans" cxnId="{6814EECF-62BF-4DF0-97A8-07C082C7FD7C}">
      <dgm:prSet/>
      <dgm:spPr/>
      <dgm:t>
        <a:bodyPr/>
        <a:lstStyle/>
        <a:p>
          <a:endParaRPr lang="en-US" sz="1800">
            <a:latin typeface="Titillium" panose="00000500000000000000" pitchFamily="50" charset="0"/>
          </a:endParaRPr>
        </a:p>
      </dgm:t>
    </dgm:pt>
    <dgm:pt modelId="{D075B0AF-C0C1-4A48-AB8E-9A35B2115BD2}">
      <dgm:prSet custT="1"/>
      <dgm:spPr/>
      <dgm:t>
        <a:bodyPr/>
        <a:lstStyle/>
        <a:p>
          <a:r>
            <a:rPr lang="en-US" sz="2400" dirty="0">
              <a:latin typeface="Titillium" panose="00000500000000000000" pitchFamily="50" charset="0"/>
            </a:rPr>
            <a:t>For example, the payment of fees and levies by brokers to regulatory bodies could be reviewed lower to serve as incentive for the establishment of a lot of broking firms and enhance the interest of entities within the broker market to expand to different regions of their jurisdiction. When fees are reviewed lower, brokers would retain a sizeable income for their expansion and promotion of their business.</a:t>
          </a:r>
        </a:p>
      </dgm:t>
    </dgm:pt>
    <dgm:pt modelId="{5DE22BF2-06A3-46CB-A2F9-980B97F0922A}" type="parTrans" cxnId="{6C82B91A-4ACB-4D16-A298-CEC01D745999}">
      <dgm:prSet/>
      <dgm:spPr/>
      <dgm:t>
        <a:bodyPr/>
        <a:lstStyle/>
        <a:p>
          <a:endParaRPr lang="en-US" sz="1800">
            <a:latin typeface="Titillium" panose="00000500000000000000" pitchFamily="50" charset="0"/>
          </a:endParaRPr>
        </a:p>
      </dgm:t>
    </dgm:pt>
    <dgm:pt modelId="{4BB96408-D5AE-466C-9DCD-19A73051EC5E}" type="sibTrans" cxnId="{6C82B91A-4ACB-4D16-A298-CEC01D745999}">
      <dgm:prSet/>
      <dgm:spPr/>
      <dgm:t>
        <a:bodyPr/>
        <a:lstStyle/>
        <a:p>
          <a:endParaRPr lang="en-US" sz="1800">
            <a:latin typeface="Titillium" panose="00000500000000000000" pitchFamily="50" charset="0"/>
          </a:endParaRPr>
        </a:p>
      </dgm:t>
    </dgm:pt>
    <dgm:pt modelId="{8B4DAD90-A365-4C64-BCF9-F0FAAA7A9397}" type="pres">
      <dgm:prSet presAssocID="{F0072DD9-BF23-4209-A9D7-9BC639E6D6D6}" presName="linear" presStyleCnt="0">
        <dgm:presLayoutVars>
          <dgm:animLvl val="lvl"/>
          <dgm:resizeHandles val="exact"/>
        </dgm:presLayoutVars>
      </dgm:prSet>
      <dgm:spPr/>
      <dgm:t>
        <a:bodyPr/>
        <a:lstStyle/>
        <a:p>
          <a:endParaRPr lang="en-US"/>
        </a:p>
      </dgm:t>
    </dgm:pt>
    <dgm:pt modelId="{8C4EF86B-1EC9-484E-B913-44BF9FBCD098}" type="pres">
      <dgm:prSet presAssocID="{B8D145C9-EE62-4DDC-93D7-89D19DB9C0FB}" presName="parentText" presStyleLbl="node1" presStyleIdx="0" presStyleCnt="2">
        <dgm:presLayoutVars>
          <dgm:chMax val="0"/>
          <dgm:bulletEnabled val="1"/>
        </dgm:presLayoutVars>
      </dgm:prSet>
      <dgm:spPr/>
      <dgm:t>
        <a:bodyPr/>
        <a:lstStyle/>
        <a:p>
          <a:endParaRPr lang="en-US"/>
        </a:p>
      </dgm:t>
    </dgm:pt>
    <dgm:pt modelId="{AD78CE01-E48F-4B61-A44C-4202C615B7FA}" type="pres">
      <dgm:prSet presAssocID="{C07F6D5F-8A14-408B-840E-240F4B5D1651}" presName="spacer" presStyleCnt="0"/>
      <dgm:spPr/>
    </dgm:pt>
    <dgm:pt modelId="{0664AC53-0BB2-4B35-8492-6D9A4E9664DD}" type="pres">
      <dgm:prSet presAssocID="{D075B0AF-C0C1-4A48-AB8E-9A35B2115BD2}" presName="parentText" presStyleLbl="node1" presStyleIdx="1" presStyleCnt="2">
        <dgm:presLayoutVars>
          <dgm:chMax val="0"/>
          <dgm:bulletEnabled val="1"/>
        </dgm:presLayoutVars>
      </dgm:prSet>
      <dgm:spPr/>
      <dgm:t>
        <a:bodyPr/>
        <a:lstStyle/>
        <a:p>
          <a:endParaRPr lang="en-US"/>
        </a:p>
      </dgm:t>
    </dgm:pt>
  </dgm:ptLst>
  <dgm:cxnLst>
    <dgm:cxn modelId="{6C82B91A-4ACB-4D16-A298-CEC01D745999}" srcId="{F0072DD9-BF23-4209-A9D7-9BC639E6D6D6}" destId="{D075B0AF-C0C1-4A48-AB8E-9A35B2115BD2}" srcOrd="1" destOrd="0" parTransId="{5DE22BF2-06A3-46CB-A2F9-980B97F0922A}" sibTransId="{4BB96408-D5AE-466C-9DCD-19A73051EC5E}"/>
    <dgm:cxn modelId="{A815CE0A-DF92-43C3-8778-5EBC1162F443}" type="presOf" srcId="{B8D145C9-EE62-4DDC-93D7-89D19DB9C0FB}" destId="{8C4EF86B-1EC9-484E-B913-44BF9FBCD098}" srcOrd="0" destOrd="0" presId="urn:microsoft.com/office/officeart/2005/8/layout/vList2"/>
    <dgm:cxn modelId="{6814EECF-62BF-4DF0-97A8-07C082C7FD7C}" srcId="{F0072DD9-BF23-4209-A9D7-9BC639E6D6D6}" destId="{B8D145C9-EE62-4DDC-93D7-89D19DB9C0FB}" srcOrd="0" destOrd="0" parTransId="{50967C20-AA1F-4EE8-A50D-ECF6C50450CB}" sibTransId="{C07F6D5F-8A14-408B-840E-240F4B5D1651}"/>
    <dgm:cxn modelId="{AAFAD640-8A48-4FBC-87B7-499089E14DD1}" type="presOf" srcId="{D075B0AF-C0C1-4A48-AB8E-9A35B2115BD2}" destId="{0664AC53-0BB2-4B35-8492-6D9A4E9664DD}" srcOrd="0" destOrd="0" presId="urn:microsoft.com/office/officeart/2005/8/layout/vList2"/>
    <dgm:cxn modelId="{05723623-1C80-4B1D-9F6A-67ADED5BF8F2}" type="presOf" srcId="{F0072DD9-BF23-4209-A9D7-9BC639E6D6D6}" destId="{8B4DAD90-A365-4C64-BCF9-F0FAAA7A9397}" srcOrd="0" destOrd="0" presId="urn:microsoft.com/office/officeart/2005/8/layout/vList2"/>
    <dgm:cxn modelId="{4D2E8853-2143-4773-BA5B-9A32BD0531CA}" type="presParOf" srcId="{8B4DAD90-A365-4C64-BCF9-F0FAAA7A9397}" destId="{8C4EF86B-1EC9-484E-B913-44BF9FBCD098}" srcOrd="0" destOrd="0" presId="urn:microsoft.com/office/officeart/2005/8/layout/vList2"/>
    <dgm:cxn modelId="{A32B9A91-E69D-4C3F-B965-D654491B002F}" type="presParOf" srcId="{8B4DAD90-A365-4C64-BCF9-F0FAAA7A9397}" destId="{AD78CE01-E48F-4B61-A44C-4202C615B7FA}" srcOrd="1" destOrd="0" presId="urn:microsoft.com/office/officeart/2005/8/layout/vList2"/>
    <dgm:cxn modelId="{1E84DCFB-0034-41CB-BDBB-DADA79546247}" type="presParOf" srcId="{8B4DAD90-A365-4C64-BCF9-F0FAAA7A9397}" destId="{0664AC53-0BB2-4B35-8492-6D9A4E9664D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072DD9-BF23-4209-A9D7-9BC639E6D6D6}"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B8D145C9-EE62-4DDC-93D7-89D19DB9C0FB}">
      <dgm:prSet custT="1"/>
      <dgm:spPr>
        <a:solidFill>
          <a:schemeClr val="tx1">
            <a:lumMod val="65000"/>
            <a:lumOff val="35000"/>
          </a:schemeClr>
        </a:solidFill>
      </dgm:spPr>
      <dgm:t>
        <a:bodyPr/>
        <a:lstStyle/>
        <a:p>
          <a:r>
            <a:rPr lang="en-US" sz="2400">
              <a:latin typeface="Titillium" panose="00000500000000000000" pitchFamily="50" charset="0"/>
            </a:rPr>
            <a:t>Brokers should partner public sector businesses in developing tailor-made insurance policies for various sectors of the economies of West African countries. Sectors such as agriculture, health and transportation are viable sectors for insurance partnerships. </a:t>
          </a:r>
        </a:p>
      </dgm:t>
    </dgm:pt>
    <dgm:pt modelId="{50967C20-AA1F-4EE8-A50D-ECF6C50450CB}" type="parTrans" cxnId="{6814EECF-62BF-4DF0-97A8-07C082C7FD7C}">
      <dgm:prSet/>
      <dgm:spPr/>
      <dgm:t>
        <a:bodyPr/>
        <a:lstStyle/>
        <a:p>
          <a:endParaRPr lang="en-US" sz="1800">
            <a:latin typeface="Titillium" panose="00000500000000000000" pitchFamily="50" charset="0"/>
          </a:endParaRPr>
        </a:p>
      </dgm:t>
    </dgm:pt>
    <dgm:pt modelId="{C07F6D5F-8A14-408B-840E-240F4B5D1651}" type="sibTrans" cxnId="{6814EECF-62BF-4DF0-97A8-07C082C7FD7C}">
      <dgm:prSet/>
      <dgm:spPr/>
      <dgm:t>
        <a:bodyPr/>
        <a:lstStyle/>
        <a:p>
          <a:endParaRPr lang="en-US" sz="1800">
            <a:latin typeface="Titillium" panose="00000500000000000000" pitchFamily="50" charset="0"/>
          </a:endParaRPr>
        </a:p>
      </dgm:t>
    </dgm:pt>
    <dgm:pt modelId="{D075B0AF-C0C1-4A48-AB8E-9A35B2115BD2}">
      <dgm:prSet custT="1"/>
      <dgm:spPr/>
      <dgm:t>
        <a:bodyPr/>
        <a:lstStyle/>
        <a:p>
          <a:r>
            <a:rPr lang="en-US" sz="2400">
              <a:latin typeface="Titillium" panose="00000500000000000000" pitchFamily="50" charset="0"/>
            </a:rPr>
            <a:t>For instance, the National medical associations can partner brokers to develop tailor made medical malpractice policy to cover its members. This could be a way to drive broker influence on the insurance market and insurance knowledge within the various West African economies.</a:t>
          </a:r>
        </a:p>
      </dgm:t>
    </dgm:pt>
    <dgm:pt modelId="{5DE22BF2-06A3-46CB-A2F9-980B97F0922A}" type="parTrans" cxnId="{6C82B91A-4ACB-4D16-A298-CEC01D745999}">
      <dgm:prSet/>
      <dgm:spPr/>
      <dgm:t>
        <a:bodyPr/>
        <a:lstStyle/>
        <a:p>
          <a:endParaRPr lang="en-US" sz="1800">
            <a:latin typeface="Titillium" panose="00000500000000000000" pitchFamily="50" charset="0"/>
          </a:endParaRPr>
        </a:p>
      </dgm:t>
    </dgm:pt>
    <dgm:pt modelId="{4BB96408-D5AE-466C-9DCD-19A73051EC5E}" type="sibTrans" cxnId="{6C82B91A-4ACB-4D16-A298-CEC01D745999}">
      <dgm:prSet/>
      <dgm:spPr/>
      <dgm:t>
        <a:bodyPr/>
        <a:lstStyle/>
        <a:p>
          <a:endParaRPr lang="en-US" sz="1800">
            <a:latin typeface="Titillium" panose="00000500000000000000" pitchFamily="50" charset="0"/>
          </a:endParaRPr>
        </a:p>
      </dgm:t>
    </dgm:pt>
    <dgm:pt modelId="{8B4DAD90-A365-4C64-BCF9-F0FAAA7A9397}" type="pres">
      <dgm:prSet presAssocID="{F0072DD9-BF23-4209-A9D7-9BC639E6D6D6}" presName="linear" presStyleCnt="0">
        <dgm:presLayoutVars>
          <dgm:animLvl val="lvl"/>
          <dgm:resizeHandles val="exact"/>
        </dgm:presLayoutVars>
      </dgm:prSet>
      <dgm:spPr/>
      <dgm:t>
        <a:bodyPr/>
        <a:lstStyle/>
        <a:p>
          <a:endParaRPr lang="en-US"/>
        </a:p>
      </dgm:t>
    </dgm:pt>
    <dgm:pt modelId="{8C4EF86B-1EC9-484E-B913-44BF9FBCD098}" type="pres">
      <dgm:prSet presAssocID="{B8D145C9-EE62-4DDC-93D7-89D19DB9C0FB}" presName="parentText" presStyleLbl="node1" presStyleIdx="0" presStyleCnt="2">
        <dgm:presLayoutVars>
          <dgm:chMax val="0"/>
          <dgm:bulletEnabled val="1"/>
        </dgm:presLayoutVars>
      </dgm:prSet>
      <dgm:spPr/>
      <dgm:t>
        <a:bodyPr/>
        <a:lstStyle/>
        <a:p>
          <a:endParaRPr lang="en-US"/>
        </a:p>
      </dgm:t>
    </dgm:pt>
    <dgm:pt modelId="{AD78CE01-E48F-4B61-A44C-4202C615B7FA}" type="pres">
      <dgm:prSet presAssocID="{C07F6D5F-8A14-408B-840E-240F4B5D1651}" presName="spacer" presStyleCnt="0"/>
      <dgm:spPr/>
    </dgm:pt>
    <dgm:pt modelId="{0664AC53-0BB2-4B35-8492-6D9A4E9664DD}" type="pres">
      <dgm:prSet presAssocID="{D075B0AF-C0C1-4A48-AB8E-9A35B2115BD2}" presName="parentText" presStyleLbl="node1" presStyleIdx="1" presStyleCnt="2">
        <dgm:presLayoutVars>
          <dgm:chMax val="0"/>
          <dgm:bulletEnabled val="1"/>
        </dgm:presLayoutVars>
      </dgm:prSet>
      <dgm:spPr/>
      <dgm:t>
        <a:bodyPr/>
        <a:lstStyle/>
        <a:p>
          <a:endParaRPr lang="en-US"/>
        </a:p>
      </dgm:t>
    </dgm:pt>
  </dgm:ptLst>
  <dgm:cxnLst>
    <dgm:cxn modelId="{6C82B91A-4ACB-4D16-A298-CEC01D745999}" srcId="{F0072DD9-BF23-4209-A9D7-9BC639E6D6D6}" destId="{D075B0AF-C0C1-4A48-AB8E-9A35B2115BD2}" srcOrd="1" destOrd="0" parTransId="{5DE22BF2-06A3-46CB-A2F9-980B97F0922A}" sibTransId="{4BB96408-D5AE-466C-9DCD-19A73051EC5E}"/>
    <dgm:cxn modelId="{A815CE0A-DF92-43C3-8778-5EBC1162F443}" type="presOf" srcId="{B8D145C9-EE62-4DDC-93D7-89D19DB9C0FB}" destId="{8C4EF86B-1EC9-484E-B913-44BF9FBCD098}" srcOrd="0" destOrd="0" presId="urn:microsoft.com/office/officeart/2005/8/layout/vList2"/>
    <dgm:cxn modelId="{6814EECF-62BF-4DF0-97A8-07C082C7FD7C}" srcId="{F0072DD9-BF23-4209-A9D7-9BC639E6D6D6}" destId="{B8D145C9-EE62-4DDC-93D7-89D19DB9C0FB}" srcOrd="0" destOrd="0" parTransId="{50967C20-AA1F-4EE8-A50D-ECF6C50450CB}" sibTransId="{C07F6D5F-8A14-408B-840E-240F4B5D1651}"/>
    <dgm:cxn modelId="{AAFAD640-8A48-4FBC-87B7-499089E14DD1}" type="presOf" srcId="{D075B0AF-C0C1-4A48-AB8E-9A35B2115BD2}" destId="{0664AC53-0BB2-4B35-8492-6D9A4E9664DD}" srcOrd="0" destOrd="0" presId="urn:microsoft.com/office/officeart/2005/8/layout/vList2"/>
    <dgm:cxn modelId="{05723623-1C80-4B1D-9F6A-67ADED5BF8F2}" type="presOf" srcId="{F0072DD9-BF23-4209-A9D7-9BC639E6D6D6}" destId="{8B4DAD90-A365-4C64-BCF9-F0FAAA7A9397}" srcOrd="0" destOrd="0" presId="urn:microsoft.com/office/officeart/2005/8/layout/vList2"/>
    <dgm:cxn modelId="{4D2E8853-2143-4773-BA5B-9A32BD0531CA}" type="presParOf" srcId="{8B4DAD90-A365-4C64-BCF9-F0FAAA7A9397}" destId="{8C4EF86B-1EC9-484E-B913-44BF9FBCD098}" srcOrd="0" destOrd="0" presId="urn:microsoft.com/office/officeart/2005/8/layout/vList2"/>
    <dgm:cxn modelId="{A32B9A91-E69D-4C3F-B965-D654491B002F}" type="presParOf" srcId="{8B4DAD90-A365-4C64-BCF9-F0FAAA7A9397}" destId="{AD78CE01-E48F-4B61-A44C-4202C615B7FA}" srcOrd="1" destOrd="0" presId="urn:microsoft.com/office/officeart/2005/8/layout/vList2"/>
    <dgm:cxn modelId="{1E84DCFB-0034-41CB-BDBB-DADA79546247}" type="presParOf" srcId="{8B4DAD90-A365-4C64-BCF9-F0FAAA7A9397}" destId="{0664AC53-0BB2-4B35-8492-6D9A4E9664D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1DFC3F-3965-4DF2-A108-B155A95A10A3}"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FA78945C-E18D-4BB9-BA15-0D6996888F96}">
      <dgm:prSet custT="1"/>
      <dgm:spPr>
        <a:solidFill>
          <a:schemeClr val="tx1">
            <a:lumMod val="65000"/>
            <a:lumOff val="35000"/>
          </a:schemeClr>
        </a:solidFill>
      </dgm:spPr>
      <dgm:t>
        <a:bodyPr/>
        <a:lstStyle/>
        <a:p>
          <a:r>
            <a:rPr lang="en-US" sz="2000" dirty="0">
              <a:effectLst/>
              <a:latin typeface="Titillium" panose="00000500000000000000" pitchFamily="50" charset="0"/>
              <a:cs typeface="Times New Roman" panose="02020603050405020304" pitchFamily="18" charset="0"/>
            </a:rPr>
            <a:t>Brokers should partner public sector businesses in developing tailor-made insurance policies for various sectors of the economies of West African countries. Sectors such as agriculture, health and transportation are viable sectors for insurance partnerships. </a:t>
          </a:r>
          <a:endParaRPr lang="en-US" sz="2000" dirty="0">
            <a:latin typeface="Titillium" panose="00000500000000000000" pitchFamily="50" charset="0"/>
          </a:endParaRPr>
        </a:p>
      </dgm:t>
    </dgm:pt>
    <dgm:pt modelId="{BAD49450-7BF8-49BE-84DE-C4F081CE8E22}" type="parTrans" cxnId="{4C9BC0D1-4C07-406C-A98F-BE3A112B5F46}">
      <dgm:prSet/>
      <dgm:spPr/>
      <dgm:t>
        <a:bodyPr/>
        <a:lstStyle/>
        <a:p>
          <a:endParaRPr lang="en-US" sz="2400">
            <a:latin typeface="Titillium" panose="00000500000000000000" pitchFamily="50" charset="0"/>
          </a:endParaRPr>
        </a:p>
      </dgm:t>
    </dgm:pt>
    <dgm:pt modelId="{03A7A580-9352-4B16-B7EF-73FCDF17E051}" type="sibTrans" cxnId="{4C9BC0D1-4C07-406C-A98F-BE3A112B5F46}">
      <dgm:prSet/>
      <dgm:spPr/>
      <dgm:t>
        <a:bodyPr/>
        <a:lstStyle/>
        <a:p>
          <a:endParaRPr lang="en-US" sz="2400">
            <a:latin typeface="Titillium" panose="00000500000000000000" pitchFamily="50" charset="0"/>
          </a:endParaRPr>
        </a:p>
      </dgm:t>
    </dgm:pt>
    <dgm:pt modelId="{EE4F9F51-BCED-419E-82A4-39C82E6E3C9E}">
      <dgm:prSet custT="1"/>
      <dgm:spPr/>
      <dgm:t>
        <a:bodyPr/>
        <a:lstStyle/>
        <a:p>
          <a:r>
            <a:rPr lang="en-US" sz="2000" dirty="0">
              <a:latin typeface="Titillium" panose="00000500000000000000" pitchFamily="50" charset="0"/>
            </a:rPr>
            <a:t>For instance, the National medical associations can partner brokers to develop tailor made medical malpractice policy to cover its members. This could be a way to drive broker influence on the insurance market and insurance knowledge within the various West African economies.</a:t>
          </a:r>
        </a:p>
      </dgm:t>
    </dgm:pt>
    <dgm:pt modelId="{B5A1015D-EE3D-41B9-B4F5-9DBC48770421}" type="parTrans" cxnId="{2E66EE81-514E-403F-AE93-CAE9E0B05D4E}">
      <dgm:prSet/>
      <dgm:spPr/>
      <dgm:t>
        <a:bodyPr/>
        <a:lstStyle/>
        <a:p>
          <a:endParaRPr lang="en-US" sz="2400">
            <a:latin typeface="Titillium" panose="00000500000000000000" pitchFamily="50" charset="0"/>
          </a:endParaRPr>
        </a:p>
      </dgm:t>
    </dgm:pt>
    <dgm:pt modelId="{E78B761E-0C5F-4A63-82A7-BE8339B39B7A}" type="sibTrans" cxnId="{2E66EE81-514E-403F-AE93-CAE9E0B05D4E}">
      <dgm:prSet/>
      <dgm:spPr/>
      <dgm:t>
        <a:bodyPr/>
        <a:lstStyle/>
        <a:p>
          <a:endParaRPr lang="en-US" sz="2400">
            <a:latin typeface="Titillium" panose="00000500000000000000" pitchFamily="50" charset="0"/>
          </a:endParaRPr>
        </a:p>
      </dgm:t>
    </dgm:pt>
    <dgm:pt modelId="{D9459111-7997-4DB6-9CC9-6D693467DA6A}">
      <dgm:prSet custT="1"/>
      <dgm:spPr/>
      <dgm:t>
        <a:bodyPr/>
        <a:lstStyle/>
        <a:p>
          <a:r>
            <a:rPr lang="en-US" sz="2000" dirty="0">
              <a:latin typeface="Titillium" panose="00000500000000000000" pitchFamily="50" charset="0"/>
            </a:rPr>
            <a:t>Also, brokers in partnership with the teaching community in the various West African states, can provide tailor-made life insurance policies to protect teachers during their period of service. This can be a way to promote broker businesses in upscaling insurance penetration within the West African region.</a:t>
          </a:r>
        </a:p>
      </dgm:t>
    </dgm:pt>
    <dgm:pt modelId="{D5CA0F56-5EB6-43E2-851D-ECE7CE592B82}" type="parTrans" cxnId="{092EE935-4065-4EDA-9E13-D01C90F1E076}">
      <dgm:prSet/>
      <dgm:spPr/>
      <dgm:t>
        <a:bodyPr/>
        <a:lstStyle/>
        <a:p>
          <a:endParaRPr lang="en-US" sz="2400">
            <a:latin typeface="Titillium" panose="00000500000000000000" pitchFamily="50" charset="0"/>
          </a:endParaRPr>
        </a:p>
      </dgm:t>
    </dgm:pt>
    <dgm:pt modelId="{4A98C3A3-27F6-4524-9447-CAF1CBCF19FA}" type="sibTrans" cxnId="{092EE935-4065-4EDA-9E13-D01C90F1E076}">
      <dgm:prSet/>
      <dgm:spPr/>
      <dgm:t>
        <a:bodyPr/>
        <a:lstStyle/>
        <a:p>
          <a:endParaRPr lang="en-US" sz="2400">
            <a:latin typeface="Titillium" panose="00000500000000000000" pitchFamily="50" charset="0"/>
          </a:endParaRPr>
        </a:p>
      </dgm:t>
    </dgm:pt>
    <dgm:pt modelId="{BC89773B-B177-4ED1-BD25-84B2B0E4E79E}" type="pres">
      <dgm:prSet presAssocID="{FA1DFC3F-3965-4DF2-A108-B155A95A10A3}" presName="linear" presStyleCnt="0">
        <dgm:presLayoutVars>
          <dgm:animLvl val="lvl"/>
          <dgm:resizeHandles val="exact"/>
        </dgm:presLayoutVars>
      </dgm:prSet>
      <dgm:spPr/>
      <dgm:t>
        <a:bodyPr/>
        <a:lstStyle/>
        <a:p>
          <a:endParaRPr lang="en-US"/>
        </a:p>
      </dgm:t>
    </dgm:pt>
    <dgm:pt modelId="{44E00BB9-0BCC-4DB1-BCF3-637D346968DA}" type="pres">
      <dgm:prSet presAssocID="{FA78945C-E18D-4BB9-BA15-0D6996888F96}" presName="parentText" presStyleLbl="node1" presStyleIdx="0" presStyleCnt="3">
        <dgm:presLayoutVars>
          <dgm:chMax val="0"/>
          <dgm:bulletEnabled val="1"/>
        </dgm:presLayoutVars>
      </dgm:prSet>
      <dgm:spPr/>
      <dgm:t>
        <a:bodyPr/>
        <a:lstStyle/>
        <a:p>
          <a:endParaRPr lang="en-US"/>
        </a:p>
      </dgm:t>
    </dgm:pt>
    <dgm:pt modelId="{28A49A60-A28A-42EC-8523-3575EEF6428F}" type="pres">
      <dgm:prSet presAssocID="{03A7A580-9352-4B16-B7EF-73FCDF17E051}" presName="spacer" presStyleCnt="0"/>
      <dgm:spPr/>
    </dgm:pt>
    <dgm:pt modelId="{3E58E05E-17B0-49B4-8AF6-A07D29FE631C}" type="pres">
      <dgm:prSet presAssocID="{EE4F9F51-BCED-419E-82A4-39C82E6E3C9E}" presName="parentText" presStyleLbl="node1" presStyleIdx="1" presStyleCnt="3">
        <dgm:presLayoutVars>
          <dgm:chMax val="0"/>
          <dgm:bulletEnabled val="1"/>
        </dgm:presLayoutVars>
      </dgm:prSet>
      <dgm:spPr/>
      <dgm:t>
        <a:bodyPr/>
        <a:lstStyle/>
        <a:p>
          <a:endParaRPr lang="en-US"/>
        </a:p>
      </dgm:t>
    </dgm:pt>
    <dgm:pt modelId="{F76DA468-3B62-41E4-A549-96B650A745D2}" type="pres">
      <dgm:prSet presAssocID="{E78B761E-0C5F-4A63-82A7-BE8339B39B7A}" presName="spacer" presStyleCnt="0"/>
      <dgm:spPr/>
    </dgm:pt>
    <dgm:pt modelId="{0785685D-8588-40E7-BF60-B9A5512558E3}" type="pres">
      <dgm:prSet presAssocID="{D9459111-7997-4DB6-9CC9-6D693467DA6A}" presName="parentText" presStyleLbl="node1" presStyleIdx="2" presStyleCnt="3">
        <dgm:presLayoutVars>
          <dgm:chMax val="0"/>
          <dgm:bulletEnabled val="1"/>
        </dgm:presLayoutVars>
      </dgm:prSet>
      <dgm:spPr/>
      <dgm:t>
        <a:bodyPr/>
        <a:lstStyle/>
        <a:p>
          <a:endParaRPr lang="en-US"/>
        </a:p>
      </dgm:t>
    </dgm:pt>
  </dgm:ptLst>
  <dgm:cxnLst>
    <dgm:cxn modelId="{2E66EE81-514E-403F-AE93-CAE9E0B05D4E}" srcId="{FA1DFC3F-3965-4DF2-A108-B155A95A10A3}" destId="{EE4F9F51-BCED-419E-82A4-39C82E6E3C9E}" srcOrd="1" destOrd="0" parTransId="{B5A1015D-EE3D-41B9-B4F5-9DBC48770421}" sibTransId="{E78B761E-0C5F-4A63-82A7-BE8339B39B7A}"/>
    <dgm:cxn modelId="{9DB7D704-5DC2-4D33-A79A-2B25EBD25545}" type="presOf" srcId="{FA78945C-E18D-4BB9-BA15-0D6996888F96}" destId="{44E00BB9-0BCC-4DB1-BCF3-637D346968DA}" srcOrd="0" destOrd="0" presId="urn:microsoft.com/office/officeart/2005/8/layout/vList2"/>
    <dgm:cxn modelId="{4C9BC0D1-4C07-406C-A98F-BE3A112B5F46}" srcId="{FA1DFC3F-3965-4DF2-A108-B155A95A10A3}" destId="{FA78945C-E18D-4BB9-BA15-0D6996888F96}" srcOrd="0" destOrd="0" parTransId="{BAD49450-7BF8-49BE-84DE-C4F081CE8E22}" sibTransId="{03A7A580-9352-4B16-B7EF-73FCDF17E051}"/>
    <dgm:cxn modelId="{ED55D1F7-5589-4813-A286-9840B22CF3F3}" type="presOf" srcId="{FA1DFC3F-3965-4DF2-A108-B155A95A10A3}" destId="{BC89773B-B177-4ED1-BD25-84B2B0E4E79E}" srcOrd="0" destOrd="0" presId="urn:microsoft.com/office/officeart/2005/8/layout/vList2"/>
    <dgm:cxn modelId="{A5999CF5-FD65-4154-9616-D22A794A933A}" type="presOf" srcId="{D9459111-7997-4DB6-9CC9-6D693467DA6A}" destId="{0785685D-8588-40E7-BF60-B9A5512558E3}" srcOrd="0" destOrd="0" presId="urn:microsoft.com/office/officeart/2005/8/layout/vList2"/>
    <dgm:cxn modelId="{06FD4E4E-099B-4C34-8032-90A9F5DDD5D3}" type="presOf" srcId="{EE4F9F51-BCED-419E-82A4-39C82E6E3C9E}" destId="{3E58E05E-17B0-49B4-8AF6-A07D29FE631C}" srcOrd="0" destOrd="0" presId="urn:microsoft.com/office/officeart/2005/8/layout/vList2"/>
    <dgm:cxn modelId="{092EE935-4065-4EDA-9E13-D01C90F1E076}" srcId="{FA1DFC3F-3965-4DF2-A108-B155A95A10A3}" destId="{D9459111-7997-4DB6-9CC9-6D693467DA6A}" srcOrd="2" destOrd="0" parTransId="{D5CA0F56-5EB6-43E2-851D-ECE7CE592B82}" sibTransId="{4A98C3A3-27F6-4524-9447-CAF1CBCF19FA}"/>
    <dgm:cxn modelId="{EA90EE54-E7E5-43F9-8285-FEE2045E1FB1}" type="presParOf" srcId="{BC89773B-B177-4ED1-BD25-84B2B0E4E79E}" destId="{44E00BB9-0BCC-4DB1-BCF3-637D346968DA}" srcOrd="0" destOrd="0" presId="urn:microsoft.com/office/officeart/2005/8/layout/vList2"/>
    <dgm:cxn modelId="{C7118FF2-0AB7-4AEE-9F44-E37330F7EB5F}" type="presParOf" srcId="{BC89773B-B177-4ED1-BD25-84B2B0E4E79E}" destId="{28A49A60-A28A-42EC-8523-3575EEF6428F}" srcOrd="1" destOrd="0" presId="urn:microsoft.com/office/officeart/2005/8/layout/vList2"/>
    <dgm:cxn modelId="{C5FE7EC5-343A-439C-AEE5-904244503B7C}" type="presParOf" srcId="{BC89773B-B177-4ED1-BD25-84B2B0E4E79E}" destId="{3E58E05E-17B0-49B4-8AF6-A07D29FE631C}" srcOrd="2" destOrd="0" presId="urn:microsoft.com/office/officeart/2005/8/layout/vList2"/>
    <dgm:cxn modelId="{941D3259-6D13-4F19-923D-9487059EC332}" type="presParOf" srcId="{BC89773B-B177-4ED1-BD25-84B2B0E4E79E}" destId="{F76DA468-3B62-41E4-A549-96B650A745D2}" srcOrd="3" destOrd="0" presId="urn:microsoft.com/office/officeart/2005/8/layout/vList2"/>
    <dgm:cxn modelId="{4CDC0ABF-DF12-4109-901F-3154C32DCA2F}" type="presParOf" srcId="{BC89773B-B177-4ED1-BD25-84B2B0E4E79E}" destId="{0785685D-8588-40E7-BF60-B9A5512558E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74F6B-BCA3-4A1A-B91C-42FBDD65FD3D}">
      <dsp:nvSpPr>
        <dsp:cNvPr id="0" name=""/>
        <dsp:cNvSpPr/>
      </dsp:nvSpPr>
      <dsp:spPr>
        <a:xfrm>
          <a:off x="0" y="854"/>
          <a:ext cx="7620481" cy="2004127"/>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latin typeface="Titillium" panose="00000500000000000000" pitchFamily="50" charset="0"/>
            </a:rPr>
            <a:t>The insurance broking market in West Africa shares similar characteristic features irrespective of the fact that some are bigger than others.</a:t>
          </a:r>
        </a:p>
      </dsp:txBody>
      <dsp:txXfrm>
        <a:off x="97833" y="98687"/>
        <a:ext cx="7424815" cy="1808461"/>
      </dsp:txXfrm>
    </dsp:sp>
    <dsp:sp modelId="{CD5A914C-D269-491B-A849-EEEBCC9ED14D}">
      <dsp:nvSpPr>
        <dsp:cNvPr id="0" name=""/>
        <dsp:cNvSpPr/>
      </dsp:nvSpPr>
      <dsp:spPr>
        <a:xfrm>
          <a:off x="0" y="2018102"/>
          <a:ext cx="7620481" cy="2004127"/>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latin typeface="Titillium" panose="00000500000000000000" pitchFamily="50" charset="0"/>
            </a:rPr>
            <a:t>One significant feature of the West African insurance market is the contribution of the market to their respective country’s GDP. </a:t>
          </a:r>
        </a:p>
      </dsp:txBody>
      <dsp:txXfrm>
        <a:off x="97833" y="2115935"/>
        <a:ext cx="7424815" cy="1808461"/>
      </dsp:txXfrm>
    </dsp:sp>
    <dsp:sp modelId="{48A38720-6882-475D-A8F4-3C87D6675AD3}">
      <dsp:nvSpPr>
        <dsp:cNvPr id="0" name=""/>
        <dsp:cNvSpPr/>
      </dsp:nvSpPr>
      <dsp:spPr>
        <a:xfrm>
          <a:off x="0" y="4035350"/>
          <a:ext cx="7620481" cy="2004127"/>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latin typeface="Titillium" panose="00000500000000000000" pitchFamily="50" charset="0"/>
            </a:rPr>
            <a:t>The penetration rate of insurance which is determined by the market’s contribution to the GDP of their respective economies is less than 2%.</a:t>
          </a:r>
        </a:p>
      </dsp:txBody>
      <dsp:txXfrm>
        <a:off x="97833" y="4133183"/>
        <a:ext cx="7424815" cy="18084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A10EA-C73C-47A3-950B-706A9E9E9A04}">
      <dsp:nvSpPr>
        <dsp:cNvPr id="0" name=""/>
        <dsp:cNvSpPr/>
      </dsp:nvSpPr>
      <dsp:spPr>
        <a:xfrm>
          <a:off x="0" y="1492"/>
          <a:ext cx="7537141" cy="2989715"/>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It is estimated that the untapped insurance markets of West African countries lie within the informal sector. Just as the tax regulatory bodies are devising means to include the informal sector in the tax net, Brokers could as well partner with public bodies such as the trade unions and congress to develop tailor made policies for businesses within the informal sector.</a:t>
          </a:r>
        </a:p>
      </dsp:txBody>
      <dsp:txXfrm>
        <a:off x="145946" y="147438"/>
        <a:ext cx="7245249" cy="2697823"/>
      </dsp:txXfrm>
    </dsp:sp>
    <dsp:sp modelId="{EA7F5F97-FB02-46C9-855B-A879C79CC6DA}">
      <dsp:nvSpPr>
        <dsp:cNvPr id="0" name=""/>
        <dsp:cNvSpPr/>
      </dsp:nvSpPr>
      <dsp:spPr>
        <a:xfrm>
          <a:off x="0" y="3004736"/>
          <a:ext cx="7537141" cy="2989715"/>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Thus, micro insurance products that cater for the specific needs of low-income individuals and small businesses could be developed through this partnership with public businesses. This will expand the business of brokers as well as the reach of insurance services in the various West African insurance markets.</a:t>
          </a:r>
        </a:p>
      </dsp:txBody>
      <dsp:txXfrm>
        <a:off x="145946" y="3150682"/>
        <a:ext cx="7245249" cy="26978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00BB9-0BCC-4DB1-BCF3-637D346968DA}">
      <dsp:nvSpPr>
        <dsp:cNvPr id="0" name=""/>
        <dsp:cNvSpPr/>
      </dsp:nvSpPr>
      <dsp:spPr>
        <a:xfrm>
          <a:off x="0" y="23721"/>
          <a:ext cx="7732450" cy="1901250"/>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effectLst/>
              <a:latin typeface="Titillium" panose="00000500000000000000" pitchFamily="50" charset="0"/>
              <a:cs typeface="Times New Roman" panose="02020603050405020304" pitchFamily="18" charset="0"/>
            </a:rPr>
            <a:t>Brokers with support from the public sector can invest in training and capacity building programs for people in the public sector to enhance their skills and knowledge in insurance to serve as ambassadors of insurance. This can help improve the quality of insurance service within the West African region. </a:t>
          </a:r>
          <a:endParaRPr lang="en-US" sz="2000" kern="1200" dirty="0">
            <a:latin typeface="Titillium" panose="00000500000000000000" pitchFamily="50" charset="0"/>
          </a:endParaRPr>
        </a:p>
      </dsp:txBody>
      <dsp:txXfrm>
        <a:off x="92811" y="116532"/>
        <a:ext cx="7546828" cy="1715628"/>
      </dsp:txXfrm>
    </dsp:sp>
    <dsp:sp modelId="{3E58E05E-17B0-49B4-8AF6-A07D29FE631C}">
      <dsp:nvSpPr>
        <dsp:cNvPr id="0" name=""/>
        <dsp:cNvSpPr/>
      </dsp:nvSpPr>
      <dsp:spPr>
        <a:xfrm>
          <a:off x="0" y="2112171"/>
          <a:ext cx="7732450" cy="1901250"/>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Titillium" panose="00000500000000000000" pitchFamily="50" charset="0"/>
            </a:rPr>
            <a:t>Brokers control the insurance markets of most member countries. In Nigeria, insurance brokers control about 90% of premium income. The broker market in Ghana controls about 55% of the market premium.</a:t>
          </a:r>
        </a:p>
      </dsp:txBody>
      <dsp:txXfrm>
        <a:off x="92811" y="2204982"/>
        <a:ext cx="7546828" cy="1715628"/>
      </dsp:txXfrm>
    </dsp:sp>
    <dsp:sp modelId="{0785685D-8588-40E7-BF60-B9A5512558E3}">
      <dsp:nvSpPr>
        <dsp:cNvPr id="0" name=""/>
        <dsp:cNvSpPr/>
      </dsp:nvSpPr>
      <dsp:spPr>
        <a:xfrm>
          <a:off x="0" y="4200621"/>
          <a:ext cx="7732450" cy="1901250"/>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Titillium" panose="00000500000000000000" pitchFamily="50" charset="0"/>
            </a:rPr>
            <a:t>These markets are very prominent ones within the region and in other to improve the various insurance penetration rates within member states economies and promote the role of brokers in upscaling insurance business within the West African region, the role of the broker must be emphasized. </a:t>
          </a:r>
        </a:p>
      </dsp:txBody>
      <dsp:txXfrm>
        <a:off x="92811" y="4293432"/>
        <a:ext cx="7546828" cy="171562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00BB9-0BCC-4DB1-BCF3-637D346968DA}">
      <dsp:nvSpPr>
        <dsp:cNvPr id="0" name=""/>
        <dsp:cNvSpPr/>
      </dsp:nvSpPr>
      <dsp:spPr>
        <a:xfrm>
          <a:off x="0" y="2023"/>
          <a:ext cx="7732450" cy="2031046"/>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Titillium" panose="00000500000000000000" pitchFamily="50" charset="0"/>
            </a:rPr>
            <a:t>Regulators should continuously review and update insurance regulations to create a more conducive environment for insurance broking. This could include simplifying licensing processes, reducing red tapes and enhancing legal protectors. The need to enforce regulation and revise existing laws to promote insurance business should be emphasized. </a:t>
          </a:r>
        </a:p>
      </dsp:txBody>
      <dsp:txXfrm>
        <a:off x="99147" y="101170"/>
        <a:ext cx="7534156" cy="1832752"/>
      </dsp:txXfrm>
    </dsp:sp>
    <dsp:sp modelId="{3E58E05E-17B0-49B4-8AF6-A07D29FE631C}">
      <dsp:nvSpPr>
        <dsp:cNvPr id="0" name=""/>
        <dsp:cNvSpPr/>
      </dsp:nvSpPr>
      <dsp:spPr>
        <a:xfrm>
          <a:off x="0" y="2047273"/>
          <a:ext cx="7732450" cy="2031046"/>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Titillium" panose="00000500000000000000" pitchFamily="50" charset="0"/>
            </a:rPr>
            <a:t>For example, the compulsory employer’s liability policy in Sierra Leone as required by law could further be enhanced by a recommendation that companies should place all Workmen’s Compensation policies through qualified and licensed insurance brokers.</a:t>
          </a:r>
        </a:p>
      </dsp:txBody>
      <dsp:txXfrm>
        <a:off x="99147" y="2146420"/>
        <a:ext cx="7534156" cy="1832752"/>
      </dsp:txXfrm>
    </dsp:sp>
    <dsp:sp modelId="{0785685D-8588-40E7-BF60-B9A5512558E3}">
      <dsp:nvSpPr>
        <dsp:cNvPr id="0" name=""/>
        <dsp:cNvSpPr/>
      </dsp:nvSpPr>
      <dsp:spPr>
        <a:xfrm>
          <a:off x="0" y="4092523"/>
          <a:ext cx="7732450" cy="2031046"/>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This could be a way of upscaling the role of brokers and providing an opportunity for brokers to expand and educate the insurance public.</a:t>
          </a:r>
        </a:p>
      </dsp:txBody>
      <dsp:txXfrm>
        <a:off x="99147" y="4191670"/>
        <a:ext cx="7534156" cy="18327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99DA1-63E6-43F7-ADE7-C8C67B4625B8}">
      <dsp:nvSpPr>
        <dsp:cNvPr id="0" name=""/>
        <dsp:cNvSpPr/>
      </dsp:nvSpPr>
      <dsp:spPr>
        <a:xfrm>
          <a:off x="0" y="189048"/>
          <a:ext cx="7696632" cy="2669176"/>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Inferring from the request above, it is quite unfortunate that the government being a major employer of people in most West African markets mostly do not consider insurance for their employees (even though it may be a statutory requirement). </a:t>
          </a:r>
        </a:p>
      </dsp:txBody>
      <dsp:txXfrm>
        <a:off x="130298" y="319346"/>
        <a:ext cx="7436036" cy="2408580"/>
      </dsp:txXfrm>
    </dsp:sp>
    <dsp:sp modelId="{FBB2C655-B88D-41FA-92F0-31514AD5525E}">
      <dsp:nvSpPr>
        <dsp:cNvPr id="0" name=""/>
        <dsp:cNvSpPr/>
      </dsp:nvSpPr>
      <dsp:spPr>
        <a:xfrm>
          <a:off x="0" y="3045425"/>
          <a:ext cx="7696632" cy="2669176"/>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latin typeface="Titillium" panose="00000500000000000000" pitchFamily="50" charset="0"/>
            </a:rPr>
            <a:t>For example, government providing insurance for their employees could encourage the private sector to emulate and that could be a basis of market for insurance brokers within the west African market. </a:t>
          </a:r>
        </a:p>
      </dsp:txBody>
      <dsp:txXfrm>
        <a:off x="130298" y="3175723"/>
        <a:ext cx="7436036" cy="24085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D9687-74E4-40E1-8446-8B9C752A0D84}">
      <dsp:nvSpPr>
        <dsp:cNvPr id="0" name=""/>
        <dsp:cNvSpPr/>
      </dsp:nvSpPr>
      <dsp:spPr>
        <a:xfrm>
          <a:off x="0" y="2253"/>
          <a:ext cx="7505700" cy="1866150"/>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Supportive tax policies could be a way the broker business in West African markets can be promoted to enhance insurance penetration within the various economies in West Africa.</a:t>
          </a:r>
        </a:p>
      </dsp:txBody>
      <dsp:txXfrm>
        <a:off x="91098" y="93351"/>
        <a:ext cx="7323504" cy="1683954"/>
      </dsp:txXfrm>
    </dsp:sp>
    <dsp:sp modelId="{EEDB603B-234A-41BD-A508-589411481717}">
      <dsp:nvSpPr>
        <dsp:cNvPr id="0" name=""/>
        <dsp:cNvSpPr/>
      </dsp:nvSpPr>
      <dsp:spPr>
        <a:xfrm>
          <a:off x="0" y="2035443"/>
          <a:ext cx="7505700" cy="1866150"/>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For example, governments can introduce tax incentives or subsidies on insurance premiums to make insurance more affordable to individuals and businesses. </a:t>
          </a:r>
        </a:p>
      </dsp:txBody>
      <dsp:txXfrm>
        <a:off x="91098" y="2126541"/>
        <a:ext cx="7323504" cy="1683954"/>
      </dsp:txXfrm>
    </dsp:sp>
    <dsp:sp modelId="{B07A5E9C-B669-4103-9A51-0C576EA3A011}">
      <dsp:nvSpPr>
        <dsp:cNvPr id="0" name=""/>
        <dsp:cNvSpPr/>
      </dsp:nvSpPr>
      <dsp:spPr>
        <a:xfrm>
          <a:off x="0" y="4068633"/>
          <a:ext cx="7505700" cy="1866150"/>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This can stimulate demand for insurance services and the role of brokers could be on a high demand. </a:t>
          </a:r>
        </a:p>
      </dsp:txBody>
      <dsp:txXfrm>
        <a:off x="91098" y="4159731"/>
        <a:ext cx="7323504" cy="168395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4B95A-E54E-4222-9E6D-25F649020C9E}">
      <dsp:nvSpPr>
        <dsp:cNvPr id="0" name=""/>
        <dsp:cNvSpPr/>
      </dsp:nvSpPr>
      <dsp:spPr>
        <a:xfrm>
          <a:off x="0" y="407"/>
          <a:ext cx="7536835" cy="3002266"/>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For instance, the recent Finance Act introduced in Sierra Leone exempted reinsurance premiums and life insurance premiums from the Goods and Services tax component and that is encouraging in promoting life insurance business in Sierra Leone. </a:t>
          </a:r>
        </a:p>
      </dsp:txBody>
      <dsp:txXfrm>
        <a:off x="146559" y="146966"/>
        <a:ext cx="7243717" cy="2709148"/>
      </dsp:txXfrm>
    </dsp:sp>
    <dsp:sp modelId="{70324DCE-7FB7-420A-8724-CD5A68AEE172}">
      <dsp:nvSpPr>
        <dsp:cNvPr id="0" name=""/>
        <dsp:cNvSpPr/>
      </dsp:nvSpPr>
      <dsp:spPr>
        <a:xfrm>
          <a:off x="0" y="3016385"/>
          <a:ext cx="7536835" cy="3002266"/>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On the other hand, the introduction of 15% GST on other insurances may have a negative impact on our budding industry and I am aware that our Honorable commissioners, directors, and leadership of our association are working assiduously to have the tax rates revised or if possible, eliminated from premium composition.</a:t>
          </a:r>
        </a:p>
      </dsp:txBody>
      <dsp:txXfrm>
        <a:off x="146559" y="3162944"/>
        <a:ext cx="7243717" cy="2709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579CD-58C5-4EED-AA45-206E32D20D91}">
      <dsp:nvSpPr>
        <dsp:cNvPr id="0" name=""/>
        <dsp:cNvSpPr/>
      </dsp:nvSpPr>
      <dsp:spPr>
        <a:xfrm>
          <a:off x="0" y="91334"/>
          <a:ext cx="7903778" cy="2545920"/>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Titillium" panose="00000500000000000000" pitchFamily="50" charset="0"/>
            </a:rPr>
            <a:t>Majority of West African countries do not consider the need to purchase insurance until they fall within the middle class of society. This is usually due to the following:</a:t>
          </a:r>
        </a:p>
      </dsp:txBody>
      <dsp:txXfrm>
        <a:off x="124282" y="215616"/>
        <a:ext cx="7655214" cy="2297356"/>
      </dsp:txXfrm>
    </dsp:sp>
    <dsp:sp modelId="{04020FD2-D954-4668-9FDA-BC0FE2B8F93A}">
      <dsp:nvSpPr>
        <dsp:cNvPr id="0" name=""/>
        <dsp:cNvSpPr/>
      </dsp:nvSpPr>
      <dsp:spPr>
        <a:xfrm>
          <a:off x="0" y="2600950"/>
          <a:ext cx="7903778" cy="357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945"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latin typeface="Titillium" panose="00000500000000000000" pitchFamily="50" charset="0"/>
            </a:rPr>
            <a:t>Low-income levels</a:t>
          </a:r>
        </a:p>
        <a:p>
          <a:pPr marL="228600" lvl="1" indent="-228600" algn="l" defTabSz="1066800">
            <a:lnSpc>
              <a:spcPct val="90000"/>
            </a:lnSpc>
            <a:spcBef>
              <a:spcPct val="0"/>
            </a:spcBef>
            <a:spcAft>
              <a:spcPct val="20000"/>
            </a:spcAft>
            <a:buChar char="••"/>
          </a:pPr>
          <a:r>
            <a:rPr lang="en-US" sz="2400" kern="1200" dirty="0">
              <a:latin typeface="Titillium" panose="00000500000000000000" pitchFamily="50" charset="0"/>
            </a:rPr>
            <a:t>Low awareness and understanding of insurance.</a:t>
          </a:r>
        </a:p>
        <a:p>
          <a:pPr marL="228600" lvl="1" indent="-228600" algn="l" defTabSz="1066800">
            <a:lnSpc>
              <a:spcPct val="90000"/>
            </a:lnSpc>
            <a:spcBef>
              <a:spcPct val="0"/>
            </a:spcBef>
            <a:spcAft>
              <a:spcPct val="20000"/>
            </a:spcAft>
            <a:buChar char="••"/>
          </a:pPr>
          <a:r>
            <a:rPr lang="en-US" sz="2400" kern="1200" dirty="0">
              <a:latin typeface="Titillium" panose="00000500000000000000" pitchFamily="50" charset="0"/>
            </a:rPr>
            <a:t>Mistrust of the financial service sector</a:t>
          </a:r>
        </a:p>
        <a:p>
          <a:pPr marL="228600" lvl="1" indent="-228600" algn="l" defTabSz="1066800">
            <a:lnSpc>
              <a:spcPct val="90000"/>
            </a:lnSpc>
            <a:spcBef>
              <a:spcPct val="0"/>
            </a:spcBef>
            <a:spcAft>
              <a:spcPct val="20000"/>
            </a:spcAft>
            <a:buChar char="••"/>
          </a:pPr>
          <a:r>
            <a:rPr lang="en-US" sz="2400" kern="1200" dirty="0">
              <a:latin typeface="Titillium" panose="00000500000000000000" pitchFamily="50" charset="0"/>
            </a:rPr>
            <a:t>Lack of human capital and expertise.</a:t>
          </a:r>
        </a:p>
        <a:p>
          <a:pPr marL="228600" lvl="1" indent="-228600" algn="l" defTabSz="1066800">
            <a:lnSpc>
              <a:spcPct val="90000"/>
            </a:lnSpc>
            <a:spcBef>
              <a:spcPct val="0"/>
            </a:spcBef>
            <a:spcAft>
              <a:spcPct val="20000"/>
            </a:spcAft>
            <a:buChar char="••"/>
          </a:pPr>
          <a:r>
            <a:rPr lang="en-US" sz="2400" kern="1200" dirty="0">
              <a:latin typeface="Titillium" panose="00000500000000000000" pitchFamily="50" charset="0"/>
            </a:rPr>
            <a:t>Lack of reliable information making it very difficult to assess risk. Market information is either scanty or non-existent.</a:t>
          </a:r>
        </a:p>
        <a:p>
          <a:pPr marL="285750" lvl="1" indent="-285750" algn="l" defTabSz="1244600">
            <a:lnSpc>
              <a:spcPct val="90000"/>
            </a:lnSpc>
            <a:spcBef>
              <a:spcPct val="0"/>
            </a:spcBef>
            <a:spcAft>
              <a:spcPct val="20000"/>
            </a:spcAft>
            <a:buChar char="••"/>
          </a:pPr>
          <a:endParaRPr lang="en-US" sz="2800" kern="1200" dirty="0">
            <a:latin typeface="Titillium" panose="00000500000000000000" pitchFamily="50" charset="0"/>
          </a:endParaRPr>
        </a:p>
      </dsp:txBody>
      <dsp:txXfrm>
        <a:off x="0" y="2600950"/>
        <a:ext cx="7903778" cy="3576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361EA-C438-402C-A43C-8A6B604AB5FA}">
      <dsp:nvSpPr>
        <dsp:cNvPr id="0" name=""/>
        <dsp:cNvSpPr/>
      </dsp:nvSpPr>
      <dsp:spPr>
        <a:xfrm>
          <a:off x="0" y="2143"/>
          <a:ext cx="11344274" cy="26222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5BCC21-B455-49D0-998F-028987DC864B}">
      <dsp:nvSpPr>
        <dsp:cNvPr id="0" name=""/>
        <dsp:cNvSpPr/>
      </dsp:nvSpPr>
      <dsp:spPr>
        <a:xfrm>
          <a:off x="793237" y="592154"/>
          <a:ext cx="1442249" cy="1442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556DDF-9542-4B3C-848D-5DD20647265D}">
      <dsp:nvSpPr>
        <dsp:cNvPr id="0" name=""/>
        <dsp:cNvSpPr/>
      </dsp:nvSpPr>
      <dsp:spPr>
        <a:xfrm>
          <a:off x="3028724" y="7167"/>
          <a:ext cx="8143741" cy="2622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524" tIns="277524" rIns="277524" bIns="277524" numCol="1" spcCol="1270" anchor="ctr" anchorCtr="0">
          <a:noAutofit/>
        </a:bodyPr>
        <a:lstStyle/>
        <a:p>
          <a:pPr lvl="0" algn="l" defTabSz="977900">
            <a:lnSpc>
              <a:spcPct val="100000"/>
            </a:lnSpc>
            <a:spcBef>
              <a:spcPct val="0"/>
            </a:spcBef>
            <a:spcAft>
              <a:spcPct val="35000"/>
            </a:spcAft>
          </a:pPr>
          <a:r>
            <a:rPr lang="en-US" sz="2200" kern="1200" dirty="0">
              <a:latin typeface="Titillium" panose="00000500000000000000" pitchFamily="50" charset="0"/>
            </a:rPr>
            <a:t>The public sector refers to all government-owned or government-affiliated organizations, including the federal government, states, and localities. Public-sector organizations focus on services to the public, including education, security, safety, welfare, the legal system, natural resources, public transportation, infrastructure, food security, social housing, and health services. </a:t>
          </a:r>
        </a:p>
      </dsp:txBody>
      <dsp:txXfrm>
        <a:off x="3028724" y="7167"/>
        <a:ext cx="8143741" cy="2622272"/>
      </dsp:txXfrm>
    </dsp:sp>
    <dsp:sp modelId="{7DEEFB20-E409-43A6-925D-CFE0060C4BEA}">
      <dsp:nvSpPr>
        <dsp:cNvPr id="0" name=""/>
        <dsp:cNvSpPr/>
      </dsp:nvSpPr>
      <dsp:spPr>
        <a:xfrm>
          <a:off x="0" y="3290924"/>
          <a:ext cx="11344274" cy="230502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67F98F-0DD8-4EBF-934E-826C1828C82D}">
      <dsp:nvSpPr>
        <dsp:cNvPr id="0" name=""/>
        <dsp:cNvSpPr/>
      </dsp:nvSpPr>
      <dsp:spPr>
        <a:xfrm>
          <a:off x="793237" y="3722313"/>
          <a:ext cx="1442249" cy="1442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4920E6-D849-4BBA-ABFF-30BC13DD35CB}">
      <dsp:nvSpPr>
        <dsp:cNvPr id="0" name=""/>
        <dsp:cNvSpPr/>
      </dsp:nvSpPr>
      <dsp:spPr>
        <a:xfrm>
          <a:off x="3028724" y="3178600"/>
          <a:ext cx="8143741" cy="2622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524" tIns="277524" rIns="277524" bIns="277524" numCol="1" spcCol="1270" anchor="ctr" anchorCtr="0">
          <a:noAutofit/>
        </a:bodyPr>
        <a:lstStyle/>
        <a:p>
          <a:pPr lvl="0" algn="l" defTabSz="977900">
            <a:lnSpc>
              <a:spcPct val="100000"/>
            </a:lnSpc>
            <a:spcBef>
              <a:spcPct val="0"/>
            </a:spcBef>
            <a:spcAft>
              <a:spcPct val="35000"/>
            </a:spcAft>
          </a:pPr>
          <a:r>
            <a:rPr lang="en-US" sz="2200" kern="1200" dirty="0">
              <a:latin typeface="Titillium" panose="00000500000000000000" pitchFamily="50" charset="0"/>
            </a:rPr>
            <a:t>Due to their presence in every sector of the West African economy, they assume a good position which can be harnessed to promote insurance broker businesses within West African economies. Their role to promote insurance broker businesses can be reflected through the following.</a:t>
          </a:r>
        </a:p>
      </dsp:txBody>
      <dsp:txXfrm>
        <a:off x="3028724" y="3178600"/>
        <a:ext cx="8143741" cy="26222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64211-0F38-43C9-9EB5-E10FD406B266}">
      <dsp:nvSpPr>
        <dsp:cNvPr id="0" name=""/>
        <dsp:cNvSpPr/>
      </dsp:nvSpPr>
      <dsp:spPr>
        <a:xfrm>
          <a:off x="0" y="448"/>
          <a:ext cx="7541828" cy="2017975"/>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To ensure the integrity and stability of the insurance markets and enhance insurance penetration, public sector entities (e.g., Regulators, licensing authorities) should enforce regulations and promote growth of the insurance industry. </a:t>
          </a:r>
        </a:p>
      </dsp:txBody>
      <dsp:txXfrm>
        <a:off x="98509" y="98957"/>
        <a:ext cx="7344810" cy="1820957"/>
      </dsp:txXfrm>
    </dsp:sp>
    <dsp:sp modelId="{BD9BEF8E-A428-4928-AD4D-3200E89EFD84}">
      <dsp:nvSpPr>
        <dsp:cNvPr id="0" name=""/>
        <dsp:cNvSpPr/>
      </dsp:nvSpPr>
      <dsp:spPr>
        <a:xfrm>
          <a:off x="0" y="2030968"/>
          <a:ext cx="7541828" cy="2017975"/>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Also, the regulators should be positioned to influence government policies and advise government on the need of insuring government businesses or public sector businesses through brokers.</a:t>
          </a:r>
        </a:p>
      </dsp:txBody>
      <dsp:txXfrm>
        <a:off x="98509" y="2129477"/>
        <a:ext cx="7344810" cy="1820957"/>
      </dsp:txXfrm>
    </dsp:sp>
    <dsp:sp modelId="{ED4963F9-0F33-4CC9-8A6B-AF38E740D6EF}">
      <dsp:nvSpPr>
        <dsp:cNvPr id="0" name=""/>
        <dsp:cNvSpPr/>
      </dsp:nvSpPr>
      <dsp:spPr>
        <a:xfrm>
          <a:off x="0" y="4061487"/>
          <a:ext cx="7541828" cy="2017975"/>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For instance, if a regulation is passed in Liberia that all government entities are supposed to take their insurance policies through brokers, that will be a way of driving the broker market and upscaling the insurance business.</a:t>
          </a:r>
        </a:p>
      </dsp:txBody>
      <dsp:txXfrm>
        <a:off x="98509" y="4159996"/>
        <a:ext cx="7344810" cy="18209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BEF8E-A428-4928-AD4D-3200E89EFD84}">
      <dsp:nvSpPr>
        <dsp:cNvPr id="0" name=""/>
        <dsp:cNvSpPr/>
      </dsp:nvSpPr>
      <dsp:spPr>
        <a:xfrm>
          <a:off x="0" y="155305"/>
          <a:ext cx="7541828" cy="219339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Further, a strict adherence to the mandatory requirement of professional qualification by brokers can repose confidence in the broking market and promote business. </a:t>
          </a:r>
        </a:p>
      </dsp:txBody>
      <dsp:txXfrm>
        <a:off x="107073" y="262378"/>
        <a:ext cx="7327682" cy="1979252"/>
      </dsp:txXfrm>
    </dsp:sp>
    <dsp:sp modelId="{ED4963F9-0F33-4CC9-8A6B-AF38E740D6EF}">
      <dsp:nvSpPr>
        <dsp:cNvPr id="0" name=""/>
        <dsp:cNvSpPr/>
      </dsp:nvSpPr>
      <dsp:spPr>
        <a:xfrm>
          <a:off x="0" y="2363075"/>
          <a:ext cx="7541828" cy="3561530"/>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For example, in Ghana, the insurance act has added Professional Indemnity and public liability to the mandatory policies. If only regulators could widen the basket of compulsory policies and include the requirement of underwriting those policies through brokers, it would help widen the broker market and increase the penetration of insurance in the West African region.</a:t>
          </a:r>
        </a:p>
      </dsp:txBody>
      <dsp:txXfrm>
        <a:off x="173860" y="2536935"/>
        <a:ext cx="7194108" cy="32138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64211-0F38-43C9-9EB5-E10FD406B266}">
      <dsp:nvSpPr>
        <dsp:cNvPr id="0" name=""/>
        <dsp:cNvSpPr/>
      </dsp:nvSpPr>
      <dsp:spPr>
        <a:xfrm>
          <a:off x="0" y="1306"/>
          <a:ext cx="7541828" cy="2016279"/>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Brokers should partner public sector businesses to raise awareness on the importance of insurance and its benefits to society.</a:t>
          </a:r>
        </a:p>
      </dsp:txBody>
      <dsp:txXfrm>
        <a:off x="98427" y="99733"/>
        <a:ext cx="7344974" cy="1819425"/>
      </dsp:txXfrm>
    </dsp:sp>
    <dsp:sp modelId="{BD9BEF8E-A428-4928-AD4D-3200E89EFD84}">
      <dsp:nvSpPr>
        <dsp:cNvPr id="0" name=""/>
        <dsp:cNvSpPr/>
      </dsp:nvSpPr>
      <dsp:spPr>
        <a:xfrm>
          <a:off x="0" y="2031816"/>
          <a:ext cx="7541828" cy="2016279"/>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Support for educational campaigns on insurance literacy emphasizing the value of insurance and its benefits to society should be done.</a:t>
          </a:r>
        </a:p>
      </dsp:txBody>
      <dsp:txXfrm>
        <a:off x="98427" y="2130243"/>
        <a:ext cx="7344974" cy="1819425"/>
      </dsp:txXfrm>
    </dsp:sp>
    <dsp:sp modelId="{ED4963F9-0F33-4CC9-8A6B-AF38E740D6EF}">
      <dsp:nvSpPr>
        <dsp:cNvPr id="0" name=""/>
        <dsp:cNvSpPr/>
      </dsp:nvSpPr>
      <dsp:spPr>
        <a:xfrm>
          <a:off x="0" y="4062326"/>
          <a:ext cx="7541828" cy="2016279"/>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latin typeface="Titillium" panose="00000500000000000000" pitchFamily="50" charset="0"/>
            </a:rPr>
            <a:t>For example, in 2014, Ghana’s insurance regulator introduced no premium no cover, this policy ensured that insurance premiums were paid before the granting of cover. This project was largely supported by the industry, and this had a great impact not only in the growth of premium income but formed a basis for public sensitization and education of the populace which brokers actively participated in it.</a:t>
          </a:r>
        </a:p>
      </dsp:txBody>
      <dsp:txXfrm>
        <a:off x="98427" y="4160753"/>
        <a:ext cx="7344974" cy="18194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EF86B-1EC9-484E-B913-44BF9FBCD098}">
      <dsp:nvSpPr>
        <dsp:cNvPr id="0" name=""/>
        <dsp:cNvSpPr/>
      </dsp:nvSpPr>
      <dsp:spPr>
        <a:xfrm>
          <a:off x="0" y="3281"/>
          <a:ext cx="7634489" cy="3062217"/>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Public sector/ government should prioritize regulatory reforms to create a conducive environment for the insurance market. This should include ensuring stability, transparency and a level playing field for market participants as well as developing robust regulatory framework that protect consumer interest ensuring fairness. </a:t>
          </a:r>
        </a:p>
      </dsp:txBody>
      <dsp:txXfrm>
        <a:off x="149485" y="152766"/>
        <a:ext cx="7335519" cy="2763247"/>
      </dsp:txXfrm>
    </dsp:sp>
    <dsp:sp modelId="{0664AC53-0BB2-4B35-8492-6D9A4E9664DD}">
      <dsp:nvSpPr>
        <dsp:cNvPr id="0" name=""/>
        <dsp:cNvSpPr/>
      </dsp:nvSpPr>
      <dsp:spPr>
        <a:xfrm>
          <a:off x="0" y="3077846"/>
          <a:ext cx="7634489" cy="3062217"/>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Titillium" panose="00000500000000000000" pitchFamily="50" charset="0"/>
            </a:rPr>
            <a:t>For example, the payment of fees and levies by brokers to regulatory bodies could be reviewed lower to serve as incentive for the establishment of a lot of broking firms and enhance the interest of entities within the broker market to expand to different regions of their jurisdiction. When fees are reviewed lower, brokers would retain a sizeable income for their expansion and promotion of their business.</a:t>
          </a:r>
        </a:p>
      </dsp:txBody>
      <dsp:txXfrm>
        <a:off x="149485" y="3227331"/>
        <a:ext cx="7335519" cy="27632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EF86B-1EC9-484E-B913-44BF9FBCD098}">
      <dsp:nvSpPr>
        <dsp:cNvPr id="0" name=""/>
        <dsp:cNvSpPr/>
      </dsp:nvSpPr>
      <dsp:spPr>
        <a:xfrm>
          <a:off x="0" y="268791"/>
          <a:ext cx="7634489" cy="2709281"/>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latin typeface="Titillium" panose="00000500000000000000" pitchFamily="50" charset="0"/>
            </a:rPr>
            <a:t>Brokers should partner public sector businesses in developing tailor-made insurance policies for various sectors of the economies of West African countries. Sectors such as agriculture, health and transportation are viable sectors for insurance partnerships. </a:t>
          </a:r>
        </a:p>
      </dsp:txBody>
      <dsp:txXfrm>
        <a:off x="132256" y="401047"/>
        <a:ext cx="7369977" cy="2444769"/>
      </dsp:txXfrm>
    </dsp:sp>
    <dsp:sp modelId="{0664AC53-0BB2-4B35-8492-6D9A4E9664DD}">
      <dsp:nvSpPr>
        <dsp:cNvPr id="0" name=""/>
        <dsp:cNvSpPr/>
      </dsp:nvSpPr>
      <dsp:spPr>
        <a:xfrm>
          <a:off x="0" y="3165273"/>
          <a:ext cx="7634489" cy="2709281"/>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latin typeface="Titillium" panose="00000500000000000000" pitchFamily="50" charset="0"/>
            </a:rPr>
            <a:t>For instance, the National medical associations can partner brokers to develop tailor made medical malpractice policy to cover its members. This could be a way to drive broker influence on the insurance market and insurance knowledge within the various West African economies.</a:t>
          </a:r>
        </a:p>
      </dsp:txBody>
      <dsp:txXfrm>
        <a:off x="132256" y="3297529"/>
        <a:ext cx="7369977" cy="24447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00BB9-0BCC-4DB1-BCF3-637D346968DA}">
      <dsp:nvSpPr>
        <dsp:cNvPr id="0" name=""/>
        <dsp:cNvSpPr/>
      </dsp:nvSpPr>
      <dsp:spPr>
        <a:xfrm>
          <a:off x="0" y="33074"/>
          <a:ext cx="7732450" cy="1900774"/>
        </a:xfrm>
        <a:prstGeom prst="roundRect">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effectLst/>
              <a:latin typeface="Titillium" panose="00000500000000000000" pitchFamily="50" charset="0"/>
              <a:cs typeface="Times New Roman" panose="02020603050405020304" pitchFamily="18" charset="0"/>
            </a:rPr>
            <a:t>Brokers should partner public sector businesses in developing tailor-made insurance policies for various sectors of the economies of West African countries. Sectors such as agriculture, health and transportation are viable sectors for insurance partnerships. </a:t>
          </a:r>
          <a:endParaRPr lang="en-US" sz="2000" kern="1200" dirty="0">
            <a:latin typeface="Titillium" panose="00000500000000000000" pitchFamily="50" charset="0"/>
          </a:endParaRPr>
        </a:p>
      </dsp:txBody>
      <dsp:txXfrm>
        <a:off x="92788" y="125862"/>
        <a:ext cx="7546874" cy="1715198"/>
      </dsp:txXfrm>
    </dsp:sp>
    <dsp:sp modelId="{3E58E05E-17B0-49B4-8AF6-A07D29FE631C}">
      <dsp:nvSpPr>
        <dsp:cNvPr id="0" name=""/>
        <dsp:cNvSpPr/>
      </dsp:nvSpPr>
      <dsp:spPr>
        <a:xfrm>
          <a:off x="0" y="2112409"/>
          <a:ext cx="7732450" cy="1900774"/>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Titillium" panose="00000500000000000000" pitchFamily="50" charset="0"/>
            </a:rPr>
            <a:t>For instance, the National medical associations can partner brokers to develop tailor made medical malpractice policy to cover its members. This could be a way to drive broker influence on the insurance market and insurance knowledge within the various West African economies.</a:t>
          </a:r>
        </a:p>
      </dsp:txBody>
      <dsp:txXfrm>
        <a:off x="92788" y="2205197"/>
        <a:ext cx="7546874" cy="1715198"/>
      </dsp:txXfrm>
    </dsp:sp>
    <dsp:sp modelId="{0785685D-8588-40E7-BF60-B9A5512558E3}">
      <dsp:nvSpPr>
        <dsp:cNvPr id="0" name=""/>
        <dsp:cNvSpPr/>
      </dsp:nvSpPr>
      <dsp:spPr>
        <a:xfrm>
          <a:off x="0" y="4191743"/>
          <a:ext cx="7732450" cy="1900774"/>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Titillium" panose="00000500000000000000" pitchFamily="50" charset="0"/>
            </a:rPr>
            <a:t>Also, brokers in partnership with the teaching community in the various West African states, can provide tailor-made life insurance policies to protect teachers during their period of service. This can be a way to promote broker businesses in upscaling insurance penetration within the West African region.</a:t>
          </a:r>
        </a:p>
      </dsp:txBody>
      <dsp:txXfrm>
        <a:off x="92788" y="4284531"/>
        <a:ext cx="7546874" cy="17151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6AFBD-2D61-1716-8518-BFCF390EEE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05A74A-24DC-15B9-B532-A86FE39D4E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C2B6C7-B36D-DCE9-651D-3250A5089D50}"/>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5" name="Footer Placeholder 4">
            <a:extLst>
              <a:ext uri="{FF2B5EF4-FFF2-40B4-BE49-F238E27FC236}">
                <a16:creationId xmlns:a16="http://schemas.microsoft.com/office/drawing/2014/main" id="{61797FB5-2404-D943-26D6-3B555B1E7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EE76-AE86-29CB-8B78-C8DCA851BBAD}"/>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4147043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9F8A-93AA-EB1F-B448-5305A04531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E4CA70-E4C0-01DC-C075-21FDAB7AF2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F7B89-15CE-B40F-A885-00DF18C5AE54}"/>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5" name="Footer Placeholder 4">
            <a:extLst>
              <a:ext uri="{FF2B5EF4-FFF2-40B4-BE49-F238E27FC236}">
                <a16:creationId xmlns:a16="http://schemas.microsoft.com/office/drawing/2014/main" id="{C14B8036-9759-294D-E627-C90DFF1F9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53D73-2FC9-9EE3-FDBC-351E9AD059BE}"/>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358452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4A3F9C-E249-778B-F59F-3060A3E5F3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2F89CC-0F9A-1A05-F31A-F43A0BB8E7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30AA7-1EBD-3426-30E7-C3559CE33F7A}"/>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5" name="Footer Placeholder 4">
            <a:extLst>
              <a:ext uri="{FF2B5EF4-FFF2-40B4-BE49-F238E27FC236}">
                <a16:creationId xmlns:a16="http://schemas.microsoft.com/office/drawing/2014/main" id="{62AF89B5-AB8F-3F03-A0D2-A7BF0090E9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090AD-24F4-ECC7-CB34-49AAA08531EB}"/>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292162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62EC-6BA8-B8BF-BEC2-7C2155F161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3E97F-FF96-02C9-6FD7-68F36E9EDB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F37FD7-E64E-5107-B331-EB0748BAB285}"/>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5" name="Footer Placeholder 4">
            <a:extLst>
              <a:ext uri="{FF2B5EF4-FFF2-40B4-BE49-F238E27FC236}">
                <a16:creationId xmlns:a16="http://schemas.microsoft.com/office/drawing/2014/main" id="{67BB6727-503D-324B-D78C-BAFCEF8B49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C1CE42-8802-0F54-4217-4F3302E23F0E}"/>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101682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09300-4EEF-543C-1A8B-46174A7AA3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9CA702-D99E-98A3-E107-98FABA5C9F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2670D0-6C0C-BAAD-32B2-EDDBA3ACB92D}"/>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5" name="Footer Placeholder 4">
            <a:extLst>
              <a:ext uri="{FF2B5EF4-FFF2-40B4-BE49-F238E27FC236}">
                <a16:creationId xmlns:a16="http://schemas.microsoft.com/office/drawing/2014/main" id="{FA3A2E08-A31E-86E6-EF52-C4AF7DF42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EC4006-08F4-EFBB-7591-03FA4105D556}"/>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387601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754A-C384-38E9-330C-4D87E15BBD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AAE8EE-9261-44CB-E38F-62B22ADFA3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B50E4-61CC-2ED4-048A-4CE1DD20FC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FC2E8C-A3E8-C9F0-36D0-2CB0DF4FC83E}"/>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6" name="Footer Placeholder 5">
            <a:extLst>
              <a:ext uri="{FF2B5EF4-FFF2-40B4-BE49-F238E27FC236}">
                <a16:creationId xmlns:a16="http://schemas.microsoft.com/office/drawing/2014/main" id="{3F099DC5-0FB4-3CD7-ED0F-56E8096B4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BCCFC2-14FD-29ED-839E-BB77BAC8EFB1}"/>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32230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0344A-82BE-9FA5-2E0D-F0DB15527F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E418E7-988D-1C53-C2D9-63D6DB4836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2078BA-E19F-C01E-A009-5AEDAA2921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15157-1714-B564-3B0D-8A555C6169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9340DB-A13D-E24D-56D7-36FC52722E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FA8F7D-B4A3-AA42-6BDB-CB8F3D716FEE}"/>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8" name="Footer Placeholder 7">
            <a:extLst>
              <a:ext uri="{FF2B5EF4-FFF2-40B4-BE49-F238E27FC236}">
                <a16:creationId xmlns:a16="http://schemas.microsoft.com/office/drawing/2014/main" id="{81C53CFA-7234-895F-F5DA-8B008D15C8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4C8CB5-CAEE-0683-02E6-6E2B9F89529E}"/>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349348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6941-2989-519E-67CA-2EFAC46354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0DFEF1-2ACB-B8C5-A35D-22A9D1D45133}"/>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4" name="Footer Placeholder 3">
            <a:extLst>
              <a:ext uri="{FF2B5EF4-FFF2-40B4-BE49-F238E27FC236}">
                <a16:creationId xmlns:a16="http://schemas.microsoft.com/office/drawing/2014/main" id="{4C172FC5-984A-9663-D4F6-2EA360CB7B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E1FD81-B81B-3CCF-974B-E1BD521BCF11}"/>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154466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4F1029-24CB-58D0-C1C8-11285192A98A}"/>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3" name="Footer Placeholder 2">
            <a:extLst>
              <a:ext uri="{FF2B5EF4-FFF2-40B4-BE49-F238E27FC236}">
                <a16:creationId xmlns:a16="http://schemas.microsoft.com/office/drawing/2014/main" id="{9F3712EA-A037-66D7-3E2C-A91D2E810C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D6151E-2744-FFD9-F2CC-133208F3A25C}"/>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183961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343CA-652B-AD50-DC27-0DE998C1AF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3D8CC2-AF47-C196-E451-3C01A7955F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C50E34-092D-BE82-E5DA-3B7BA8D61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3E7AB1-DCD0-B72A-AC8A-FC8E6ACCE5C4}"/>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6" name="Footer Placeholder 5">
            <a:extLst>
              <a:ext uri="{FF2B5EF4-FFF2-40B4-BE49-F238E27FC236}">
                <a16:creationId xmlns:a16="http://schemas.microsoft.com/office/drawing/2014/main" id="{2695BD85-F0C0-F017-158C-98CAF75930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8569BB-0E9B-6153-6FD6-7589C635854F}"/>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175363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85B84-8845-07AC-6849-3DE5BA79A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13FDAF-EF54-DEA5-031D-72D9A10946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1BDF9B-3C1D-4C88-CF30-2017BBB0E0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746E5-5FD8-1942-6AD2-150B1C268A6F}"/>
              </a:ext>
            </a:extLst>
          </p:cNvPr>
          <p:cNvSpPr>
            <a:spLocks noGrp="1"/>
          </p:cNvSpPr>
          <p:nvPr>
            <p:ph type="dt" sz="half" idx="10"/>
          </p:nvPr>
        </p:nvSpPr>
        <p:spPr/>
        <p:txBody>
          <a:bodyPr/>
          <a:lstStyle/>
          <a:p>
            <a:fld id="{29F8126E-8514-49B7-B8E2-E9BA80868E75}" type="datetimeFigureOut">
              <a:rPr lang="en-US" smtClean="0"/>
              <a:t>11/22/2023</a:t>
            </a:fld>
            <a:endParaRPr lang="en-US"/>
          </a:p>
        </p:txBody>
      </p:sp>
      <p:sp>
        <p:nvSpPr>
          <p:cNvPr id="6" name="Footer Placeholder 5">
            <a:extLst>
              <a:ext uri="{FF2B5EF4-FFF2-40B4-BE49-F238E27FC236}">
                <a16:creationId xmlns:a16="http://schemas.microsoft.com/office/drawing/2014/main" id="{E6212344-5862-B995-C197-5076B38A2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5674FA-A2EB-A3C5-6EA5-AA0F7057A537}"/>
              </a:ext>
            </a:extLst>
          </p:cNvPr>
          <p:cNvSpPr>
            <a:spLocks noGrp="1"/>
          </p:cNvSpPr>
          <p:nvPr>
            <p:ph type="sldNum" sz="quarter" idx="12"/>
          </p:nvPr>
        </p:nvSpPr>
        <p:spPr/>
        <p:txBody>
          <a:bodyPr/>
          <a:lstStyle/>
          <a:p>
            <a:fld id="{839F8661-AB0B-4BC7-8CD5-6154BFCD3327}" type="slidenum">
              <a:rPr lang="en-US" smtClean="0"/>
              <a:t>‹#›</a:t>
            </a:fld>
            <a:endParaRPr lang="en-US"/>
          </a:p>
        </p:txBody>
      </p:sp>
    </p:spTree>
    <p:extLst>
      <p:ext uri="{BB962C8B-B14F-4D97-AF65-F5344CB8AC3E}">
        <p14:creationId xmlns:p14="http://schemas.microsoft.com/office/powerpoint/2010/main" val="106337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E76561-81F2-E0AC-7045-3CDF034CEF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3991D6-5878-0309-E8E3-209A226C6D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01B54-92D5-2464-E07C-0338FE46F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126E-8514-49B7-B8E2-E9BA80868E75}" type="datetimeFigureOut">
              <a:rPr lang="en-US" smtClean="0"/>
              <a:t>11/22/2023</a:t>
            </a:fld>
            <a:endParaRPr lang="en-US"/>
          </a:p>
        </p:txBody>
      </p:sp>
      <p:sp>
        <p:nvSpPr>
          <p:cNvPr id="5" name="Footer Placeholder 4">
            <a:extLst>
              <a:ext uri="{FF2B5EF4-FFF2-40B4-BE49-F238E27FC236}">
                <a16:creationId xmlns:a16="http://schemas.microsoft.com/office/drawing/2014/main" id="{4A6FD248-351D-E603-F45B-2D88700E5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D655CE-42F6-ED6A-1F54-7BA259C591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F8661-AB0B-4BC7-8CD5-6154BFCD3327}" type="slidenum">
              <a:rPr lang="en-US" smtClean="0"/>
              <a:t>‹#›</a:t>
            </a:fld>
            <a:endParaRPr lang="en-US"/>
          </a:p>
        </p:txBody>
      </p:sp>
    </p:spTree>
    <p:extLst>
      <p:ext uri="{BB962C8B-B14F-4D97-AF65-F5344CB8AC3E}">
        <p14:creationId xmlns:p14="http://schemas.microsoft.com/office/powerpoint/2010/main" val="78904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B69125-E99D-2F58-BB25-CC6B4550989C}"/>
              </a:ext>
            </a:extLst>
          </p:cNvPr>
          <p:cNvSpPr>
            <a:spLocks noGrp="1"/>
          </p:cNvSpPr>
          <p:nvPr>
            <p:ph type="ctrTitle"/>
          </p:nvPr>
        </p:nvSpPr>
        <p:spPr>
          <a:xfrm>
            <a:off x="446849" y="215173"/>
            <a:ext cx="8139333" cy="3872331"/>
          </a:xfrm>
        </p:spPr>
        <p:txBody>
          <a:bodyPr>
            <a:normAutofit/>
          </a:bodyPr>
          <a:lstStyle/>
          <a:p>
            <a:r>
              <a:rPr lang="en-US" sz="54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UPSCALING INSURANCE BROKING OFFERING IN WEST AFRICA, THE ROLE OF PUBLIC SECTOR BUSINESSES.</a:t>
            </a:r>
            <a:endParaRPr lang="en-US" sz="54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65F1F57-9871-268C-1DCA-98891E65E988}"/>
              </a:ext>
            </a:extLst>
          </p:cNvPr>
          <p:cNvSpPr>
            <a:spLocks noGrp="1"/>
          </p:cNvSpPr>
          <p:nvPr>
            <p:ph type="subTitle" idx="1"/>
          </p:nvPr>
        </p:nvSpPr>
        <p:spPr>
          <a:xfrm>
            <a:off x="5325717" y="5343320"/>
            <a:ext cx="3258104" cy="1241828"/>
          </a:xfrm>
        </p:spPr>
        <p:txBody>
          <a:bodyPr>
            <a:normAutofit/>
          </a:bodyPr>
          <a:lstStyle/>
          <a:p>
            <a:r>
              <a:rPr lang="en-US" sz="1300" dirty="0">
                <a:solidFill>
                  <a:srgbClr val="FFFFFF"/>
                </a:solidFill>
                <a:latin typeface="Titillium" panose="00000500000000000000" pitchFamily="50" charset="0"/>
              </a:rPr>
              <a:t>Presented</a:t>
            </a:r>
          </a:p>
          <a:p>
            <a:r>
              <a:rPr lang="en-US" sz="1300" dirty="0">
                <a:solidFill>
                  <a:srgbClr val="FFFFFF"/>
                </a:solidFill>
                <a:latin typeface="Titillium" panose="00000500000000000000" pitchFamily="50" charset="0"/>
              </a:rPr>
              <a:t>By </a:t>
            </a:r>
          </a:p>
          <a:p>
            <a:r>
              <a:rPr lang="en-US" sz="1300" i="0" dirty="0">
                <a:solidFill>
                  <a:srgbClr val="FFFFFF"/>
                </a:solidFill>
                <a:effectLst/>
                <a:latin typeface="Titillium" panose="00000500000000000000" pitchFamily="50" charset="0"/>
              </a:rPr>
              <a:t>Baffour Nketiah-Sarpong</a:t>
            </a:r>
          </a:p>
          <a:p>
            <a:r>
              <a:rPr lang="en-US" sz="1300" dirty="0">
                <a:solidFill>
                  <a:srgbClr val="FFFFFF"/>
                </a:solidFill>
                <a:latin typeface="Titillium" panose="00000500000000000000" pitchFamily="50" charset="0"/>
              </a:rPr>
              <a:t>(Country Manager – KEK </a:t>
            </a:r>
            <a:r>
              <a:rPr lang="en-US" sz="1300" i="0" dirty="0">
                <a:solidFill>
                  <a:srgbClr val="FFFFFF"/>
                </a:solidFill>
                <a:effectLst/>
                <a:latin typeface="Titillium" panose="00000500000000000000" pitchFamily="50" charset="0"/>
              </a:rPr>
              <a:t>Sierra </a:t>
            </a:r>
            <a:r>
              <a:rPr lang="en-US" sz="1300" dirty="0">
                <a:solidFill>
                  <a:srgbClr val="FFFFFF"/>
                </a:solidFill>
                <a:latin typeface="Titillium" panose="00000500000000000000" pitchFamily="50" charset="0"/>
              </a:rPr>
              <a:t>Leone)</a:t>
            </a:r>
          </a:p>
          <a:p>
            <a:endParaRPr lang="en-US" sz="1300" dirty="0">
              <a:solidFill>
                <a:srgbClr val="FFFFFF"/>
              </a:solidFill>
              <a:latin typeface="Titillium" panose="00000500000000000000" pitchFamily="50" charset="0"/>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981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C1528B31-A8DF-BF99-F061-EF1ED449E6BA}"/>
              </a:ext>
            </a:extLst>
          </p:cNvPr>
          <p:cNvSpPr>
            <a:spLocks noGrp="1"/>
          </p:cNvSpPr>
          <p:nvPr>
            <p:ph type="title"/>
          </p:nvPr>
        </p:nvSpPr>
        <p:spPr>
          <a:xfrm>
            <a:off x="435006" y="1683756"/>
            <a:ext cx="3266737" cy="2396359"/>
          </a:xfrm>
        </p:spPr>
        <p:txBody>
          <a:bodyPr anchor="b">
            <a:normAutofit/>
          </a:bodyPr>
          <a:lstStyle/>
          <a:p>
            <a:pPr marL="0" marR="0" algn="r">
              <a:spcBef>
                <a:spcPts val="0"/>
              </a:spcBef>
              <a:spcAft>
                <a:spcPts val="800"/>
              </a:spcAft>
            </a:pPr>
            <a:r>
              <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Regulatory environments</a:t>
            </a:r>
          </a:p>
        </p:txBody>
      </p:sp>
      <p:graphicFrame>
        <p:nvGraphicFramePr>
          <p:cNvPr id="7" name="Content Placeholder 2">
            <a:extLst>
              <a:ext uri="{FF2B5EF4-FFF2-40B4-BE49-F238E27FC236}">
                <a16:creationId xmlns:a16="http://schemas.microsoft.com/office/drawing/2014/main" id="{BF99AE50-4E04-A181-98CE-C1418D1602D1}"/>
              </a:ext>
            </a:extLst>
          </p:cNvPr>
          <p:cNvGraphicFramePr>
            <a:graphicFrameLocks noGrp="1"/>
          </p:cNvGraphicFramePr>
          <p:nvPr>
            <p:ph idx="1"/>
            <p:extLst>
              <p:ext uri="{D42A27DB-BD31-4B8C-83A1-F6EECF244321}">
                <p14:modId xmlns:p14="http://schemas.microsoft.com/office/powerpoint/2010/main" val="1559315870"/>
              </p:ext>
            </p:extLst>
          </p:nvPr>
        </p:nvGraphicFramePr>
        <p:xfrm>
          <a:off x="4288221" y="381741"/>
          <a:ext cx="7634489" cy="6143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313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C1528B31-A8DF-BF99-F061-EF1ED449E6BA}"/>
              </a:ext>
            </a:extLst>
          </p:cNvPr>
          <p:cNvSpPr>
            <a:spLocks noGrp="1"/>
          </p:cNvSpPr>
          <p:nvPr>
            <p:ph type="title"/>
          </p:nvPr>
        </p:nvSpPr>
        <p:spPr>
          <a:xfrm>
            <a:off x="586478" y="1683756"/>
            <a:ext cx="3115265" cy="2396359"/>
          </a:xfrm>
        </p:spPr>
        <p:txBody>
          <a:bodyPr anchor="b">
            <a:normAutofit/>
          </a:bodyPr>
          <a:lstStyle/>
          <a:p>
            <a:pPr marL="0" marR="0" algn="r">
              <a:spcBef>
                <a:spcPts val="0"/>
              </a:spcBef>
              <a:spcAft>
                <a:spcPts val="800"/>
              </a:spcAft>
            </a:pPr>
            <a:r>
              <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Public Private Partnerships</a:t>
            </a:r>
          </a:p>
        </p:txBody>
      </p:sp>
      <p:graphicFrame>
        <p:nvGraphicFramePr>
          <p:cNvPr id="7" name="Content Placeholder 2">
            <a:extLst>
              <a:ext uri="{FF2B5EF4-FFF2-40B4-BE49-F238E27FC236}">
                <a16:creationId xmlns:a16="http://schemas.microsoft.com/office/drawing/2014/main" id="{BF99AE50-4E04-A181-98CE-C1418D1602D1}"/>
              </a:ext>
            </a:extLst>
          </p:cNvPr>
          <p:cNvGraphicFramePr>
            <a:graphicFrameLocks noGrp="1"/>
          </p:cNvGraphicFramePr>
          <p:nvPr>
            <p:ph idx="1"/>
          </p:nvPr>
        </p:nvGraphicFramePr>
        <p:xfrm>
          <a:off x="4288221" y="381741"/>
          <a:ext cx="7634489" cy="6143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1157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8557B8-08F0-4A31-D9E2-DC7D02D44D8A}"/>
              </a:ext>
            </a:extLst>
          </p:cNvPr>
          <p:cNvSpPr>
            <a:spLocks noGrp="1"/>
          </p:cNvSpPr>
          <p:nvPr>
            <p:ph type="title"/>
          </p:nvPr>
        </p:nvSpPr>
        <p:spPr>
          <a:xfrm>
            <a:off x="586478" y="1683756"/>
            <a:ext cx="3115265" cy="2396359"/>
          </a:xfrm>
        </p:spPr>
        <p:txBody>
          <a:bodyPr anchor="b">
            <a:normAutofit/>
          </a:bodyPr>
          <a:lstStyle/>
          <a:p>
            <a:pPr marL="0" marR="0" algn="r">
              <a:spcBef>
                <a:spcPts val="0"/>
              </a:spcBef>
              <a:spcAft>
                <a:spcPts val="800"/>
              </a:spcAft>
            </a:pPr>
            <a:r>
              <a:rPr lang="en-US" sz="40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Public Private Partnerships</a:t>
            </a:r>
            <a:endPar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graphicFrame>
        <p:nvGraphicFramePr>
          <p:cNvPr id="8" name="Content Placeholder 2">
            <a:extLst>
              <a:ext uri="{FF2B5EF4-FFF2-40B4-BE49-F238E27FC236}">
                <a16:creationId xmlns:a16="http://schemas.microsoft.com/office/drawing/2014/main" id="{4E95CAF9-F4F2-32A5-35E5-0E2079B24805}"/>
              </a:ext>
            </a:extLst>
          </p:cNvPr>
          <p:cNvGraphicFramePr>
            <a:graphicFrameLocks/>
          </p:cNvGraphicFramePr>
          <p:nvPr>
            <p:extLst>
              <p:ext uri="{D42A27DB-BD31-4B8C-83A1-F6EECF244321}">
                <p14:modId xmlns:p14="http://schemas.microsoft.com/office/powerpoint/2010/main" val="3508300731"/>
              </p:ext>
            </p:extLst>
          </p:nvPr>
        </p:nvGraphicFramePr>
        <p:xfrm>
          <a:off x="4216894" y="417249"/>
          <a:ext cx="7732450" cy="6125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2503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8557B8-08F0-4A31-D9E2-DC7D02D44D8A}"/>
              </a:ext>
            </a:extLst>
          </p:cNvPr>
          <p:cNvSpPr>
            <a:spLocks noGrp="1"/>
          </p:cNvSpPr>
          <p:nvPr>
            <p:ph type="title"/>
          </p:nvPr>
        </p:nvSpPr>
        <p:spPr>
          <a:xfrm>
            <a:off x="586478" y="1683756"/>
            <a:ext cx="3115265" cy="2396359"/>
          </a:xfrm>
        </p:spPr>
        <p:txBody>
          <a:bodyPr anchor="b">
            <a:normAutofit/>
          </a:bodyPr>
          <a:lstStyle/>
          <a:p>
            <a:pPr marL="0" marR="0" algn="r">
              <a:spcBef>
                <a:spcPts val="0"/>
              </a:spcBef>
              <a:spcAft>
                <a:spcPts val="800"/>
              </a:spcAft>
            </a:pPr>
            <a:r>
              <a:rPr lang="en-US" sz="40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Micro Insurance Initiatives  </a:t>
            </a:r>
            <a:endPar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1B729377-90ED-E264-20B9-1C903155B03F}"/>
              </a:ext>
            </a:extLst>
          </p:cNvPr>
          <p:cNvGraphicFramePr>
            <a:graphicFrameLocks noGrp="1"/>
          </p:cNvGraphicFramePr>
          <p:nvPr>
            <p:ph idx="1"/>
            <p:extLst>
              <p:ext uri="{D42A27DB-BD31-4B8C-83A1-F6EECF244321}">
                <p14:modId xmlns:p14="http://schemas.microsoft.com/office/powerpoint/2010/main" val="4156585587"/>
              </p:ext>
            </p:extLst>
          </p:nvPr>
        </p:nvGraphicFramePr>
        <p:xfrm>
          <a:off x="4376691" y="511388"/>
          <a:ext cx="7537141" cy="5995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8340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8557B8-08F0-4A31-D9E2-DC7D02D44D8A}"/>
              </a:ext>
            </a:extLst>
          </p:cNvPr>
          <p:cNvSpPr>
            <a:spLocks noGrp="1"/>
          </p:cNvSpPr>
          <p:nvPr>
            <p:ph type="title"/>
          </p:nvPr>
        </p:nvSpPr>
        <p:spPr>
          <a:xfrm>
            <a:off x="586478" y="1683756"/>
            <a:ext cx="3115265" cy="2396359"/>
          </a:xfrm>
        </p:spPr>
        <p:txBody>
          <a:bodyPr anchor="b">
            <a:normAutofit/>
          </a:bodyPr>
          <a:lstStyle/>
          <a:p>
            <a:pPr marL="0" marR="0" algn="r">
              <a:spcBef>
                <a:spcPts val="0"/>
              </a:spcBef>
              <a:spcAft>
                <a:spcPts val="800"/>
              </a:spcAft>
            </a:pPr>
            <a:r>
              <a:rPr lang="en-US" sz="40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Capacity Building  </a:t>
            </a:r>
            <a:endPar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graphicFrame>
        <p:nvGraphicFramePr>
          <p:cNvPr id="8" name="Content Placeholder 2">
            <a:extLst>
              <a:ext uri="{FF2B5EF4-FFF2-40B4-BE49-F238E27FC236}">
                <a16:creationId xmlns:a16="http://schemas.microsoft.com/office/drawing/2014/main" id="{4E95CAF9-F4F2-32A5-35E5-0E2079B24805}"/>
              </a:ext>
            </a:extLst>
          </p:cNvPr>
          <p:cNvGraphicFramePr>
            <a:graphicFrameLocks/>
          </p:cNvGraphicFramePr>
          <p:nvPr>
            <p:extLst>
              <p:ext uri="{D42A27DB-BD31-4B8C-83A1-F6EECF244321}">
                <p14:modId xmlns:p14="http://schemas.microsoft.com/office/powerpoint/2010/main" val="1276737504"/>
              </p:ext>
            </p:extLst>
          </p:nvPr>
        </p:nvGraphicFramePr>
        <p:xfrm>
          <a:off x="4216894" y="417249"/>
          <a:ext cx="7732450" cy="6125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889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923E02-78DF-D41F-0FEB-7CA22A2BF593}"/>
              </a:ext>
            </a:extLst>
          </p:cNvPr>
          <p:cNvSpPr>
            <a:spLocks noGrp="1"/>
          </p:cNvSpPr>
          <p:nvPr>
            <p:ph type="title"/>
          </p:nvPr>
        </p:nvSpPr>
        <p:spPr>
          <a:xfrm>
            <a:off x="586478" y="1683756"/>
            <a:ext cx="3115265" cy="2396359"/>
          </a:xfrm>
        </p:spPr>
        <p:txBody>
          <a:bodyPr anchor="b">
            <a:normAutofit/>
          </a:bodyPr>
          <a:lstStyle/>
          <a:p>
            <a:pPr marL="0" marR="0" algn="r">
              <a:spcBef>
                <a:spcPts val="0"/>
              </a:spcBef>
              <a:spcAft>
                <a:spcPts val="800"/>
              </a:spcAft>
            </a:pPr>
            <a:r>
              <a:rPr lang="en-US" sz="40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Legal And Regulatory Reforms </a:t>
            </a:r>
            <a:endPar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F100B88C-0C3D-D242-24E8-FD254C57D00F}"/>
              </a:ext>
            </a:extLst>
          </p:cNvPr>
          <p:cNvGraphicFramePr>
            <a:graphicFrameLocks noGrp="1"/>
          </p:cNvGraphicFramePr>
          <p:nvPr>
            <p:ph idx="1"/>
            <p:extLst>
              <p:ext uri="{D42A27DB-BD31-4B8C-83A1-F6EECF244321}">
                <p14:modId xmlns:p14="http://schemas.microsoft.com/office/powerpoint/2010/main" val="4110824037"/>
              </p:ext>
            </p:extLst>
          </p:nvPr>
        </p:nvGraphicFramePr>
        <p:xfrm>
          <a:off x="4216894" y="417249"/>
          <a:ext cx="7732450" cy="6125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811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8CF286-7027-C996-D901-0B734D4D80B6}"/>
              </a:ext>
            </a:extLst>
          </p:cNvPr>
          <p:cNvSpPr>
            <a:spLocks noGrp="1"/>
          </p:cNvSpPr>
          <p:nvPr>
            <p:ph type="title"/>
          </p:nvPr>
        </p:nvSpPr>
        <p:spPr>
          <a:xfrm>
            <a:off x="586478" y="1683756"/>
            <a:ext cx="3115265" cy="2396359"/>
          </a:xfrm>
        </p:spPr>
        <p:txBody>
          <a:bodyPr anchor="b">
            <a:normAutofit/>
          </a:bodyPr>
          <a:lstStyle/>
          <a:p>
            <a:pPr marL="0" marR="0" algn="r">
              <a:spcBef>
                <a:spcPts val="0"/>
              </a:spcBef>
              <a:spcAft>
                <a:spcPts val="800"/>
              </a:spcAft>
            </a:pPr>
            <a:r>
              <a:rPr lang="en-US" sz="40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Government Employee Insurance </a:t>
            </a:r>
            <a:endPar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BF5DCD6D-9EE4-2176-4BF1-133B4A299866}"/>
              </a:ext>
            </a:extLst>
          </p:cNvPr>
          <p:cNvGraphicFramePr>
            <a:graphicFrameLocks noGrp="1"/>
          </p:cNvGraphicFramePr>
          <p:nvPr>
            <p:ph idx="1"/>
            <p:extLst>
              <p:ext uri="{D42A27DB-BD31-4B8C-83A1-F6EECF244321}">
                <p14:modId xmlns:p14="http://schemas.microsoft.com/office/powerpoint/2010/main" val="1478732501"/>
              </p:ext>
            </p:extLst>
          </p:nvPr>
        </p:nvGraphicFramePr>
        <p:xfrm>
          <a:off x="4288222" y="585925"/>
          <a:ext cx="7696632" cy="5903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2371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4A1F56-D1C6-4D44-F1C0-405427933EEF}"/>
              </a:ext>
            </a:extLst>
          </p:cNvPr>
          <p:cNvSpPr>
            <a:spLocks noGrp="1"/>
          </p:cNvSpPr>
          <p:nvPr>
            <p:ph type="title"/>
          </p:nvPr>
        </p:nvSpPr>
        <p:spPr>
          <a:xfrm>
            <a:off x="586478" y="1683756"/>
            <a:ext cx="3115265" cy="2396359"/>
          </a:xfrm>
        </p:spPr>
        <p:txBody>
          <a:bodyPr anchor="b">
            <a:normAutofit/>
          </a:bodyPr>
          <a:lstStyle/>
          <a:p>
            <a:pPr algn="r">
              <a:spcBef>
                <a:spcPts val="0"/>
              </a:spcBef>
              <a:spcAft>
                <a:spcPts val="800"/>
              </a:spcAft>
            </a:pPr>
            <a:r>
              <a:rPr lang="en-US" sz="4000" b="1" kern="100" dirty="0">
                <a:solidFill>
                  <a:srgbClr val="FFFFFF"/>
                </a:solidFill>
                <a:effectLst/>
                <a:latin typeface="Titillium" panose="00000500000000000000" pitchFamily="50" charset="0"/>
                <a:ea typeface="Calibri" panose="020F0502020204030204" pitchFamily="34" charset="0"/>
                <a:cs typeface="Times New Roman" panose="02020603050405020304" pitchFamily="18" charset="0"/>
              </a:rPr>
              <a:t>Other factors such as;</a:t>
            </a:r>
            <a:r>
              <a:rPr lang="en-US" sz="40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 </a:t>
            </a:r>
            <a:endPar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B4F950B1-9FE5-8B5E-9484-AB82F6B6F89D}"/>
              </a:ext>
            </a:extLst>
          </p:cNvPr>
          <p:cNvGraphicFramePr>
            <a:graphicFrameLocks noGrp="1"/>
          </p:cNvGraphicFramePr>
          <p:nvPr>
            <p:ph idx="1"/>
            <p:extLst>
              <p:ext uri="{D42A27DB-BD31-4B8C-83A1-F6EECF244321}">
                <p14:modId xmlns:p14="http://schemas.microsoft.com/office/powerpoint/2010/main" val="2191148959"/>
              </p:ext>
            </p:extLst>
          </p:nvPr>
        </p:nvGraphicFramePr>
        <p:xfrm>
          <a:off x="4362450" y="511387"/>
          <a:ext cx="7505700" cy="593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1782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5837FE-AD77-6109-CECF-98759B0C3D22}"/>
              </a:ext>
            </a:extLst>
          </p:cNvPr>
          <p:cNvSpPr>
            <a:spLocks noGrp="1"/>
          </p:cNvSpPr>
          <p:nvPr>
            <p:ph type="title"/>
          </p:nvPr>
        </p:nvSpPr>
        <p:spPr>
          <a:xfrm>
            <a:off x="586478" y="1683756"/>
            <a:ext cx="3115265" cy="2396359"/>
          </a:xfrm>
        </p:spPr>
        <p:txBody>
          <a:bodyPr anchor="b">
            <a:normAutofit/>
          </a:bodyPr>
          <a:lstStyle/>
          <a:p>
            <a:pPr marL="0" marR="0" algn="r">
              <a:spcBef>
                <a:spcPts val="0"/>
              </a:spcBef>
              <a:spcAft>
                <a:spcPts val="800"/>
              </a:spcAft>
            </a:pPr>
            <a:r>
              <a:rPr lang="en-US" sz="4000" b="1"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Other factors such as;  </a:t>
            </a:r>
            <a:endParaRPr lang="en-US" sz="4000" kern="100" dirty="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71162D6B-9D84-22C5-A773-9FD7A73A6598}"/>
              </a:ext>
            </a:extLst>
          </p:cNvPr>
          <p:cNvGraphicFramePr>
            <a:graphicFrameLocks noGrp="1"/>
          </p:cNvGraphicFramePr>
          <p:nvPr>
            <p:ph idx="1"/>
            <p:extLst>
              <p:ext uri="{D42A27DB-BD31-4B8C-83A1-F6EECF244321}">
                <p14:modId xmlns:p14="http://schemas.microsoft.com/office/powerpoint/2010/main" val="751568782"/>
              </p:ext>
            </p:extLst>
          </p:nvPr>
        </p:nvGraphicFramePr>
        <p:xfrm>
          <a:off x="4288221" y="435006"/>
          <a:ext cx="7536835" cy="6019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4176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5ACF9-A3EA-CE0B-1708-387208B69684}"/>
              </a:ext>
            </a:extLst>
          </p:cNvPr>
          <p:cNvSpPr>
            <a:spLocks noGrp="1"/>
          </p:cNvSpPr>
          <p:nvPr>
            <p:ph type="title"/>
          </p:nvPr>
        </p:nvSpPr>
        <p:spPr>
          <a:xfrm>
            <a:off x="466722" y="586855"/>
            <a:ext cx="3201366" cy="3387497"/>
          </a:xfrm>
        </p:spPr>
        <p:txBody>
          <a:bodyPr anchor="b">
            <a:normAutofit/>
          </a:bodyPr>
          <a:lstStyle/>
          <a:p>
            <a:pPr marL="0" marR="0" algn="r">
              <a:spcBef>
                <a:spcPts val="0"/>
              </a:spcBef>
              <a:spcAft>
                <a:spcPts val="800"/>
              </a:spcAft>
            </a:pPr>
            <a:r>
              <a:rPr lang="en-US" sz="4000" b="1"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CONCLUSION </a:t>
            </a:r>
            <a:endParaRPr lang="en-US" sz="4000"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AA27522-5C5D-163B-5DD2-300CE10AE4BF}"/>
              </a:ext>
            </a:extLst>
          </p:cNvPr>
          <p:cNvSpPr>
            <a:spLocks noGrp="1"/>
          </p:cNvSpPr>
          <p:nvPr>
            <p:ph idx="1"/>
          </p:nvPr>
        </p:nvSpPr>
        <p:spPr>
          <a:xfrm>
            <a:off x="4199138" y="168676"/>
            <a:ext cx="7901126" cy="6596108"/>
          </a:xfrm>
        </p:spPr>
        <p:txBody>
          <a:bodyPr anchor="ctr">
            <a:normAutofit fontScale="77500" lnSpcReduction="20000"/>
          </a:bodyPr>
          <a:lstStyle/>
          <a:p>
            <a:pPr marL="0" marR="0" indent="0" algn="just">
              <a:spcBef>
                <a:spcPts val="0"/>
              </a:spcBef>
              <a:spcAft>
                <a:spcPts val="800"/>
              </a:spcAft>
              <a:buNone/>
            </a:pPr>
            <a:r>
              <a:rPr lang="en-US" kern="100" dirty="0">
                <a:effectLst/>
                <a:latin typeface="Titillium" panose="00000500000000000000" pitchFamily="50" charset="0"/>
                <a:ea typeface="Calibri" panose="020F0502020204030204" pitchFamily="34" charset="0"/>
                <a:cs typeface="Times New Roman" panose="02020603050405020304" pitchFamily="18" charset="0"/>
              </a:rPr>
              <a:t>In conclusion, the following summarizes the efforts public sector businesses can employ to enhance the upscaling of insurance business in West Africa.</a:t>
            </a:r>
          </a:p>
          <a:p>
            <a:pPr algn="just">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Regulators should be positioned to influence government policies and advise government on the need of insuring government businesses or public sector businesses through brokers.</a:t>
            </a:r>
          </a:p>
          <a:p>
            <a:pPr algn="just">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Brokers should partner public sector businesses to raise awareness on the importance of insurance and its benefits to society.</a:t>
            </a:r>
          </a:p>
          <a:p>
            <a:pPr algn="just">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Regulators should continuously review and update insurance regulations to create a more conducive environment for insurance broking.</a:t>
            </a:r>
          </a:p>
          <a:p>
            <a:pPr algn="just">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Brokers can form partnerships with public sector businesses to develop tailor-made policies suitable for their respective industries.</a:t>
            </a:r>
          </a:p>
          <a:p>
            <a:pPr algn="just">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Building Capacity of public sector employees to serve as ambassadors in the expansion of insurance businesses.</a:t>
            </a:r>
          </a:p>
          <a:p>
            <a:pPr algn="just">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Continuous review and update on insurance regulations to create a more conducive environment for insurance broking.</a:t>
            </a:r>
          </a:p>
          <a:p>
            <a:pPr algn="just">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Introducing tax policies that is targeted at encouraging West African citizens to purchase insurance.</a:t>
            </a:r>
          </a:p>
        </p:txBody>
      </p:sp>
    </p:spTree>
    <p:extLst>
      <p:ext uri="{BB962C8B-B14F-4D97-AF65-F5344CB8AC3E}">
        <p14:creationId xmlns:p14="http://schemas.microsoft.com/office/powerpoint/2010/main" val="212994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5ACF9-A3EA-CE0B-1708-387208B69684}"/>
              </a:ext>
            </a:extLst>
          </p:cNvPr>
          <p:cNvSpPr>
            <a:spLocks noGrp="1"/>
          </p:cNvSpPr>
          <p:nvPr>
            <p:ph type="title"/>
          </p:nvPr>
        </p:nvSpPr>
        <p:spPr>
          <a:xfrm>
            <a:off x="620115" y="1081041"/>
            <a:ext cx="3115265" cy="2396359"/>
          </a:xfrm>
        </p:spPr>
        <p:txBody>
          <a:bodyPr anchor="b">
            <a:normAutofit/>
          </a:bodyPr>
          <a:lstStyle/>
          <a:p>
            <a:pPr algn="r"/>
            <a:r>
              <a:rPr lang="en-US" sz="3400" dirty="0">
                <a:solidFill>
                  <a:srgbClr val="FFFFFF"/>
                </a:solidFill>
                <a:latin typeface="Titillium Bd" panose="00000800000000000000" pitchFamily="50" charset="0"/>
              </a:rPr>
              <a:t>INTRODUCTION</a:t>
            </a:r>
          </a:p>
        </p:txBody>
      </p:sp>
      <p:graphicFrame>
        <p:nvGraphicFramePr>
          <p:cNvPr id="5" name="Content Placeholder 2">
            <a:extLst>
              <a:ext uri="{FF2B5EF4-FFF2-40B4-BE49-F238E27FC236}">
                <a16:creationId xmlns:a16="http://schemas.microsoft.com/office/drawing/2014/main" id="{E478A720-31E7-D909-329E-DAAB907ED63F}"/>
              </a:ext>
            </a:extLst>
          </p:cNvPr>
          <p:cNvGraphicFramePr>
            <a:graphicFrameLocks noGrp="1"/>
          </p:cNvGraphicFramePr>
          <p:nvPr>
            <p:ph idx="1"/>
            <p:extLst>
              <p:ext uri="{D42A27DB-BD31-4B8C-83A1-F6EECF244321}">
                <p14:modId xmlns:p14="http://schemas.microsoft.com/office/powerpoint/2010/main" val="1713893576"/>
              </p:ext>
            </p:extLst>
          </p:nvPr>
        </p:nvGraphicFramePr>
        <p:xfrm>
          <a:off x="4355495" y="511388"/>
          <a:ext cx="7620481" cy="6040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964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5ACF9-A3EA-CE0B-1708-387208B69684}"/>
              </a:ext>
            </a:extLst>
          </p:cNvPr>
          <p:cNvSpPr>
            <a:spLocks noGrp="1"/>
          </p:cNvSpPr>
          <p:nvPr>
            <p:ph type="title"/>
          </p:nvPr>
        </p:nvSpPr>
        <p:spPr>
          <a:xfrm>
            <a:off x="466722" y="586855"/>
            <a:ext cx="3201366" cy="3387497"/>
          </a:xfrm>
        </p:spPr>
        <p:txBody>
          <a:bodyPr anchor="b">
            <a:normAutofit/>
          </a:bodyPr>
          <a:lstStyle/>
          <a:p>
            <a:pPr marL="0" marR="0" algn="r">
              <a:spcBef>
                <a:spcPts val="0"/>
              </a:spcBef>
              <a:spcAft>
                <a:spcPts val="800"/>
              </a:spcAft>
            </a:pPr>
            <a:r>
              <a:rPr lang="en-US" sz="4000" b="1"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CONCLUSION </a:t>
            </a:r>
            <a:endParaRPr lang="en-US" sz="4000"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AA27522-5C5D-163B-5DD2-300CE10AE4BF}"/>
              </a:ext>
            </a:extLst>
          </p:cNvPr>
          <p:cNvSpPr>
            <a:spLocks noGrp="1"/>
          </p:cNvSpPr>
          <p:nvPr>
            <p:ph idx="1"/>
          </p:nvPr>
        </p:nvSpPr>
        <p:spPr>
          <a:xfrm>
            <a:off x="4234648" y="230819"/>
            <a:ext cx="7803471" cy="6374167"/>
          </a:xfrm>
        </p:spPr>
        <p:txBody>
          <a:bodyPr anchor="ctr">
            <a:normAutofit lnSpcReduction="10000"/>
          </a:bodyPr>
          <a:lstStyle/>
          <a:p>
            <a:pPr marL="0" marR="0" indent="0" algn="just">
              <a:spcBef>
                <a:spcPts val="0"/>
              </a:spcBef>
              <a:spcAft>
                <a:spcPts val="800"/>
              </a:spcAft>
              <a:buNone/>
            </a:pPr>
            <a:r>
              <a:rPr lang="en-US" sz="2400" kern="100" dirty="0">
                <a:effectLst/>
                <a:latin typeface="Titillium" panose="00000500000000000000" pitchFamily="50" charset="0"/>
                <a:ea typeface="Calibri" panose="020F0502020204030204" pitchFamily="34" charset="0"/>
                <a:cs typeface="Times New Roman" panose="02020603050405020304" pitchFamily="18" charset="0"/>
              </a:rPr>
              <a:t>Also, it is important to note that the role of the public sector in upscaling insurance broking may vary from one member country to another.</a:t>
            </a:r>
          </a:p>
          <a:p>
            <a:pPr marL="0" marR="0" indent="0" algn="just">
              <a:spcBef>
                <a:spcPts val="0"/>
              </a:spcBef>
              <a:spcAft>
                <a:spcPts val="800"/>
              </a:spcAft>
              <a:buNone/>
            </a:pPr>
            <a:endParaRPr lang="en-US" sz="500" kern="100" dirty="0">
              <a:effectLst/>
              <a:latin typeface="Titillium" panose="00000500000000000000" pitchFamily="50" charset="0"/>
              <a:ea typeface="Calibri" panose="020F0502020204030204" pitchFamily="34" charset="0"/>
              <a:cs typeface="Times New Roman" panose="02020603050405020304" pitchFamily="18" charset="0"/>
            </a:endParaRPr>
          </a:p>
          <a:p>
            <a:pPr marL="0" marR="0" indent="0" algn="just">
              <a:spcBef>
                <a:spcPts val="0"/>
              </a:spcBef>
              <a:spcAft>
                <a:spcPts val="800"/>
              </a:spcAft>
              <a:buNone/>
            </a:pPr>
            <a:r>
              <a:rPr lang="en-US" sz="2400" kern="100" dirty="0">
                <a:effectLst/>
                <a:latin typeface="Titillium" panose="00000500000000000000" pitchFamily="50" charset="0"/>
                <a:ea typeface="Calibri" panose="020F0502020204030204" pitchFamily="34" charset="0"/>
                <a:cs typeface="Times New Roman" panose="02020603050405020304" pitchFamily="18" charset="0"/>
              </a:rPr>
              <a:t>However, collaborative efforts between the public and private sectors are often the most effective way to expand insurance coverage and increase penetration rates and promote financial inclusion in the region.</a:t>
            </a:r>
          </a:p>
          <a:p>
            <a:pPr marL="0" marR="0" indent="0" algn="just">
              <a:spcBef>
                <a:spcPts val="0"/>
              </a:spcBef>
              <a:spcAft>
                <a:spcPts val="800"/>
              </a:spcAft>
              <a:buNone/>
            </a:pPr>
            <a:endParaRPr lang="en-US" sz="500" kern="100" dirty="0">
              <a:effectLst/>
              <a:latin typeface="Titillium" panose="00000500000000000000" pitchFamily="50" charset="0"/>
              <a:ea typeface="Calibri" panose="020F0502020204030204" pitchFamily="34" charset="0"/>
              <a:cs typeface="Times New Roman" panose="02020603050405020304" pitchFamily="18" charset="0"/>
            </a:endParaRPr>
          </a:p>
          <a:p>
            <a:pPr marL="0" marR="0" indent="0" algn="just">
              <a:spcBef>
                <a:spcPts val="0"/>
              </a:spcBef>
              <a:spcAft>
                <a:spcPts val="800"/>
              </a:spcAft>
              <a:buNone/>
            </a:pPr>
            <a:r>
              <a:rPr lang="en-US" sz="2400" kern="100" dirty="0">
                <a:effectLst/>
                <a:latin typeface="Titillium" panose="00000500000000000000" pitchFamily="50" charset="0"/>
                <a:ea typeface="Calibri" panose="020F0502020204030204" pitchFamily="34" charset="0"/>
                <a:cs typeface="Times New Roman" panose="02020603050405020304" pitchFamily="18" charset="0"/>
              </a:rPr>
              <a:t>On the other hand, with all the above stated, brokers and all other insurance market players within the various countries should be seen as not only competitors but collaborators for progress. </a:t>
            </a:r>
          </a:p>
          <a:p>
            <a:pPr marL="0" marR="0" indent="0" algn="just">
              <a:spcBef>
                <a:spcPts val="0"/>
              </a:spcBef>
              <a:spcAft>
                <a:spcPts val="800"/>
              </a:spcAft>
              <a:buNone/>
            </a:pPr>
            <a:endParaRPr lang="en-US" sz="500" kern="100" dirty="0">
              <a:effectLst/>
              <a:latin typeface="Titillium" panose="00000500000000000000" pitchFamily="50" charset="0"/>
              <a:ea typeface="Calibri" panose="020F0502020204030204" pitchFamily="34" charset="0"/>
              <a:cs typeface="Times New Roman" panose="02020603050405020304" pitchFamily="18" charset="0"/>
            </a:endParaRPr>
          </a:p>
          <a:p>
            <a:pPr marL="0" marR="0" indent="0" algn="just">
              <a:spcBef>
                <a:spcPts val="0"/>
              </a:spcBef>
              <a:spcAft>
                <a:spcPts val="800"/>
              </a:spcAft>
              <a:buNone/>
            </a:pPr>
            <a:r>
              <a:rPr lang="en-US" sz="2400" kern="100" dirty="0">
                <a:effectLst/>
                <a:latin typeface="Titillium" panose="00000500000000000000" pitchFamily="50" charset="0"/>
                <a:ea typeface="Calibri" panose="020F0502020204030204" pitchFamily="34" charset="0"/>
                <a:cs typeface="Times New Roman" panose="02020603050405020304" pitchFamily="18" charset="0"/>
              </a:rPr>
              <a:t>I recognize the efforts employed by the Nigerian council of registered insurance brokers and insurance brokers association of Ghana on the efforts of public education and creating of awareness and promotion of insurance knowledge in their various countries, and I believe other member nations can emulate and imitate to help promote insurance inclusion and growth in West Africa.</a:t>
            </a:r>
          </a:p>
        </p:txBody>
      </p:sp>
    </p:spTree>
    <p:extLst>
      <p:ext uri="{BB962C8B-B14F-4D97-AF65-F5344CB8AC3E}">
        <p14:creationId xmlns:p14="http://schemas.microsoft.com/office/powerpoint/2010/main" val="105065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5ACF9-A3EA-CE0B-1708-387208B69684}"/>
              </a:ext>
            </a:extLst>
          </p:cNvPr>
          <p:cNvSpPr>
            <a:spLocks noGrp="1"/>
          </p:cNvSpPr>
          <p:nvPr>
            <p:ph type="title"/>
          </p:nvPr>
        </p:nvSpPr>
        <p:spPr>
          <a:xfrm>
            <a:off x="466722" y="586855"/>
            <a:ext cx="3201366" cy="3387497"/>
          </a:xfrm>
        </p:spPr>
        <p:txBody>
          <a:bodyPr anchor="b">
            <a:normAutofit/>
          </a:bodyPr>
          <a:lstStyle/>
          <a:p>
            <a:pPr marL="0" marR="0" algn="r">
              <a:spcBef>
                <a:spcPts val="0"/>
              </a:spcBef>
              <a:spcAft>
                <a:spcPts val="800"/>
              </a:spcAft>
            </a:pPr>
            <a:r>
              <a:rPr lang="en-US" sz="4000" b="1"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CONCLUSION </a:t>
            </a:r>
            <a:endParaRPr lang="en-US" sz="4000"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AA27522-5C5D-163B-5DD2-300CE10AE4BF}"/>
              </a:ext>
            </a:extLst>
          </p:cNvPr>
          <p:cNvSpPr>
            <a:spLocks noGrp="1"/>
          </p:cNvSpPr>
          <p:nvPr>
            <p:ph idx="1"/>
          </p:nvPr>
        </p:nvSpPr>
        <p:spPr>
          <a:xfrm>
            <a:off x="4367695" y="649480"/>
            <a:ext cx="6997911" cy="5546047"/>
          </a:xfrm>
        </p:spPr>
        <p:txBody>
          <a:bodyPr anchor="ctr">
            <a:normAutofit lnSpcReduction="10000"/>
          </a:bodyPr>
          <a:lstStyle/>
          <a:p>
            <a:pPr marL="0" marR="0" indent="0" algn="just">
              <a:spcBef>
                <a:spcPts val="0"/>
              </a:spcBef>
              <a:spcAft>
                <a:spcPts val="800"/>
              </a:spcAft>
              <a:buNone/>
            </a:pPr>
            <a:r>
              <a:rPr lang="en-US" kern="100" dirty="0">
                <a:effectLst/>
                <a:latin typeface="Titillium" panose="00000500000000000000" pitchFamily="50" charset="0"/>
                <a:ea typeface="Calibri" panose="020F0502020204030204" pitchFamily="34" charset="0"/>
                <a:cs typeface="Times New Roman" panose="02020603050405020304" pitchFamily="18" charset="0"/>
              </a:rPr>
              <a:t>Also, their various insurance bodies and regulators cannot be eliminated from this credit.</a:t>
            </a:r>
          </a:p>
          <a:p>
            <a:pPr marL="0" marR="0" indent="0" algn="just">
              <a:spcBef>
                <a:spcPts val="0"/>
              </a:spcBef>
              <a:spcAft>
                <a:spcPts val="800"/>
              </a:spcAft>
              <a:buNone/>
            </a:pPr>
            <a:r>
              <a:rPr lang="en-US" kern="100" dirty="0">
                <a:effectLst/>
                <a:latin typeface="Titillium" panose="00000500000000000000" pitchFamily="50" charset="0"/>
                <a:ea typeface="Calibri" panose="020F0502020204030204" pitchFamily="34" charset="0"/>
                <a:cs typeface="Times New Roman" panose="02020603050405020304" pitchFamily="18" charset="0"/>
              </a:rPr>
              <a:t>I would therefore admonish that the only way we can progress in our various countries is presenting ourselves as a united formidable force in projecting our objectives and plans through our various regulators.</a:t>
            </a:r>
          </a:p>
          <a:p>
            <a:pPr marL="0" marR="0" indent="0" algn="just">
              <a:spcBef>
                <a:spcPts val="0"/>
              </a:spcBef>
              <a:spcAft>
                <a:spcPts val="800"/>
              </a:spcAft>
              <a:buNone/>
            </a:pPr>
            <a:endParaRPr lang="en-US" kern="100" dirty="0">
              <a:effectLst/>
              <a:latin typeface="Titillium" panose="00000500000000000000" pitchFamily="50" charset="0"/>
              <a:ea typeface="Calibri" panose="020F0502020204030204" pitchFamily="34" charset="0"/>
              <a:cs typeface="Times New Roman" panose="02020603050405020304" pitchFamily="18" charset="0"/>
            </a:endParaRPr>
          </a:p>
          <a:p>
            <a:pPr marL="0" marR="0" indent="0" algn="just">
              <a:spcBef>
                <a:spcPts val="0"/>
              </a:spcBef>
              <a:spcAft>
                <a:spcPts val="800"/>
              </a:spcAft>
              <a:buNone/>
            </a:pPr>
            <a:r>
              <a:rPr lang="en-US" kern="100" dirty="0">
                <a:effectLst/>
                <a:latin typeface="Titillium" panose="00000500000000000000" pitchFamily="50" charset="0"/>
                <a:ea typeface="Calibri" panose="020F0502020204030204" pitchFamily="34" charset="0"/>
                <a:cs typeface="Times New Roman" panose="02020603050405020304" pitchFamily="18" charset="0"/>
              </a:rPr>
              <a:t>Regulators, Brokers, Reinsurers and Insurers, we should see ourselves as partners in the business of insurance because when we step out there, the market sees us as insurance people and our negative actions will have adverse impact on all of us.</a:t>
            </a:r>
          </a:p>
        </p:txBody>
      </p:sp>
    </p:spTree>
    <p:extLst>
      <p:ext uri="{BB962C8B-B14F-4D97-AF65-F5344CB8AC3E}">
        <p14:creationId xmlns:p14="http://schemas.microsoft.com/office/powerpoint/2010/main" val="3148957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B5B76C-F528-A28A-EA92-E8007E9B9ED6}"/>
              </a:ext>
            </a:extLst>
          </p:cNvPr>
          <p:cNvSpPr>
            <a:spLocks noGrp="1"/>
          </p:cNvSpPr>
          <p:nvPr>
            <p:ph type="title"/>
          </p:nvPr>
        </p:nvSpPr>
        <p:spPr>
          <a:xfrm>
            <a:off x="862854" y="1469119"/>
            <a:ext cx="4230100" cy="2385249"/>
          </a:xfrm>
        </p:spPr>
        <p:txBody>
          <a:bodyPr anchor="b">
            <a:normAutofit/>
          </a:bodyPr>
          <a:lstStyle/>
          <a:p>
            <a:pPr algn="ctr"/>
            <a:r>
              <a:rPr lang="en-US" b="1" dirty="0">
                <a:solidFill>
                  <a:srgbClr val="FFFFFF"/>
                </a:solidFill>
                <a:latin typeface="Titillium" panose="00000500000000000000" pitchFamily="50" charset="0"/>
              </a:rPr>
              <a:t>OPEN FORUM</a:t>
            </a:r>
          </a:p>
        </p:txBody>
      </p:sp>
      <p:pic>
        <p:nvPicPr>
          <p:cNvPr id="7" name="Picture 6" descr="A black text on a white background&#10;&#10;Description automatically generated">
            <a:extLst>
              <a:ext uri="{FF2B5EF4-FFF2-40B4-BE49-F238E27FC236}">
                <a16:creationId xmlns:a16="http://schemas.microsoft.com/office/drawing/2014/main" id="{9339D1A0-2AAC-A74D-5249-C3394DD0D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7395" y="1286844"/>
            <a:ext cx="4550916" cy="4550916"/>
          </a:xfrm>
          <a:prstGeom prst="rect">
            <a:avLst/>
          </a:prstGeom>
        </p:spPr>
      </p:pic>
    </p:spTree>
    <p:extLst>
      <p:ext uri="{BB962C8B-B14F-4D97-AF65-F5344CB8AC3E}">
        <p14:creationId xmlns:p14="http://schemas.microsoft.com/office/powerpoint/2010/main" val="881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5ACF9-A3EA-CE0B-1708-387208B69684}"/>
              </a:ext>
            </a:extLst>
          </p:cNvPr>
          <p:cNvSpPr>
            <a:spLocks noGrp="1"/>
          </p:cNvSpPr>
          <p:nvPr>
            <p:ph type="title"/>
          </p:nvPr>
        </p:nvSpPr>
        <p:spPr>
          <a:xfrm>
            <a:off x="586478" y="1683756"/>
            <a:ext cx="3115265" cy="2396359"/>
          </a:xfrm>
        </p:spPr>
        <p:txBody>
          <a:bodyPr anchor="b">
            <a:normAutofit/>
          </a:bodyPr>
          <a:lstStyle/>
          <a:p>
            <a:pPr algn="r"/>
            <a:r>
              <a:rPr lang="en-US" sz="3400">
                <a:solidFill>
                  <a:srgbClr val="FFFFFF"/>
                </a:solidFill>
                <a:latin typeface="Titillium Bd" panose="00000800000000000000" pitchFamily="50" charset="0"/>
              </a:rPr>
              <a:t>INTRODUCTION CONT.</a:t>
            </a:r>
          </a:p>
        </p:txBody>
      </p:sp>
      <p:graphicFrame>
        <p:nvGraphicFramePr>
          <p:cNvPr id="5" name="Content Placeholder 2">
            <a:extLst>
              <a:ext uri="{FF2B5EF4-FFF2-40B4-BE49-F238E27FC236}">
                <a16:creationId xmlns:a16="http://schemas.microsoft.com/office/drawing/2014/main" id="{18CCB1AD-65C2-4861-7803-0BDD5B3BF87C}"/>
              </a:ext>
            </a:extLst>
          </p:cNvPr>
          <p:cNvGraphicFramePr>
            <a:graphicFrameLocks noGrp="1"/>
          </p:cNvGraphicFramePr>
          <p:nvPr>
            <p:ph idx="1"/>
            <p:extLst>
              <p:ext uri="{D42A27DB-BD31-4B8C-83A1-F6EECF244321}">
                <p14:modId xmlns:p14="http://schemas.microsoft.com/office/powerpoint/2010/main" val="2447491053"/>
              </p:ext>
            </p:extLst>
          </p:nvPr>
        </p:nvGraphicFramePr>
        <p:xfrm>
          <a:off x="4288222" y="361950"/>
          <a:ext cx="7903778" cy="6305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937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5ACF9-A3EA-CE0B-1708-387208B69684}"/>
              </a:ext>
            </a:extLst>
          </p:cNvPr>
          <p:cNvSpPr>
            <a:spLocks noGrp="1"/>
          </p:cNvSpPr>
          <p:nvPr>
            <p:ph type="title"/>
          </p:nvPr>
        </p:nvSpPr>
        <p:spPr>
          <a:xfrm>
            <a:off x="466722" y="586855"/>
            <a:ext cx="3201366" cy="3387497"/>
          </a:xfrm>
        </p:spPr>
        <p:txBody>
          <a:bodyPr anchor="b">
            <a:normAutofit/>
          </a:bodyPr>
          <a:lstStyle/>
          <a:p>
            <a:pPr marL="0" marR="0" algn="r">
              <a:spcBef>
                <a:spcPts val="0"/>
              </a:spcBef>
              <a:spcAft>
                <a:spcPts val="800"/>
              </a:spcAft>
            </a:pPr>
            <a:r>
              <a:rPr lang="en-US" sz="4000" b="1"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rPr>
              <a:t>WHO IS AN INSURANCE BROKER?</a:t>
            </a:r>
            <a:endParaRPr lang="en-US" sz="4000" kern="100">
              <a:solidFill>
                <a:srgbClr val="FFFFFF"/>
              </a:solidFill>
              <a:effectLst/>
              <a:latin typeface="Titillium Bd" panose="00000800000000000000" pitchFamily="50"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AA27522-5C5D-163B-5DD2-300CE10AE4BF}"/>
              </a:ext>
            </a:extLst>
          </p:cNvPr>
          <p:cNvSpPr>
            <a:spLocks noGrp="1"/>
          </p:cNvSpPr>
          <p:nvPr>
            <p:ph idx="1"/>
          </p:nvPr>
        </p:nvSpPr>
        <p:spPr>
          <a:xfrm>
            <a:off x="4295775" y="133350"/>
            <a:ext cx="7724775" cy="6610350"/>
          </a:xfrm>
        </p:spPr>
        <p:txBody>
          <a:bodyPr anchor="ctr">
            <a:normAutofit/>
          </a:bodyPr>
          <a:lstStyle/>
          <a:p>
            <a:pPr marL="0" marR="0" indent="0">
              <a:spcBef>
                <a:spcPts val="0"/>
              </a:spcBef>
              <a:spcAft>
                <a:spcPts val="800"/>
              </a:spcAft>
              <a:buNone/>
            </a:pPr>
            <a:r>
              <a:rPr lang="en-US" kern="100" dirty="0">
                <a:effectLst/>
                <a:latin typeface="Titillium" panose="00000500000000000000" pitchFamily="50" charset="0"/>
                <a:ea typeface="Calibri" panose="020F0502020204030204" pitchFamily="34" charset="0"/>
                <a:cs typeface="Times New Roman" panose="02020603050405020304" pitchFamily="18" charset="0"/>
              </a:rPr>
              <a:t>An insurance broker is a professionally qualified person who is charged with the duty to do the following:</a:t>
            </a:r>
          </a:p>
          <a:p>
            <a:pPr>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Advice insurance consumers on right insurance products, right insurance companies’ right premiums and right terms.</a:t>
            </a:r>
          </a:p>
          <a:p>
            <a:pPr>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Administer the policy bought by their clients and the relationship with their insurers.</a:t>
            </a:r>
          </a:p>
          <a:p>
            <a:pPr>
              <a:spcBef>
                <a:spcPts val="0"/>
              </a:spcBef>
              <a:spcAft>
                <a:spcPts val="800"/>
              </a:spcAft>
            </a:pPr>
            <a:r>
              <a:rPr lang="en-US" kern="100" dirty="0">
                <a:effectLst/>
                <a:latin typeface="Titillium" panose="00000500000000000000" pitchFamily="50" charset="0"/>
                <a:ea typeface="Calibri" panose="020F0502020204030204" pitchFamily="34" charset="0"/>
                <a:cs typeface="Times New Roman" panose="02020603050405020304" pitchFamily="18" charset="0"/>
              </a:rPr>
              <a:t>Administer claims.</a:t>
            </a:r>
          </a:p>
          <a:p>
            <a:pPr>
              <a:spcBef>
                <a:spcPts val="0"/>
              </a:spcBef>
              <a:spcAft>
                <a:spcPts val="800"/>
              </a:spcAft>
            </a:pPr>
            <a:endParaRPr lang="en-US" kern="100" dirty="0">
              <a:effectLst/>
              <a:latin typeface="Titillium" panose="00000500000000000000" pitchFamily="50"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kern="100" dirty="0">
                <a:effectLst/>
                <a:latin typeface="Titillium" panose="00000500000000000000" pitchFamily="50" charset="0"/>
                <a:ea typeface="Calibri" panose="020F0502020204030204" pitchFamily="34" charset="0"/>
                <a:cs typeface="Times New Roman" panose="02020603050405020304" pitchFamily="18" charset="0"/>
              </a:rPr>
              <a:t>Basically, insurance brokers create the platform for the seller of insurance and the buyer of insurance to meet and do business.</a:t>
            </a:r>
          </a:p>
        </p:txBody>
      </p:sp>
    </p:spTree>
    <p:extLst>
      <p:ext uri="{BB962C8B-B14F-4D97-AF65-F5344CB8AC3E}">
        <p14:creationId xmlns:p14="http://schemas.microsoft.com/office/powerpoint/2010/main" val="235692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D05ACF9-A3EA-CE0B-1708-387208B69684}"/>
              </a:ext>
            </a:extLst>
          </p:cNvPr>
          <p:cNvSpPr>
            <a:spLocks noGrp="1"/>
          </p:cNvSpPr>
          <p:nvPr>
            <p:ph type="title"/>
          </p:nvPr>
        </p:nvSpPr>
        <p:spPr>
          <a:xfrm>
            <a:off x="455518" y="133165"/>
            <a:ext cx="11280962" cy="3551068"/>
          </a:xfrm>
        </p:spPr>
        <p:txBody>
          <a:bodyPr vert="horz" lIns="91440" tIns="45720" rIns="91440" bIns="45720" rtlCol="0" anchor="b">
            <a:normAutofit/>
          </a:bodyPr>
          <a:lstStyle/>
          <a:p>
            <a:pPr marL="0" marR="0" algn="ctr">
              <a:spcAft>
                <a:spcPts val="800"/>
              </a:spcAft>
            </a:pPr>
            <a:r>
              <a:rPr lang="en-US" sz="4800" b="1" kern="1200" dirty="0">
                <a:solidFill>
                  <a:srgbClr val="FFFFFF"/>
                </a:solidFill>
                <a:effectLst/>
                <a:latin typeface="Titillium" panose="00000500000000000000" pitchFamily="50" charset="0"/>
              </a:rPr>
              <a:t>How do Public Businesses help promote this role as defined above in enhancing penetration of insurance in West African markets?</a:t>
            </a:r>
            <a:r>
              <a:rPr lang="en-US" sz="4800" kern="1200" dirty="0">
                <a:solidFill>
                  <a:srgbClr val="FFFFFF"/>
                </a:solidFill>
                <a:effectLst/>
                <a:latin typeface="Titillium" panose="00000500000000000000" pitchFamily="50" charset="0"/>
              </a:rPr>
              <a:t> </a:t>
            </a:r>
          </a:p>
        </p:txBody>
      </p:sp>
      <p:pic>
        <p:nvPicPr>
          <p:cNvPr id="8" name="Picture 7">
            <a:extLst>
              <a:ext uri="{FF2B5EF4-FFF2-40B4-BE49-F238E27FC236}">
                <a16:creationId xmlns:a16="http://schemas.microsoft.com/office/drawing/2014/main" id="{F11276F0-E05E-2A80-CAE7-63E7E3472E66}"/>
              </a:ext>
            </a:extLst>
          </p:cNvPr>
          <p:cNvPicPr>
            <a:picLocks noChangeAspect="1"/>
          </p:cNvPicPr>
          <p:nvPr/>
        </p:nvPicPr>
        <p:blipFill rotWithShape="1">
          <a:blip r:embed="rId2"/>
          <a:srcRect t="9471" b="17559"/>
          <a:stretch/>
        </p:blipFill>
        <p:spPr>
          <a:xfrm>
            <a:off x="-5" y="4328312"/>
            <a:ext cx="12192000" cy="3475160"/>
          </a:xfrm>
          <a:prstGeom prst="rect">
            <a:avLst/>
          </a:prstGeom>
        </p:spPr>
      </p:pic>
    </p:spTree>
    <p:extLst>
      <p:ext uri="{BB962C8B-B14F-4D97-AF65-F5344CB8AC3E}">
        <p14:creationId xmlns:p14="http://schemas.microsoft.com/office/powerpoint/2010/main" val="5576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9FCEBE63-B84B-BD1E-E7C6-E7DB3B7CF483}"/>
              </a:ext>
            </a:extLst>
          </p:cNvPr>
          <p:cNvGraphicFramePr>
            <a:graphicFrameLocks noGrp="1"/>
          </p:cNvGraphicFramePr>
          <p:nvPr>
            <p:ph idx="1"/>
            <p:extLst>
              <p:ext uri="{D42A27DB-BD31-4B8C-83A1-F6EECF244321}">
                <p14:modId xmlns:p14="http://schemas.microsoft.com/office/powerpoint/2010/main" val="1982418629"/>
              </p:ext>
            </p:extLst>
          </p:nvPr>
        </p:nvGraphicFramePr>
        <p:xfrm>
          <a:off x="423862" y="419100"/>
          <a:ext cx="11344275"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430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655650-0734-EC7C-34DF-EF87FD804CCF}"/>
              </a:ext>
            </a:extLst>
          </p:cNvPr>
          <p:cNvSpPr>
            <a:spLocks noGrp="1"/>
          </p:cNvSpPr>
          <p:nvPr>
            <p:ph type="title"/>
          </p:nvPr>
        </p:nvSpPr>
        <p:spPr>
          <a:xfrm>
            <a:off x="586478" y="1683756"/>
            <a:ext cx="3115265" cy="2396359"/>
          </a:xfrm>
        </p:spPr>
        <p:txBody>
          <a:bodyPr anchor="b">
            <a:normAutofit/>
          </a:bodyPr>
          <a:lstStyle/>
          <a:p>
            <a:pPr marL="0" marR="0" lvl="0" indent="0" algn="r">
              <a:spcBef>
                <a:spcPts val="0"/>
              </a:spcBef>
              <a:spcAft>
                <a:spcPts val="800"/>
              </a:spcAft>
              <a:buNone/>
            </a:pPr>
            <a:r>
              <a:rPr lang="en-US" sz="4000" b="1" kern="100" dirty="0">
                <a:solidFill>
                  <a:srgbClr val="FFFFFF"/>
                </a:solidFill>
                <a:effectLst/>
                <a:latin typeface="Titillium" panose="00000500000000000000" pitchFamily="50" charset="0"/>
                <a:ea typeface="Calibri" panose="020F0502020204030204" pitchFamily="34" charset="0"/>
                <a:cs typeface="Times New Roman" panose="02020603050405020304" pitchFamily="18" charset="0"/>
              </a:rPr>
              <a:t>Regulatory Framework And Supports.</a:t>
            </a:r>
          </a:p>
        </p:txBody>
      </p:sp>
      <p:graphicFrame>
        <p:nvGraphicFramePr>
          <p:cNvPr id="5" name="Content Placeholder 2">
            <a:extLst>
              <a:ext uri="{FF2B5EF4-FFF2-40B4-BE49-F238E27FC236}">
                <a16:creationId xmlns:a16="http://schemas.microsoft.com/office/drawing/2014/main" id="{41DFD6EE-F30B-369D-CECD-992D11790BDA}"/>
              </a:ext>
            </a:extLst>
          </p:cNvPr>
          <p:cNvGraphicFramePr>
            <a:graphicFrameLocks noGrp="1"/>
          </p:cNvGraphicFramePr>
          <p:nvPr>
            <p:ph idx="1"/>
            <p:extLst>
              <p:ext uri="{D42A27DB-BD31-4B8C-83A1-F6EECF244321}">
                <p14:modId xmlns:p14="http://schemas.microsoft.com/office/powerpoint/2010/main" val="3716613305"/>
              </p:ext>
            </p:extLst>
          </p:nvPr>
        </p:nvGraphicFramePr>
        <p:xfrm>
          <a:off x="4288222" y="511388"/>
          <a:ext cx="7541828" cy="607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082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655650-0734-EC7C-34DF-EF87FD804CCF}"/>
              </a:ext>
            </a:extLst>
          </p:cNvPr>
          <p:cNvSpPr>
            <a:spLocks noGrp="1"/>
          </p:cNvSpPr>
          <p:nvPr>
            <p:ph type="title"/>
          </p:nvPr>
        </p:nvSpPr>
        <p:spPr>
          <a:xfrm>
            <a:off x="586478" y="1683756"/>
            <a:ext cx="3115265" cy="2396359"/>
          </a:xfrm>
        </p:spPr>
        <p:txBody>
          <a:bodyPr anchor="b">
            <a:normAutofit/>
          </a:bodyPr>
          <a:lstStyle/>
          <a:p>
            <a:pPr marL="0" marR="0" lvl="0" indent="0" algn="r">
              <a:spcBef>
                <a:spcPts val="0"/>
              </a:spcBef>
              <a:spcAft>
                <a:spcPts val="800"/>
              </a:spcAft>
              <a:buNone/>
            </a:pPr>
            <a:r>
              <a:rPr lang="en-US" sz="4000" b="1" kern="100" dirty="0">
                <a:solidFill>
                  <a:srgbClr val="FFFFFF"/>
                </a:solidFill>
                <a:effectLst/>
                <a:latin typeface="Titillium" panose="00000500000000000000" pitchFamily="50" charset="0"/>
                <a:ea typeface="Calibri" panose="020F0502020204030204" pitchFamily="34" charset="0"/>
                <a:cs typeface="Times New Roman" panose="02020603050405020304" pitchFamily="18" charset="0"/>
              </a:rPr>
              <a:t>Regulatory Framework And Supports.</a:t>
            </a:r>
          </a:p>
        </p:txBody>
      </p:sp>
      <p:graphicFrame>
        <p:nvGraphicFramePr>
          <p:cNvPr id="5" name="Content Placeholder 2">
            <a:extLst>
              <a:ext uri="{FF2B5EF4-FFF2-40B4-BE49-F238E27FC236}">
                <a16:creationId xmlns:a16="http://schemas.microsoft.com/office/drawing/2014/main" id="{41DFD6EE-F30B-369D-CECD-992D11790BDA}"/>
              </a:ext>
            </a:extLst>
          </p:cNvPr>
          <p:cNvGraphicFramePr>
            <a:graphicFrameLocks noGrp="1"/>
          </p:cNvGraphicFramePr>
          <p:nvPr>
            <p:ph idx="1"/>
            <p:extLst>
              <p:ext uri="{D42A27DB-BD31-4B8C-83A1-F6EECF244321}">
                <p14:modId xmlns:p14="http://schemas.microsoft.com/office/powerpoint/2010/main" val="1129190236"/>
              </p:ext>
            </p:extLst>
          </p:nvPr>
        </p:nvGraphicFramePr>
        <p:xfrm>
          <a:off x="4288222" y="511388"/>
          <a:ext cx="7541828" cy="607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9798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655650-0734-EC7C-34DF-EF87FD804CCF}"/>
              </a:ext>
            </a:extLst>
          </p:cNvPr>
          <p:cNvSpPr>
            <a:spLocks noGrp="1"/>
          </p:cNvSpPr>
          <p:nvPr>
            <p:ph type="title"/>
          </p:nvPr>
        </p:nvSpPr>
        <p:spPr>
          <a:xfrm>
            <a:off x="586478" y="1683756"/>
            <a:ext cx="3115265" cy="2396359"/>
          </a:xfrm>
        </p:spPr>
        <p:txBody>
          <a:bodyPr anchor="b">
            <a:normAutofit/>
          </a:bodyPr>
          <a:lstStyle/>
          <a:p>
            <a:pPr marL="0" marR="0" lvl="0" indent="0" algn="r">
              <a:spcBef>
                <a:spcPts val="0"/>
              </a:spcBef>
              <a:spcAft>
                <a:spcPts val="800"/>
              </a:spcAft>
              <a:buNone/>
            </a:pPr>
            <a:r>
              <a:rPr lang="en-US" sz="4000" b="1" kern="100" dirty="0">
                <a:solidFill>
                  <a:srgbClr val="FFFFFF"/>
                </a:solidFill>
                <a:effectLst/>
                <a:latin typeface="Titillium" panose="00000500000000000000" pitchFamily="50" charset="0"/>
                <a:ea typeface="Calibri" panose="020F0502020204030204" pitchFamily="34" charset="0"/>
                <a:cs typeface="Times New Roman" panose="02020603050405020304" pitchFamily="18" charset="0"/>
              </a:rPr>
              <a:t>Education And Awareness</a:t>
            </a:r>
          </a:p>
        </p:txBody>
      </p:sp>
      <p:graphicFrame>
        <p:nvGraphicFramePr>
          <p:cNvPr id="5" name="Content Placeholder 2">
            <a:extLst>
              <a:ext uri="{FF2B5EF4-FFF2-40B4-BE49-F238E27FC236}">
                <a16:creationId xmlns:a16="http://schemas.microsoft.com/office/drawing/2014/main" id="{41DFD6EE-F30B-369D-CECD-992D11790BDA}"/>
              </a:ext>
            </a:extLst>
          </p:cNvPr>
          <p:cNvGraphicFramePr>
            <a:graphicFrameLocks noGrp="1"/>
          </p:cNvGraphicFramePr>
          <p:nvPr>
            <p:ph idx="1"/>
            <p:extLst>
              <p:ext uri="{D42A27DB-BD31-4B8C-83A1-F6EECF244321}">
                <p14:modId xmlns:p14="http://schemas.microsoft.com/office/powerpoint/2010/main" val="743864964"/>
              </p:ext>
            </p:extLst>
          </p:nvPr>
        </p:nvGraphicFramePr>
        <p:xfrm>
          <a:off x="4288222" y="511388"/>
          <a:ext cx="7541828" cy="607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3690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3685</TotalTime>
  <Words>2070</Words>
  <Application>Microsoft Office PowerPoint</Application>
  <PresentationFormat>Widescreen</PresentationFormat>
  <Paragraphs>91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Times New Roman</vt:lpstr>
      <vt:lpstr>Titillium</vt:lpstr>
      <vt:lpstr>Titillium Bd</vt:lpstr>
      <vt:lpstr>Office Theme</vt:lpstr>
      <vt:lpstr>UPSCALING INSURANCE BROKING OFFERING IN WEST AFRICA, THE ROLE OF PUBLIC SECTOR BUSINESSES.</vt:lpstr>
      <vt:lpstr>INTRODUCTION</vt:lpstr>
      <vt:lpstr>INTRODUCTION CONT.</vt:lpstr>
      <vt:lpstr>WHO IS AN INSURANCE BROKER?</vt:lpstr>
      <vt:lpstr>How do Public Businesses help promote this role as defined above in enhancing penetration of insurance in West African markets? </vt:lpstr>
      <vt:lpstr>PowerPoint Presentation</vt:lpstr>
      <vt:lpstr>Regulatory Framework And Supports.</vt:lpstr>
      <vt:lpstr>Regulatory Framework And Supports.</vt:lpstr>
      <vt:lpstr>Education And Awareness</vt:lpstr>
      <vt:lpstr>Regulatory environments</vt:lpstr>
      <vt:lpstr>Public Private Partnerships</vt:lpstr>
      <vt:lpstr>Public Private Partnerships</vt:lpstr>
      <vt:lpstr>Micro Insurance Initiatives  </vt:lpstr>
      <vt:lpstr>Capacity Building  </vt:lpstr>
      <vt:lpstr>Legal And Regulatory Reforms </vt:lpstr>
      <vt:lpstr>Government Employee Insurance </vt:lpstr>
      <vt:lpstr>Other factors such as; </vt:lpstr>
      <vt:lpstr>Other factors such as;  </vt:lpstr>
      <vt:lpstr>CONCLUSION </vt:lpstr>
      <vt:lpstr>CONCLUSION </vt:lpstr>
      <vt:lpstr>CONCLUSION </vt:lpstr>
      <vt:lpstr>OPEN FORUM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PUBLIC BUSINESSES HELP PROMOTE THE ROLE OF INSURANCE BROKERS IN ENHANCING PENETRATION OF INSURANCE IN WEST AFRICAN MARKETS?</dc:title>
  <dc:creator>Joshua Caleb Anderson</dc:creator>
  <cp:lastModifiedBy>hp</cp:lastModifiedBy>
  <cp:revision>5</cp:revision>
  <dcterms:created xsi:type="dcterms:W3CDTF">2023-11-10T19:27:03Z</dcterms:created>
  <dcterms:modified xsi:type="dcterms:W3CDTF">2023-11-22T09:12:45Z</dcterms:modified>
</cp:coreProperties>
</file>