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1"/>
  </p:notesMasterIdLst>
  <p:sldIdLst>
    <p:sldId id="344" r:id="rId2"/>
    <p:sldId id="345" r:id="rId3"/>
    <p:sldId id="264" r:id="rId4"/>
    <p:sldId id="265" r:id="rId5"/>
    <p:sldId id="339" r:id="rId6"/>
    <p:sldId id="258" r:id="rId7"/>
    <p:sldId id="266" r:id="rId8"/>
    <p:sldId id="267" r:id="rId9"/>
    <p:sldId id="270" r:id="rId10"/>
    <p:sldId id="272" r:id="rId11"/>
    <p:sldId id="271" r:id="rId12"/>
    <p:sldId id="268" r:id="rId13"/>
    <p:sldId id="273" r:id="rId14"/>
    <p:sldId id="278" r:id="rId15"/>
    <p:sldId id="274" r:id="rId16"/>
    <p:sldId id="342" r:id="rId17"/>
    <p:sldId id="286" r:id="rId18"/>
    <p:sldId id="291" r:id="rId19"/>
    <p:sldId id="292" r:id="rId20"/>
    <p:sldId id="300" r:id="rId21"/>
    <p:sldId id="303" r:id="rId22"/>
    <p:sldId id="280" r:id="rId23"/>
    <p:sldId id="305" r:id="rId24"/>
    <p:sldId id="306" r:id="rId25"/>
    <p:sldId id="307" r:id="rId26"/>
    <p:sldId id="308" r:id="rId27"/>
    <p:sldId id="309" r:id="rId28"/>
    <p:sldId id="312" r:id="rId29"/>
    <p:sldId id="311" r:id="rId30"/>
    <p:sldId id="314" r:id="rId31"/>
    <p:sldId id="313" r:id="rId32"/>
    <p:sldId id="315" r:id="rId33"/>
    <p:sldId id="316" r:id="rId34"/>
    <p:sldId id="317" r:id="rId35"/>
    <p:sldId id="318" r:id="rId36"/>
    <p:sldId id="319" r:id="rId37"/>
    <p:sldId id="320" r:id="rId38"/>
    <p:sldId id="281"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282" r:id="rId57"/>
    <p:sldId id="275" r:id="rId58"/>
    <p:sldId id="343" r:id="rId59"/>
    <p:sldId id="30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DDEAC4-4B0C-AB6E-107F-D50B90FD3DFD}" name="Tunde Fajemirokun" initials="TF" userId="d40e14e7e026b32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6600"/>
    <a:srgbClr val="990033"/>
    <a:srgbClr val="CC00CC"/>
    <a:srgbClr val="EBA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B7D9F-8EB3-46E4-86D9-20B51E3CD2DB}" v="2" dt="2023-11-08T15:27:32.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43" autoAdjust="0"/>
    <p:restoredTop sz="94660"/>
  </p:normalViewPr>
  <p:slideViewPr>
    <p:cSldViewPr snapToGrid="0" showGuides="1">
      <p:cViewPr varScale="1">
        <p:scale>
          <a:sx n="95" d="100"/>
          <a:sy n="95" d="100"/>
        </p:scale>
        <p:origin x="82" y="139"/>
      </p:cViewPr>
      <p:guideLst>
        <p:guide orient="horz" pos="2160"/>
        <p:guide pos="3817"/>
      </p:guideLst>
    </p:cSldViewPr>
  </p:slideViewPr>
  <p:notesTextViewPr>
    <p:cViewPr>
      <p:scale>
        <a:sx n="1" d="1"/>
        <a:sy n="1" d="1"/>
      </p:scale>
      <p:origin x="0" y="0"/>
    </p:cViewPr>
  </p:notesTextViewPr>
  <p:sorterViewPr>
    <p:cViewPr>
      <p:scale>
        <a:sx n="151" d="400"/>
        <a:sy n="151" d="4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nde Fajemirokun" userId="d40e14e7e026b324" providerId="LiveId" clId="{520B7D9F-8EB3-46E4-86D9-20B51E3CD2DB}"/>
    <pc:docChg chg="undo custSel addSld delSld modSld">
      <pc:chgData name="Tunde Fajemirokun" userId="d40e14e7e026b324" providerId="LiveId" clId="{520B7D9F-8EB3-46E4-86D9-20B51E3CD2DB}" dt="2023-11-12T14:11:50.760" v="158" actId="12"/>
      <pc:docMkLst>
        <pc:docMk/>
      </pc:docMkLst>
      <pc:sldChg chg="modSp mod">
        <pc:chgData name="Tunde Fajemirokun" userId="d40e14e7e026b324" providerId="LiveId" clId="{520B7D9F-8EB3-46E4-86D9-20B51E3CD2DB}" dt="2023-11-12T13:01:08.877" v="5" actId="20577"/>
        <pc:sldMkLst>
          <pc:docMk/>
          <pc:sldMk cId="948698166" sldId="265"/>
        </pc:sldMkLst>
        <pc:spChg chg="mod">
          <ac:chgData name="Tunde Fajemirokun" userId="d40e14e7e026b324" providerId="LiveId" clId="{520B7D9F-8EB3-46E4-86D9-20B51E3CD2DB}" dt="2023-11-12T13:01:08.877" v="5" actId="20577"/>
          <ac:spMkLst>
            <pc:docMk/>
            <pc:sldMk cId="948698166" sldId="265"/>
            <ac:spMk id="49" creationId="{E492E08E-71F6-4A2D-0DDC-9B4F8A213FBA}"/>
          </ac:spMkLst>
        </pc:spChg>
      </pc:sldChg>
      <pc:sldChg chg="modSp mod modAnim">
        <pc:chgData name="Tunde Fajemirokun" userId="d40e14e7e026b324" providerId="LiveId" clId="{520B7D9F-8EB3-46E4-86D9-20B51E3CD2DB}" dt="2023-11-12T13:24:57.998" v="18" actId="20577"/>
        <pc:sldMkLst>
          <pc:docMk/>
          <pc:sldMk cId="1598754792" sldId="266"/>
        </pc:sldMkLst>
        <pc:spChg chg="mod">
          <ac:chgData name="Tunde Fajemirokun" userId="d40e14e7e026b324" providerId="LiveId" clId="{520B7D9F-8EB3-46E4-86D9-20B51E3CD2DB}" dt="2023-11-12T13:24:57.998" v="18" actId="20577"/>
          <ac:spMkLst>
            <pc:docMk/>
            <pc:sldMk cId="1598754792" sldId="266"/>
            <ac:spMk id="23" creationId="{E6499157-2B8B-1BE0-4294-14D8513A0F78}"/>
          </ac:spMkLst>
        </pc:spChg>
      </pc:sldChg>
      <pc:sldChg chg="modAnim">
        <pc:chgData name="Tunde Fajemirokun" userId="d40e14e7e026b324" providerId="LiveId" clId="{520B7D9F-8EB3-46E4-86D9-20B51E3CD2DB}" dt="2023-11-08T15:27:32.779" v="3"/>
        <pc:sldMkLst>
          <pc:docMk/>
          <pc:sldMk cId="162758381" sldId="278"/>
        </pc:sldMkLst>
      </pc:sldChg>
      <pc:sldChg chg="modSp mod">
        <pc:chgData name="Tunde Fajemirokun" userId="d40e14e7e026b324" providerId="LiveId" clId="{520B7D9F-8EB3-46E4-86D9-20B51E3CD2DB}" dt="2023-11-12T14:11:50.760" v="158" actId="12"/>
        <pc:sldMkLst>
          <pc:docMk/>
          <pc:sldMk cId="621326338" sldId="281"/>
        </pc:sldMkLst>
        <pc:spChg chg="mod">
          <ac:chgData name="Tunde Fajemirokun" userId="d40e14e7e026b324" providerId="LiveId" clId="{520B7D9F-8EB3-46E4-86D9-20B51E3CD2DB}" dt="2023-11-12T14:11:50.760" v="158" actId="12"/>
          <ac:spMkLst>
            <pc:docMk/>
            <pc:sldMk cId="621326338" sldId="281"/>
            <ac:spMk id="5" creationId="{0A3C0ACE-C115-3D2C-5E38-7FB5C11ABCB3}"/>
          </ac:spMkLst>
        </pc:spChg>
      </pc:sldChg>
      <pc:sldChg chg="modSp mod">
        <pc:chgData name="Tunde Fajemirokun" userId="d40e14e7e026b324" providerId="LiveId" clId="{520B7D9F-8EB3-46E4-86D9-20B51E3CD2DB}" dt="2023-11-12T14:03:41.870" v="21" actId="20577"/>
        <pc:sldMkLst>
          <pc:docMk/>
          <pc:sldMk cId="1893974415" sldId="331"/>
        </pc:sldMkLst>
        <pc:spChg chg="mod">
          <ac:chgData name="Tunde Fajemirokun" userId="d40e14e7e026b324" providerId="LiveId" clId="{520B7D9F-8EB3-46E4-86D9-20B51E3CD2DB}" dt="2023-11-12T14:03:41.870" v="21" actId="20577"/>
          <ac:spMkLst>
            <pc:docMk/>
            <pc:sldMk cId="1893974415" sldId="331"/>
            <ac:spMk id="8" creationId="{429CE525-A5F4-7FDE-25C4-DD4DC980BFB8}"/>
          </ac:spMkLst>
        </pc:spChg>
      </pc:sldChg>
      <pc:sldChg chg="modSp mod">
        <pc:chgData name="Tunde Fajemirokun" userId="d40e14e7e026b324" providerId="LiveId" clId="{520B7D9F-8EB3-46E4-86D9-20B51E3CD2DB}" dt="2023-11-12T14:05:51.414" v="32" actId="20577"/>
        <pc:sldMkLst>
          <pc:docMk/>
          <pc:sldMk cId="639113162" sldId="335"/>
        </pc:sldMkLst>
        <pc:spChg chg="mod">
          <ac:chgData name="Tunde Fajemirokun" userId="d40e14e7e026b324" providerId="LiveId" clId="{520B7D9F-8EB3-46E4-86D9-20B51E3CD2DB}" dt="2023-11-12T14:05:51.414" v="32" actId="20577"/>
          <ac:spMkLst>
            <pc:docMk/>
            <pc:sldMk cId="639113162" sldId="335"/>
            <ac:spMk id="41" creationId="{BBDE6331-5C2E-F1F6-8F86-ECB56066A172}"/>
          </ac:spMkLst>
        </pc:spChg>
        <pc:grpChg chg="mod">
          <ac:chgData name="Tunde Fajemirokun" userId="d40e14e7e026b324" providerId="LiveId" clId="{520B7D9F-8EB3-46E4-86D9-20B51E3CD2DB}" dt="2023-11-12T14:05:31.650" v="23" actId="1076"/>
          <ac:grpSpMkLst>
            <pc:docMk/>
            <pc:sldMk cId="639113162" sldId="335"/>
            <ac:grpSpMk id="40" creationId="{C32818FD-8630-14B8-05C8-F70D23F9E0EC}"/>
          </ac:grpSpMkLst>
        </pc:grpChg>
      </pc:sldChg>
      <pc:sldChg chg="modSp mod">
        <pc:chgData name="Tunde Fajemirokun" userId="d40e14e7e026b324" providerId="LiveId" clId="{520B7D9F-8EB3-46E4-86D9-20B51E3CD2DB}" dt="2023-11-12T14:06:20.908" v="33" actId="108"/>
        <pc:sldMkLst>
          <pc:docMk/>
          <pc:sldMk cId="601359712" sldId="336"/>
        </pc:sldMkLst>
        <pc:spChg chg="mod">
          <ac:chgData name="Tunde Fajemirokun" userId="d40e14e7e026b324" providerId="LiveId" clId="{520B7D9F-8EB3-46E4-86D9-20B51E3CD2DB}" dt="2023-11-12T14:06:20.908" v="33" actId="108"/>
          <ac:spMkLst>
            <pc:docMk/>
            <pc:sldMk cId="601359712" sldId="336"/>
            <ac:spMk id="6" creationId="{2D49E7AD-9394-0AFF-156B-30DD8150C8C1}"/>
          </ac:spMkLst>
        </pc:spChg>
      </pc:sldChg>
      <pc:sldChg chg="modSp mod">
        <pc:chgData name="Tunde Fajemirokun" userId="d40e14e7e026b324" providerId="LiveId" clId="{520B7D9F-8EB3-46E4-86D9-20B51E3CD2DB}" dt="2023-11-12T14:07:57.529" v="34"/>
        <pc:sldMkLst>
          <pc:docMk/>
          <pc:sldMk cId="580311054" sldId="337"/>
        </pc:sldMkLst>
        <pc:spChg chg="mod">
          <ac:chgData name="Tunde Fajemirokun" userId="d40e14e7e026b324" providerId="LiveId" clId="{520B7D9F-8EB3-46E4-86D9-20B51E3CD2DB}" dt="2023-11-12T14:07:57.529" v="34"/>
          <ac:spMkLst>
            <pc:docMk/>
            <pc:sldMk cId="580311054" sldId="337"/>
            <ac:spMk id="6" creationId="{2D49E7AD-9394-0AFF-156B-30DD8150C8C1}"/>
          </ac:spMkLst>
        </pc:spChg>
      </pc:sldChg>
      <pc:sldChg chg="modSp mod">
        <pc:chgData name="Tunde Fajemirokun" userId="d40e14e7e026b324" providerId="LiveId" clId="{520B7D9F-8EB3-46E4-86D9-20B51E3CD2DB}" dt="2023-11-11T08:11:56.506" v="4" actId="1036"/>
        <pc:sldMkLst>
          <pc:docMk/>
          <pc:sldMk cId="56666154" sldId="344"/>
        </pc:sldMkLst>
        <pc:spChg chg="mod">
          <ac:chgData name="Tunde Fajemirokun" userId="d40e14e7e026b324" providerId="LiveId" clId="{520B7D9F-8EB3-46E4-86D9-20B51E3CD2DB}" dt="2023-11-11T08:11:56.506" v="4" actId="1036"/>
          <ac:spMkLst>
            <pc:docMk/>
            <pc:sldMk cId="56666154" sldId="344"/>
            <ac:spMk id="3" creationId="{BB568422-6266-B4BB-9A1C-ED9C87CA755F}"/>
          </ac:spMkLst>
        </pc:spChg>
      </pc:sldChg>
      <pc:sldChg chg="new del">
        <pc:chgData name="Tunde Fajemirokun" userId="d40e14e7e026b324" providerId="LiveId" clId="{520B7D9F-8EB3-46E4-86D9-20B51E3CD2DB}" dt="2023-11-08T14:47:39.938" v="1" actId="47"/>
        <pc:sldMkLst>
          <pc:docMk/>
          <pc:sldMk cId="1646084756"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3A666-0C5F-4A6F-8D94-EEF9C0CB3AD7}" type="datetimeFigureOut">
              <a:rPr lang="en-US" smtClean="0"/>
              <a:t>11/12/2023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9EBDE-91CD-439C-B05F-AD9FFF04489A}" type="slidenum">
              <a:rPr lang="en-US" smtClean="0"/>
              <a:t>‹#›</a:t>
            </a:fld>
            <a:endParaRPr lang="en-US"/>
          </a:p>
        </p:txBody>
      </p:sp>
    </p:spTree>
    <p:extLst>
      <p:ext uri="{BB962C8B-B14F-4D97-AF65-F5344CB8AC3E}">
        <p14:creationId xmlns:p14="http://schemas.microsoft.com/office/powerpoint/2010/main" val="44775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9EBDE-91CD-439C-B05F-AD9FFF04489A}" type="slidenum">
              <a:rPr lang="en-US" smtClean="0"/>
              <a:t>7</a:t>
            </a:fld>
            <a:endParaRPr lang="en-US"/>
          </a:p>
        </p:txBody>
      </p:sp>
    </p:spTree>
    <p:extLst>
      <p:ext uri="{BB962C8B-B14F-4D97-AF65-F5344CB8AC3E}">
        <p14:creationId xmlns:p14="http://schemas.microsoft.com/office/powerpoint/2010/main" val="403553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F552-3E42-C1A3-C830-6E0B6A037A8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9DC59BF-869F-9BE8-4AF4-7762541E05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444C59B-4A67-F0C9-9F26-4F2DB8FD9904}"/>
              </a:ext>
            </a:extLst>
          </p:cNvPr>
          <p:cNvSpPr>
            <a:spLocks noGrp="1"/>
          </p:cNvSpPr>
          <p:nvPr>
            <p:ph type="dt" sz="half" idx="10"/>
          </p:nvPr>
        </p:nvSpPr>
        <p:spPr/>
        <p:txBody>
          <a:bodyPr/>
          <a:lstStyle/>
          <a:p>
            <a:fld id="{565A0AE1-05CB-42FB-B89D-EFCD260E87F7}" type="datetime1">
              <a:rPr lang="en-GB" smtClean="0"/>
              <a:t>12/11/2023</a:t>
            </a:fld>
            <a:endParaRPr lang="en-GB"/>
          </a:p>
        </p:txBody>
      </p:sp>
      <p:sp>
        <p:nvSpPr>
          <p:cNvPr id="5" name="Footer Placeholder 4">
            <a:extLst>
              <a:ext uri="{FF2B5EF4-FFF2-40B4-BE49-F238E27FC236}">
                <a16:creationId xmlns:a16="http://schemas.microsoft.com/office/drawing/2014/main" id="{19C54F33-2C49-776A-BE24-79CB9B60A7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8FDC43-B983-AAC5-EE89-ADF4D0DC3E35}"/>
              </a:ext>
            </a:extLst>
          </p:cNvPr>
          <p:cNvSpPr>
            <a:spLocks noGrp="1"/>
          </p:cNvSpPr>
          <p:nvPr>
            <p:ph type="sldNum" sz="quarter" idx="12"/>
          </p:nvPr>
        </p:nvSpPr>
        <p:spPr/>
        <p:txBody>
          <a:bodyPr/>
          <a:lstStyle/>
          <a:p>
            <a:fld id="{21A9E2F6-F80B-4915-AC1C-34F442F667D7}" type="slidenum">
              <a:rPr lang="en-GB" smtClean="0"/>
              <a:t>‹#›</a:t>
            </a:fld>
            <a:endParaRPr lang="en-GB"/>
          </a:p>
        </p:txBody>
      </p:sp>
    </p:spTree>
    <p:extLst>
      <p:ext uri="{BB962C8B-B14F-4D97-AF65-F5344CB8AC3E}">
        <p14:creationId xmlns:p14="http://schemas.microsoft.com/office/powerpoint/2010/main" val="198156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5D7E7-424D-7640-D11A-FCBE5E2331E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4B8A55F-04CE-0A19-98A9-2F5FB81125D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86BEED4-22FB-18A7-591D-AB2B3A7FC27B}"/>
              </a:ext>
            </a:extLst>
          </p:cNvPr>
          <p:cNvSpPr>
            <a:spLocks noGrp="1"/>
          </p:cNvSpPr>
          <p:nvPr>
            <p:ph type="dt" sz="half" idx="10"/>
          </p:nvPr>
        </p:nvSpPr>
        <p:spPr/>
        <p:txBody>
          <a:bodyPr/>
          <a:lstStyle/>
          <a:p>
            <a:fld id="{F9D3F900-58DD-405A-AF6F-68C8B02D9C44}" type="datetime1">
              <a:rPr lang="en-GB" smtClean="0"/>
              <a:t>12/11/2023</a:t>
            </a:fld>
            <a:endParaRPr lang="en-GB"/>
          </a:p>
        </p:txBody>
      </p:sp>
      <p:sp>
        <p:nvSpPr>
          <p:cNvPr id="5" name="Footer Placeholder 4">
            <a:extLst>
              <a:ext uri="{FF2B5EF4-FFF2-40B4-BE49-F238E27FC236}">
                <a16:creationId xmlns:a16="http://schemas.microsoft.com/office/drawing/2014/main" id="{8F4D58CF-337A-FFE9-42E4-63367A9118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30BFCB-47BD-7903-5EB0-85A2F64003BA}"/>
              </a:ext>
            </a:extLst>
          </p:cNvPr>
          <p:cNvSpPr>
            <a:spLocks noGrp="1"/>
          </p:cNvSpPr>
          <p:nvPr>
            <p:ph type="sldNum" sz="quarter" idx="12"/>
          </p:nvPr>
        </p:nvSpPr>
        <p:spPr/>
        <p:txBody>
          <a:bodyPr/>
          <a:lstStyle/>
          <a:p>
            <a:fld id="{21A9E2F6-F80B-4915-AC1C-34F442F667D7}" type="slidenum">
              <a:rPr lang="en-GB" smtClean="0"/>
              <a:t>‹#›</a:t>
            </a:fld>
            <a:endParaRPr lang="en-GB"/>
          </a:p>
        </p:txBody>
      </p:sp>
    </p:spTree>
    <p:extLst>
      <p:ext uri="{BB962C8B-B14F-4D97-AF65-F5344CB8AC3E}">
        <p14:creationId xmlns:p14="http://schemas.microsoft.com/office/powerpoint/2010/main" val="387017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430FB-A8FA-B829-DF84-CF8ABB1D123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AFA2BAF-1E7F-DCF7-48C7-E68DA41C8BE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D571FB-7359-1578-9758-0D0E483A5D84}"/>
              </a:ext>
            </a:extLst>
          </p:cNvPr>
          <p:cNvSpPr>
            <a:spLocks noGrp="1"/>
          </p:cNvSpPr>
          <p:nvPr>
            <p:ph type="dt" sz="half" idx="10"/>
          </p:nvPr>
        </p:nvSpPr>
        <p:spPr/>
        <p:txBody>
          <a:bodyPr/>
          <a:lstStyle/>
          <a:p>
            <a:fld id="{77E0BBE8-F34B-4996-87C6-1BEEF3C5509D}" type="datetime1">
              <a:rPr lang="en-GB" smtClean="0"/>
              <a:t>12/11/2023</a:t>
            </a:fld>
            <a:endParaRPr lang="en-GB"/>
          </a:p>
        </p:txBody>
      </p:sp>
      <p:sp>
        <p:nvSpPr>
          <p:cNvPr id="5" name="Footer Placeholder 4">
            <a:extLst>
              <a:ext uri="{FF2B5EF4-FFF2-40B4-BE49-F238E27FC236}">
                <a16:creationId xmlns:a16="http://schemas.microsoft.com/office/drawing/2014/main" id="{E1640A97-DBDF-6B64-A1B0-7B949ED562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E11AC-DD83-B06D-9E70-343B35A6C70A}"/>
              </a:ext>
            </a:extLst>
          </p:cNvPr>
          <p:cNvSpPr>
            <a:spLocks noGrp="1"/>
          </p:cNvSpPr>
          <p:nvPr>
            <p:ph type="sldNum" sz="quarter" idx="12"/>
          </p:nvPr>
        </p:nvSpPr>
        <p:spPr/>
        <p:txBody>
          <a:bodyPr/>
          <a:lstStyle/>
          <a:p>
            <a:fld id="{21A9E2F6-F80B-4915-AC1C-34F442F667D7}" type="slidenum">
              <a:rPr lang="en-GB" smtClean="0"/>
              <a:t>‹#›</a:t>
            </a:fld>
            <a:endParaRPr lang="en-GB"/>
          </a:p>
        </p:txBody>
      </p:sp>
    </p:spTree>
    <p:extLst>
      <p:ext uri="{BB962C8B-B14F-4D97-AF65-F5344CB8AC3E}">
        <p14:creationId xmlns:p14="http://schemas.microsoft.com/office/powerpoint/2010/main" val="223541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6F5A1-AC94-12BC-FA58-DE1664728A8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6DB252-6783-1813-8701-30A9722A070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C2BB91-610F-B402-3E35-1A7C44878289}"/>
              </a:ext>
            </a:extLst>
          </p:cNvPr>
          <p:cNvSpPr>
            <a:spLocks noGrp="1"/>
          </p:cNvSpPr>
          <p:nvPr>
            <p:ph type="dt" sz="half" idx="10"/>
          </p:nvPr>
        </p:nvSpPr>
        <p:spPr/>
        <p:txBody>
          <a:bodyPr/>
          <a:lstStyle/>
          <a:p>
            <a:fld id="{25BB13C2-4C81-42D2-A0C4-A58ACF12667A}" type="datetime1">
              <a:rPr lang="en-GB" smtClean="0"/>
              <a:t>12/11/2023</a:t>
            </a:fld>
            <a:endParaRPr lang="en-GB"/>
          </a:p>
        </p:txBody>
      </p:sp>
      <p:sp>
        <p:nvSpPr>
          <p:cNvPr id="5" name="Footer Placeholder 4">
            <a:extLst>
              <a:ext uri="{FF2B5EF4-FFF2-40B4-BE49-F238E27FC236}">
                <a16:creationId xmlns:a16="http://schemas.microsoft.com/office/drawing/2014/main" id="{E3CE6D28-351C-6608-9620-A88A6D2977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B24F3-74BE-C24F-FED0-B6D6F434EA7E}"/>
              </a:ext>
            </a:extLst>
          </p:cNvPr>
          <p:cNvSpPr>
            <a:spLocks noGrp="1"/>
          </p:cNvSpPr>
          <p:nvPr>
            <p:ph type="sldNum" sz="quarter" idx="12"/>
          </p:nvPr>
        </p:nvSpPr>
        <p:spPr/>
        <p:txBody>
          <a:bodyPr/>
          <a:lstStyle/>
          <a:p>
            <a:fld id="{21A9E2F6-F80B-4915-AC1C-34F442F667D7}" type="slidenum">
              <a:rPr lang="en-GB" smtClean="0"/>
              <a:t>‹#›</a:t>
            </a:fld>
            <a:endParaRPr lang="en-GB"/>
          </a:p>
        </p:txBody>
      </p:sp>
    </p:spTree>
    <p:extLst>
      <p:ext uri="{BB962C8B-B14F-4D97-AF65-F5344CB8AC3E}">
        <p14:creationId xmlns:p14="http://schemas.microsoft.com/office/powerpoint/2010/main" val="211153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1E4D-3528-6B37-23B4-E5A0381B1BC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0ABB9E8-299F-24BD-1196-5DC4653D62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6C8FEFD-67DA-E360-D096-FDE1E3F4F84D}"/>
              </a:ext>
            </a:extLst>
          </p:cNvPr>
          <p:cNvSpPr>
            <a:spLocks noGrp="1"/>
          </p:cNvSpPr>
          <p:nvPr>
            <p:ph type="dt" sz="half" idx="10"/>
          </p:nvPr>
        </p:nvSpPr>
        <p:spPr/>
        <p:txBody>
          <a:bodyPr/>
          <a:lstStyle/>
          <a:p>
            <a:fld id="{AEA905AD-78D4-4A8D-9207-0C2602C70D05}" type="datetime1">
              <a:rPr lang="en-GB" smtClean="0"/>
              <a:t>12/11/2023</a:t>
            </a:fld>
            <a:endParaRPr lang="en-GB"/>
          </a:p>
        </p:txBody>
      </p:sp>
      <p:sp>
        <p:nvSpPr>
          <p:cNvPr id="5" name="Footer Placeholder 4">
            <a:extLst>
              <a:ext uri="{FF2B5EF4-FFF2-40B4-BE49-F238E27FC236}">
                <a16:creationId xmlns:a16="http://schemas.microsoft.com/office/drawing/2014/main" id="{1A8C3455-86F5-4BE9-0B19-047CE52E12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632BC0-40FF-5212-F60D-7259505A63C4}"/>
              </a:ext>
            </a:extLst>
          </p:cNvPr>
          <p:cNvSpPr>
            <a:spLocks noGrp="1"/>
          </p:cNvSpPr>
          <p:nvPr>
            <p:ph type="sldNum" sz="quarter" idx="12"/>
          </p:nvPr>
        </p:nvSpPr>
        <p:spPr/>
        <p:txBody>
          <a:bodyPr/>
          <a:lstStyle/>
          <a:p>
            <a:fld id="{21A9E2F6-F80B-4915-AC1C-34F442F667D7}" type="slidenum">
              <a:rPr lang="en-GB" smtClean="0"/>
              <a:t>‹#›</a:t>
            </a:fld>
            <a:endParaRPr lang="en-GB"/>
          </a:p>
        </p:txBody>
      </p:sp>
    </p:spTree>
    <p:extLst>
      <p:ext uri="{BB962C8B-B14F-4D97-AF65-F5344CB8AC3E}">
        <p14:creationId xmlns:p14="http://schemas.microsoft.com/office/powerpoint/2010/main" val="290997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797C-D430-033A-0504-30BE87A7B8E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31A0B1A-C6B6-EF21-3B05-9CD64BFA169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20018D0-D708-D585-4F5C-906DB3450B9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5B8A508-2451-05FE-C1A7-C8447BF425C5}"/>
              </a:ext>
            </a:extLst>
          </p:cNvPr>
          <p:cNvSpPr>
            <a:spLocks noGrp="1"/>
          </p:cNvSpPr>
          <p:nvPr>
            <p:ph type="dt" sz="half" idx="10"/>
          </p:nvPr>
        </p:nvSpPr>
        <p:spPr/>
        <p:txBody>
          <a:bodyPr/>
          <a:lstStyle/>
          <a:p>
            <a:fld id="{6EF81EE6-6256-4DC6-A227-4DA7DEDD856A}" type="datetime1">
              <a:rPr lang="en-GB" smtClean="0"/>
              <a:t>12/11/2023</a:t>
            </a:fld>
            <a:endParaRPr lang="en-GB"/>
          </a:p>
        </p:txBody>
      </p:sp>
      <p:sp>
        <p:nvSpPr>
          <p:cNvPr id="6" name="Footer Placeholder 5">
            <a:extLst>
              <a:ext uri="{FF2B5EF4-FFF2-40B4-BE49-F238E27FC236}">
                <a16:creationId xmlns:a16="http://schemas.microsoft.com/office/drawing/2014/main" id="{B325611D-C5D8-E35F-9A02-D4FFA2D533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4F4DC4-3D0C-78DE-6010-C0469A2C02B3}"/>
              </a:ext>
            </a:extLst>
          </p:cNvPr>
          <p:cNvSpPr>
            <a:spLocks noGrp="1"/>
          </p:cNvSpPr>
          <p:nvPr>
            <p:ph type="sldNum" sz="quarter" idx="12"/>
          </p:nvPr>
        </p:nvSpPr>
        <p:spPr/>
        <p:txBody>
          <a:bodyPr/>
          <a:lstStyle/>
          <a:p>
            <a:fld id="{21A9E2F6-F80B-4915-AC1C-34F442F667D7}" type="slidenum">
              <a:rPr lang="en-GB" smtClean="0"/>
              <a:t>‹#›</a:t>
            </a:fld>
            <a:endParaRPr lang="en-GB"/>
          </a:p>
        </p:txBody>
      </p:sp>
    </p:spTree>
    <p:extLst>
      <p:ext uri="{BB962C8B-B14F-4D97-AF65-F5344CB8AC3E}">
        <p14:creationId xmlns:p14="http://schemas.microsoft.com/office/powerpoint/2010/main" val="420835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1CE3-6DF6-0341-1FD5-20741A04A94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5E1A46A-E9B4-2CF1-49F5-274F8EB8B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8CE0AF9-7503-2FB0-CB29-D8CB488D48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6FFE3C2-77F0-B92E-AC20-C1DFC1FFC5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4E1457C-17D0-1EEA-D2DD-FA6EF412055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84399CA-BC37-FB80-851D-F8BD5AB76CEB}"/>
              </a:ext>
            </a:extLst>
          </p:cNvPr>
          <p:cNvSpPr>
            <a:spLocks noGrp="1"/>
          </p:cNvSpPr>
          <p:nvPr>
            <p:ph type="dt" sz="half" idx="10"/>
          </p:nvPr>
        </p:nvSpPr>
        <p:spPr/>
        <p:txBody>
          <a:bodyPr/>
          <a:lstStyle/>
          <a:p>
            <a:fld id="{25A20EE5-8D82-4563-829B-64BF1ED9E79B}" type="datetime1">
              <a:rPr lang="en-GB" smtClean="0"/>
              <a:t>12/11/2023</a:t>
            </a:fld>
            <a:endParaRPr lang="en-GB"/>
          </a:p>
        </p:txBody>
      </p:sp>
      <p:sp>
        <p:nvSpPr>
          <p:cNvPr id="8" name="Footer Placeholder 7">
            <a:extLst>
              <a:ext uri="{FF2B5EF4-FFF2-40B4-BE49-F238E27FC236}">
                <a16:creationId xmlns:a16="http://schemas.microsoft.com/office/drawing/2014/main" id="{09BA1F6B-36AD-2CD9-8B47-7D77B2D7BB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C4D14C-69CC-A96F-5BF7-DEB8A20FF87D}"/>
              </a:ext>
            </a:extLst>
          </p:cNvPr>
          <p:cNvSpPr>
            <a:spLocks noGrp="1"/>
          </p:cNvSpPr>
          <p:nvPr>
            <p:ph type="sldNum" sz="quarter" idx="12"/>
          </p:nvPr>
        </p:nvSpPr>
        <p:spPr/>
        <p:txBody>
          <a:bodyPr/>
          <a:lstStyle/>
          <a:p>
            <a:fld id="{21A9E2F6-F80B-4915-AC1C-34F442F667D7}" type="slidenum">
              <a:rPr lang="en-GB" smtClean="0"/>
              <a:t>‹#›</a:t>
            </a:fld>
            <a:endParaRPr lang="en-GB"/>
          </a:p>
        </p:txBody>
      </p:sp>
    </p:spTree>
    <p:extLst>
      <p:ext uri="{BB962C8B-B14F-4D97-AF65-F5344CB8AC3E}">
        <p14:creationId xmlns:p14="http://schemas.microsoft.com/office/powerpoint/2010/main" val="367443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EFA2-B32D-2C0A-0604-EA150C37CA3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D364C2E-BE92-90D8-9B0A-D5B8F5D009F1}"/>
              </a:ext>
            </a:extLst>
          </p:cNvPr>
          <p:cNvSpPr>
            <a:spLocks noGrp="1"/>
          </p:cNvSpPr>
          <p:nvPr>
            <p:ph type="dt" sz="half" idx="10"/>
          </p:nvPr>
        </p:nvSpPr>
        <p:spPr/>
        <p:txBody>
          <a:bodyPr/>
          <a:lstStyle/>
          <a:p>
            <a:fld id="{9BD77123-EC58-484D-8BCA-D5335E3FF54E}" type="datetime1">
              <a:rPr lang="en-GB" smtClean="0"/>
              <a:t>12/11/2023</a:t>
            </a:fld>
            <a:endParaRPr lang="en-GB"/>
          </a:p>
        </p:txBody>
      </p:sp>
      <p:sp>
        <p:nvSpPr>
          <p:cNvPr id="4" name="Footer Placeholder 3">
            <a:extLst>
              <a:ext uri="{FF2B5EF4-FFF2-40B4-BE49-F238E27FC236}">
                <a16:creationId xmlns:a16="http://schemas.microsoft.com/office/drawing/2014/main" id="{FC210BCE-DFEB-03AC-5EEA-A0427946E7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2F9898-6604-7E7E-9665-74D364671ADA}"/>
              </a:ext>
            </a:extLst>
          </p:cNvPr>
          <p:cNvSpPr>
            <a:spLocks noGrp="1"/>
          </p:cNvSpPr>
          <p:nvPr>
            <p:ph type="sldNum" sz="quarter" idx="12"/>
          </p:nvPr>
        </p:nvSpPr>
        <p:spPr/>
        <p:txBody>
          <a:bodyPr/>
          <a:lstStyle/>
          <a:p>
            <a:fld id="{21A9E2F6-F80B-4915-AC1C-34F442F667D7}" type="slidenum">
              <a:rPr lang="en-GB" smtClean="0"/>
              <a:t>‹#›</a:t>
            </a:fld>
            <a:endParaRPr lang="en-GB"/>
          </a:p>
        </p:txBody>
      </p:sp>
    </p:spTree>
    <p:extLst>
      <p:ext uri="{BB962C8B-B14F-4D97-AF65-F5344CB8AC3E}">
        <p14:creationId xmlns:p14="http://schemas.microsoft.com/office/powerpoint/2010/main" val="109335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FFB63A-7158-501C-C69F-5D3A7FB401C9}"/>
              </a:ext>
            </a:extLst>
          </p:cNvPr>
          <p:cNvSpPr>
            <a:spLocks noGrp="1"/>
          </p:cNvSpPr>
          <p:nvPr>
            <p:ph type="dt" sz="half" idx="10"/>
          </p:nvPr>
        </p:nvSpPr>
        <p:spPr/>
        <p:txBody>
          <a:bodyPr/>
          <a:lstStyle/>
          <a:p>
            <a:fld id="{066EED43-6166-441D-9477-D67006503713}" type="datetime1">
              <a:rPr lang="en-GB" smtClean="0"/>
              <a:t>12/11/2023</a:t>
            </a:fld>
            <a:endParaRPr lang="en-GB"/>
          </a:p>
        </p:txBody>
      </p:sp>
      <p:sp>
        <p:nvSpPr>
          <p:cNvPr id="3" name="Footer Placeholder 2">
            <a:extLst>
              <a:ext uri="{FF2B5EF4-FFF2-40B4-BE49-F238E27FC236}">
                <a16:creationId xmlns:a16="http://schemas.microsoft.com/office/drawing/2014/main" id="{73540C3A-4934-91A1-2182-15C48B1697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2FAFEE-2211-F188-FB5C-D3E539F944D6}"/>
              </a:ext>
            </a:extLst>
          </p:cNvPr>
          <p:cNvSpPr>
            <a:spLocks noGrp="1"/>
          </p:cNvSpPr>
          <p:nvPr>
            <p:ph type="sldNum" sz="quarter" idx="12"/>
          </p:nvPr>
        </p:nvSpPr>
        <p:spPr/>
        <p:txBody>
          <a:bodyPr/>
          <a:lstStyle/>
          <a:p>
            <a:fld id="{21A9E2F6-F80B-4915-AC1C-34F442F667D7}" type="slidenum">
              <a:rPr lang="en-GB" smtClean="0"/>
              <a:t>‹#›</a:t>
            </a:fld>
            <a:endParaRPr lang="en-GB"/>
          </a:p>
        </p:txBody>
      </p:sp>
    </p:spTree>
    <p:extLst>
      <p:ext uri="{BB962C8B-B14F-4D97-AF65-F5344CB8AC3E}">
        <p14:creationId xmlns:p14="http://schemas.microsoft.com/office/powerpoint/2010/main" val="426126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0B23-564D-AC05-4BB1-D2A04F21841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E6B3D33-E80E-9C32-20AD-54DD7A54B2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74D3D71-FFEC-FFCF-22B9-2993E2D95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40290BA-E8CB-802B-F685-E06D4969D9B2}"/>
              </a:ext>
            </a:extLst>
          </p:cNvPr>
          <p:cNvSpPr>
            <a:spLocks noGrp="1"/>
          </p:cNvSpPr>
          <p:nvPr>
            <p:ph type="dt" sz="half" idx="10"/>
          </p:nvPr>
        </p:nvSpPr>
        <p:spPr/>
        <p:txBody>
          <a:bodyPr/>
          <a:lstStyle/>
          <a:p>
            <a:fld id="{DE7743FB-B0EA-41A9-AEC6-848046EEEEA7}" type="datetime1">
              <a:rPr lang="en-GB" smtClean="0"/>
              <a:t>12/11/2023</a:t>
            </a:fld>
            <a:endParaRPr lang="en-GB"/>
          </a:p>
        </p:txBody>
      </p:sp>
      <p:sp>
        <p:nvSpPr>
          <p:cNvPr id="6" name="Footer Placeholder 5">
            <a:extLst>
              <a:ext uri="{FF2B5EF4-FFF2-40B4-BE49-F238E27FC236}">
                <a16:creationId xmlns:a16="http://schemas.microsoft.com/office/drawing/2014/main" id="{92F944BC-70BE-3F09-A1D9-4576653779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C0A92E-A8AF-FB75-38ED-6D87729A48BC}"/>
              </a:ext>
            </a:extLst>
          </p:cNvPr>
          <p:cNvSpPr>
            <a:spLocks noGrp="1"/>
          </p:cNvSpPr>
          <p:nvPr>
            <p:ph type="sldNum" sz="quarter" idx="12"/>
          </p:nvPr>
        </p:nvSpPr>
        <p:spPr/>
        <p:txBody>
          <a:bodyPr/>
          <a:lstStyle/>
          <a:p>
            <a:fld id="{21A9E2F6-F80B-4915-AC1C-34F442F667D7}" type="slidenum">
              <a:rPr lang="en-GB" smtClean="0"/>
              <a:t>‹#›</a:t>
            </a:fld>
            <a:endParaRPr lang="en-GB"/>
          </a:p>
        </p:txBody>
      </p:sp>
    </p:spTree>
    <p:extLst>
      <p:ext uri="{BB962C8B-B14F-4D97-AF65-F5344CB8AC3E}">
        <p14:creationId xmlns:p14="http://schemas.microsoft.com/office/powerpoint/2010/main" val="256677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DA14-2D39-8EB5-F3CE-8012713312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226EA68-6150-859F-C9AF-94871CB636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00C60E-31E9-BA4E-DE50-96C0032DE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EB041F-1189-DCA4-D165-3B1CAEE17194}"/>
              </a:ext>
            </a:extLst>
          </p:cNvPr>
          <p:cNvSpPr>
            <a:spLocks noGrp="1"/>
          </p:cNvSpPr>
          <p:nvPr>
            <p:ph type="dt" sz="half" idx="10"/>
          </p:nvPr>
        </p:nvSpPr>
        <p:spPr/>
        <p:txBody>
          <a:bodyPr/>
          <a:lstStyle/>
          <a:p>
            <a:fld id="{8F1C8E86-EFE4-4CCE-84DB-3D106C218F4F}" type="datetime1">
              <a:rPr lang="en-GB" smtClean="0"/>
              <a:t>12/11/2023</a:t>
            </a:fld>
            <a:endParaRPr lang="en-GB"/>
          </a:p>
        </p:txBody>
      </p:sp>
      <p:sp>
        <p:nvSpPr>
          <p:cNvPr id="6" name="Footer Placeholder 5">
            <a:extLst>
              <a:ext uri="{FF2B5EF4-FFF2-40B4-BE49-F238E27FC236}">
                <a16:creationId xmlns:a16="http://schemas.microsoft.com/office/drawing/2014/main" id="{2D8446E8-3941-AD24-E238-F58E029BA3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719B2B-EFB4-072E-0BCE-D284E556A47A}"/>
              </a:ext>
            </a:extLst>
          </p:cNvPr>
          <p:cNvSpPr>
            <a:spLocks noGrp="1"/>
          </p:cNvSpPr>
          <p:nvPr>
            <p:ph type="sldNum" sz="quarter" idx="12"/>
          </p:nvPr>
        </p:nvSpPr>
        <p:spPr/>
        <p:txBody>
          <a:bodyPr/>
          <a:lstStyle/>
          <a:p>
            <a:fld id="{21A9E2F6-F80B-4915-AC1C-34F442F667D7}" type="slidenum">
              <a:rPr lang="en-GB" smtClean="0"/>
              <a:t>‹#›</a:t>
            </a:fld>
            <a:endParaRPr lang="en-GB"/>
          </a:p>
        </p:txBody>
      </p:sp>
    </p:spTree>
    <p:extLst>
      <p:ext uri="{BB962C8B-B14F-4D97-AF65-F5344CB8AC3E}">
        <p14:creationId xmlns:p14="http://schemas.microsoft.com/office/powerpoint/2010/main" val="303076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2942EA-C335-E8DC-3607-EB3A48E308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E0A9678-1A62-E56F-93EB-528ED6BB7F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1B1EA71-DFF4-CBD1-AAF7-043600C69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B48121-AC20-4643-A622-3F61AAFE07AB}" type="datetime1">
              <a:rPr lang="en-GB" smtClean="0"/>
              <a:t>12/11/2023</a:t>
            </a:fld>
            <a:endParaRPr lang="en-GB"/>
          </a:p>
        </p:txBody>
      </p:sp>
      <p:sp>
        <p:nvSpPr>
          <p:cNvPr id="5" name="Footer Placeholder 4">
            <a:extLst>
              <a:ext uri="{FF2B5EF4-FFF2-40B4-BE49-F238E27FC236}">
                <a16:creationId xmlns:a16="http://schemas.microsoft.com/office/drawing/2014/main" id="{5F9B0763-4CC6-C212-E483-37593273A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2CED13-CCF3-3AF6-C27F-D306FD6B4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9E2F6-F80B-4915-AC1C-34F442F667D7}" type="slidenum">
              <a:rPr lang="en-GB" smtClean="0"/>
              <a:t>‹#›</a:t>
            </a:fld>
            <a:endParaRPr lang="en-GB"/>
          </a:p>
        </p:txBody>
      </p:sp>
      <p:sp>
        <p:nvSpPr>
          <p:cNvPr id="8" name="TextBox 7">
            <a:extLst>
              <a:ext uri="{FF2B5EF4-FFF2-40B4-BE49-F238E27FC236}">
                <a16:creationId xmlns:a16="http://schemas.microsoft.com/office/drawing/2014/main" id="{6610B8F9-B0F1-757C-2904-38A9B2540885}"/>
              </a:ext>
            </a:extLst>
          </p:cNvPr>
          <p:cNvSpPr txBox="1"/>
          <p:nvPr userDrawn="1">
            <p:extLst>
              <p:ext uri="{1162E1C5-73C7-4A58-AE30-91384D911F3F}">
                <p184:classification xmlns:p184="http://schemas.microsoft.com/office/powerpoint/2018/4/main" val="hdr"/>
              </p:ext>
            </p:extLst>
          </p:nvPr>
        </p:nvSpPr>
        <p:spPr>
          <a:xfrm>
            <a:off x="63500" y="63500"/>
            <a:ext cx="1963738" cy="152400"/>
          </a:xfrm>
          <a:prstGeom prst="rect">
            <a:avLst/>
          </a:prstGeom>
        </p:spPr>
        <p:txBody>
          <a:bodyPr horzOverflow="overflow" lIns="0" tIns="0" rIns="0" bIns="0">
            <a:spAutoFit/>
          </a:bodyPr>
          <a:lstStyle/>
          <a:p>
            <a:pPr algn="l"/>
            <a:r>
              <a:rPr lang="en-GB" sz="1000">
                <a:solidFill>
                  <a:srgbClr val="FF0000"/>
                </a:solidFill>
                <a:latin typeface="Calibri" panose="020F0502020204030204" pitchFamily="34" charset="0"/>
                <a:ea typeface="Calibri" panose="020F0502020204030204" pitchFamily="34" charset="0"/>
                <a:cs typeface="Calibri" panose="020F0502020204030204" pitchFamily="34" charset="0"/>
              </a:rPr>
              <a:t>This document is classified as: PUBLIC</a:t>
            </a:r>
          </a:p>
        </p:txBody>
      </p:sp>
    </p:spTree>
    <p:extLst>
      <p:ext uri="{BB962C8B-B14F-4D97-AF65-F5344CB8AC3E}">
        <p14:creationId xmlns:p14="http://schemas.microsoft.com/office/powerpoint/2010/main" val="59798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9.png"/><Relationship Id="rId10" Type="http://schemas.openxmlformats.org/officeDocument/2006/relationships/image" Target="../media/image12.png"/><Relationship Id="rId4" Type="http://schemas.microsoft.com/office/2007/relationships/hdphoto" Target="../media/hdphoto2.wdp"/><Relationship Id="rId9" Type="http://schemas.microsoft.com/office/2007/relationships/hdphoto" Target="../media/hdphoto4.wd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erson in a car holding a tablet&#10;&#10;Description automatically generated">
            <a:extLst>
              <a:ext uri="{FF2B5EF4-FFF2-40B4-BE49-F238E27FC236}">
                <a16:creationId xmlns:a16="http://schemas.microsoft.com/office/drawing/2014/main" id="{DE53989C-FEA9-1FE9-0651-8A1FEBE5D2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88227" y="-2"/>
            <a:ext cx="2803773" cy="6858000"/>
          </a:xfrm>
          <a:prstGeom prst="rect">
            <a:avLst/>
          </a:prstGeom>
        </p:spPr>
      </p:pic>
      <p:pic>
        <p:nvPicPr>
          <p:cNvPr id="21" name="Picture 20" descr="A person wearing a headset and smiling&#10;&#10;Description automatically generated">
            <a:extLst>
              <a:ext uri="{FF2B5EF4-FFF2-40B4-BE49-F238E27FC236}">
                <a16:creationId xmlns:a16="http://schemas.microsoft.com/office/drawing/2014/main" id="{BB654E36-333F-4202-46E2-B7ABF4C12A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64278" y="-2"/>
            <a:ext cx="2643351" cy="6858000"/>
          </a:xfrm>
          <a:prstGeom prst="rect">
            <a:avLst/>
          </a:prstGeom>
        </p:spPr>
      </p:pic>
      <p:pic>
        <p:nvPicPr>
          <p:cNvPr id="11" name="Picture 10" descr="A person smiling at a market&#10;&#10;Description automatically generated">
            <a:extLst>
              <a:ext uri="{FF2B5EF4-FFF2-40B4-BE49-F238E27FC236}">
                <a16:creationId xmlns:a16="http://schemas.microsoft.com/office/drawing/2014/main" id="{1DBCC03E-4A8C-50E8-6FEC-C99218B626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3128211" cy="6858000"/>
          </a:xfrm>
          <a:prstGeom prst="rect">
            <a:avLst/>
          </a:prstGeom>
        </p:spPr>
      </p:pic>
      <p:pic>
        <p:nvPicPr>
          <p:cNvPr id="17" name="Picture 16" descr="A person standing on a bus holding a device&#10;&#10;Description automatically generated">
            <a:extLst>
              <a:ext uri="{FF2B5EF4-FFF2-40B4-BE49-F238E27FC236}">
                <a16:creationId xmlns:a16="http://schemas.microsoft.com/office/drawing/2014/main" id="{A280A989-67ED-0F00-4005-DB4FD46E2D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00420" y="-1"/>
            <a:ext cx="3383260" cy="6858001"/>
          </a:xfrm>
          <a:prstGeom prst="rect">
            <a:avLst/>
          </a:prstGeom>
        </p:spPr>
      </p:pic>
      <p:sp>
        <p:nvSpPr>
          <p:cNvPr id="3" name="Subtitle 2">
            <a:extLst>
              <a:ext uri="{FF2B5EF4-FFF2-40B4-BE49-F238E27FC236}">
                <a16:creationId xmlns:a16="http://schemas.microsoft.com/office/drawing/2014/main" id="{BB568422-6266-B4BB-9A1C-ED9C87CA755F}"/>
              </a:ext>
            </a:extLst>
          </p:cNvPr>
          <p:cNvSpPr>
            <a:spLocks noGrp="1"/>
          </p:cNvSpPr>
          <p:nvPr>
            <p:ph type="subTitle" idx="1"/>
          </p:nvPr>
        </p:nvSpPr>
        <p:spPr>
          <a:xfrm>
            <a:off x="0" y="4478421"/>
            <a:ext cx="12192000" cy="2387600"/>
          </a:xfrm>
          <a:solidFill>
            <a:srgbClr val="000000">
              <a:alpha val="43137"/>
            </a:srgbClr>
          </a:solidFill>
        </p:spPr>
        <p:txBody>
          <a:bodyPr>
            <a:noAutofit/>
          </a:bodyPr>
          <a:lstStyle/>
          <a:p>
            <a:r>
              <a:rPr lang="en-GB" sz="3600" kern="100" dirty="0">
                <a:solidFill>
                  <a:schemeClr val="bg1"/>
                </a:solidFill>
                <a:effectLst/>
                <a:latin typeface="Arial Black" panose="020B0A04020102020204" pitchFamily="34" charset="0"/>
                <a:ea typeface="Calibri" panose="020F0502020204030204" pitchFamily="34" charset="0"/>
                <a:cs typeface="Arial" panose="020B0604020202020204" pitchFamily="34" charset="0"/>
              </a:rPr>
              <a:t>Aligning Insurance Practices in the 21st Century to Serve Public and Private Sectors</a:t>
            </a:r>
            <a:endParaRPr lang="en-GB" sz="3600" dirty="0">
              <a:solidFill>
                <a:schemeClr val="bg1"/>
              </a:solidFill>
            </a:endParaRPr>
          </a:p>
        </p:txBody>
      </p:sp>
      <p:pic>
        <p:nvPicPr>
          <p:cNvPr id="13" name="Picture 12">
            <a:extLst>
              <a:ext uri="{FF2B5EF4-FFF2-40B4-BE49-F238E27FC236}">
                <a16:creationId xmlns:a16="http://schemas.microsoft.com/office/drawing/2014/main" id="{37CF72CB-0EAC-338C-1C00-13007E637B1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719974" y="347473"/>
            <a:ext cx="3472026" cy="988833"/>
          </a:xfrm>
          <a:prstGeom prst="rect">
            <a:avLst/>
          </a:prstGeom>
        </p:spPr>
      </p:pic>
      <p:sp>
        <p:nvSpPr>
          <p:cNvPr id="15" name="TextBox 14">
            <a:extLst>
              <a:ext uri="{FF2B5EF4-FFF2-40B4-BE49-F238E27FC236}">
                <a16:creationId xmlns:a16="http://schemas.microsoft.com/office/drawing/2014/main" id="{6B7201B6-CFA8-1794-3BBE-20B7377FB8F1}"/>
              </a:ext>
            </a:extLst>
          </p:cNvPr>
          <p:cNvSpPr txBox="1"/>
          <p:nvPr/>
        </p:nvSpPr>
        <p:spPr>
          <a:xfrm>
            <a:off x="253850" y="6358348"/>
            <a:ext cx="11938150" cy="373757"/>
          </a:xfrm>
          <a:prstGeom prst="rect">
            <a:avLst/>
          </a:prstGeom>
          <a:noFill/>
        </p:spPr>
        <p:txBody>
          <a:bodyPr wrap="square">
            <a:spAutoFit/>
          </a:bodyPr>
          <a:lstStyle/>
          <a:p>
            <a:pPr algn="ctr">
              <a:lnSpc>
                <a:spcPct val="107000"/>
              </a:lnSpc>
              <a:spcAft>
                <a:spcPts val="800"/>
              </a:spcAft>
            </a:pPr>
            <a:r>
              <a:rPr lang="en-GB" sz="18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SPEAKER: Mr. Babatunde Fajemirokun</a:t>
            </a:r>
            <a:r>
              <a:rPr lang="en-US" sz="1800" b="1" kern="100"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FCII, CEO AIICO Insurance Plc, Lagos, Nigeria. </a:t>
            </a:r>
            <a:endParaRPr lang="en-GB" sz="1600" b="1"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66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rgbClr val="7030A0"/>
                </a:solidFill>
                <a:effectLst/>
                <a:latin typeface="Arial Black" panose="020B0A04020102020204" pitchFamily="34" charset="0"/>
                <a:ea typeface="Calibri" panose="020F0502020204030204" pitchFamily="34" charset="0"/>
                <a:cs typeface="Arial" panose="020B0604020202020204" pitchFamily="34" charset="0"/>
              </a:rPr>
              <a:t>The Role of Insurance in Economic Development</a:t>
            </a:r>
            <a:endParaRPr lang="en-GB" sz="3200" dirty="0">
              <a:solidFill>
                <a:srgbClr val="7030A0"/>
              </a:solidFill>
              <a:latin typeface="Arial Black" panose="020B0A04020102020204" pitchFamily="34" charset="0"/>
            </a:endParaRPr>
          </a:p>
        </p:txBody>
      </p:sp>
      <p:sp>
        <p:nvSpPr>
          <p:cNvPr id="7" name="TextBox 6">
            <a:extLst>
              <a:ext uri="{FF2B5EF4-FFF2-40B4-BE49-F238E27FC236}">
                <a16:creationId xmlns:a16="http://schemas.microsoft.com/office/drawing/2014/main" id="{D90AB022-1F65-44CE-D72F-093ED9EB470A}"/>
              </a:ext>
            </a:extLst>
          </p:cNvPr>
          <p:cNvSpPr txBox="1"/>
          <p:nvPr/>
        </p:nvSpPr>
        <p:spPr>
          <a:xfrm>
            <a:off x="340822" y="1455192"/>
            <a:ext cx="6105698" cy="373757"/>
          </a:xfrm>
          <a:prstGeom prst="rect">
            <a:avLst/>
          </a:prstGeom>
          <a:noFill/>
        </p:spPr>
        <p:txBody>
          <a:bodyPr wrap="square">
            <a:spAutoFit/>
          </a:bodyPr>
          <a:lstStyle/>
          <a:p>
            <a:pPr lvl="0" algn="just">
              <a:lnSpc>
                <a:spcPct val="107000"/>
              </a:lnSpc>
              <a:spcAft>
                <a:spcPts val="800"/>
              </a:spcAft>
            </a:pPr>
            <a:r>
              <a:rPr lang="en-US" sz="1800" b="1" kern="100" dirty="0">
                <a:solidFill>
                  <a:srgbClr val="CC00CC"/>
                </a:solidFill>
                <a:effectLst/>
                <a:latin typeface="Arial" panose="020B0604020202020204" pitchFamily="34" charset="0"/>
                <a:ea typeface="Calibri" panose="020F0502020204030204" pitchFamily="34" charset="0"/>
                <a:cs typeface="Arial" panose="020B0604020202020204" pitchFamily="34" charset="0"/>
              </a:rPr>
              <a:t>Supporting Investments and Economic Growth</a:t>
            </a:r>
            <a:endParaRPr lang="en-GB" sz="1800" b="1" kern="100" dirty="0">
              <a:solidFill>
                <a:srgbClr val="CC00CC"/>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5" name="Group 3">
            <a:extLst>
              <a:ext uri="{FF2B5EF4-FFF2-40B4-BE49-F238E27FC236}">
                <a16:creationId xmlns:a16="http://schemas.microsoft.com/office/drawing/2014/main" id="{3EEECC2A-ED66-9F9D-7BD4-1808BA4AA8BE}"/>
              </a:ext>
            </a:extLst>
          </p:cNvPr>
          <p:cNvGrpSpPr/>
          <p:nvPr/>
        </p:nvGrpSpPr>
        <p:grpSpPr>
          <a:xfrm>
            <a:off x="5502978" y="1905824"/>
            <a:ext cx="593022" cy="897078"/>
            <a:chOff x="4136752" y="1733231"/>
            <a:chExt cx="723792" cy="1422710"/>
          </a:xfrm>
          <a:solidFill>
            <a:srgbClr val="7030A0"/>
          </a:solidFill>
        </p:grpSpPr>
        <p:sp>
          <p:nvSpPr>
            <p:cNvPr id="8" name="Chevron 4">
              <a:extLst>
                <a:ext uri="{FF2B5EF4-FFF2-40B4-BE49-F238E27FC236}">
                  <a16:creationId xmlns:a16="http://schemas.microsoft.com/office/drawing/2014/main" id="{E349B2D5-FF39-B193-0528-1BEB41C7ACDE}"/>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9" name="Rectangle 5">
              <a:extLst>
                <a:ext uri="{FF2B5EF4-FFF2-40B4-BE49-F238E27FC236}">
                  <a16:creationId xmlns:a16="http://schemas.microsoft.com/office/drawing/2014/main" id="{9AB2D5B1-5BB5-453C-6287-314D694B00A2}"/>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10" name="Rectangle 6">
              <a:extLst>
                <a:ext uri="{FF2B5EF4-FFF2-40B4-BE49-F238E27FC236}">
                  <a16:creationId xmlns:a16="http://schemas.microsoft.com/office/drawing/2014/main" id="{E24D6646-F22A-D5C2-5323-E69F8DBC2DF6}"/>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grpSp>
      <p:sp>
        <p:nvSpPr>
          <p:cNvPr id="23" name="TextBox 22">
            <a:extLst>
              <a:ext uri="{FF2B5EF4-FFF2-40B4-BE49-F238E27FC236}">
                <a16:creationId xmlns:a16="http://schemas.microsoft.com/office/drawing/2014/main" id="{7B7DCEAD-C161-4208-889A-875D3FFAF564}"/>
              </a:ext>
            </a:extLst>
          </p:cNvPr>
          <p:cNvSpPr txBox="1"/>
          <p:nvPr/>
        </p:nvSpPr>
        <p:spPr>
          <a:xfrm>
            <a:off x="4327264" y="1929445"/>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01</a:t>
            </a:r>
            <a:endParaRPr lang="ko-KR" altLang="en-US" sz="6000" b="1" dirty="0">
              <a:solidFill>
                <a:srgbClr val="CC00CC"/>
              </a:solidFill>
              <a:cs typeface="Arial" pitchFamily="34" charset="0"/>
            </a:endParaRPr>
          </a:p>
        </p:txBody>
      </p:sp>
      <p:grpSp>
        <p:nvGrpSpPr>
          <p:cNvPr id="11" name="Group 7">
            <a:extLst>
              <a:ext uri="{FF2B5EF4-FFF2-40B4-BE49-F238E27FC236}">
                <a16:creationId xmlns:a16="http://schemas.microsoft.com/office/drawing/2014/main" id="{20DA2C9D-5164-83DD-2E13-9EC5EE01DDEF}"/>
              </a:ext>
            </a:extLst>
          </p:cNvPr>
          <p:cNvGrpSpPr/>
          <p:nvPr/>
        </p:nvGrpSpPr>
        <p:grpSpPr>
          <a:xfrm rot="10800000">
            <a:off x="5849631" y="3331614"/>
            <a:ext cx="593022" cy="897078"/>
            <a:chOff x="4136752" y="1733231"/>
            <a:chExt cx="723792" cy="1422710"/>
          </a:xfrm>
          <a:solidFill>
            <a:srgbClr val="7030A0"/>
          </a:solidFill>
        </p:grpSpPr>
        <p:sp>
          <p:nvSpPr>
            <p:cNvPr id="12" name="Chevron 8">
              <a:extLst>
                <a:ext uri="{FF2B5EF4-FFF2-40B4-BE49-F238E27FC236}">
                  <a16:creationId xmlns:a16="http://schemas.microsoft.com/office/drawing/2014/main" id="{27BBD2A0-0B93-46CA-8B4A-D5F9737163D8}"/>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13" name="Rectangle 9">
              <a:extLst>
                <a:ext uri="{FF2B5EF4-FFF2-40B4-BE49-F238E27FC236}">
                  <a16:creationId xmlns:a16="http://schemas.microsoft.com/office/drawing/2014/main" id="{00C417C3-C5BA-5D26-E9AE-2AFE98F213A1}"/>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14" name="Rectangle 10">
              <a:extLst>
                <a:ext uri="{FF2B5EF4-FFF2-40B4-BE49-F238E27FC236}">
                  <a16:creationId xmlns:a16="http://schemas.microsoft.com/office/drawing/2014/main" id="{A4CE6DC5-B158-CB10-8FEC-121E3B103756}"/>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grpSp>
      <p:sp>
        <p:nvSpPr>
          <p:cNvPr id="24" name="TextBox 23">
            <a:extLst>
              <a:ext uri="{FF2B5EF4-FFF2-40B4-BE49-F238E27FC236}">
                <a16:creationId xmlns:a16="http://schemas.microsoft.com/office/drawing/2014/main" id="{B016E4D5-34B3-F600-E578-89CF88D4E244}"/>
              </a:ext>
            </a:extLst>
          </p:cNvPr>
          <p:cNvSpPr txBox="1"/>
          <p:nvPr/>
        </p:nvSpPr>
        <p:spPr>
          <a:xfrm>
            <a:off x="6601294" y="3402991"/>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02</a:t>
            </a:r>
            <a:endParaRPr lang="ko-KR" altLang="en-US" sz="6000" b="1" dirty="0">
              <a:solidFill>
                <a:srgbClr val="CC00CC"/>
              </a:solidFill>
              <a:cs typeface="Arial" pitchFamily="34" charset="0"/>
            </a:endParaRPr>
          </a:p>
        </p:txBody>
      </p:sp>
      <p:grpSp>
        <p:nvGrpSpPr>
          <p:cNvPr id="19" name="Group 15">
            <a:extLst>
              <a:ext uri="{FF2B5EF4-FFF2-40B4-BE49-F238E27FC236}">
                <a16:creationId xmlns:a16="http://schemas.microsoft.com/office/drawing/2014/main" id="{2C48E314-583B-804F-57D9-AFDE06ABE351}"/>
              </a:ext>
            </a:extLst>
          </p:cNvPr>
          <p:cNvGrpSpPr/>
          <p:nvPr/>
        </p:nvGrpSpPr>
        <p:grpSpPr>
          <a:xfrm rot="10800000">
            <a:off x="5849631" y="5687893"/>
            <a:ext cx="593022" cy="897078"/>
            <a:chOff x="4136752" y="1733231"/>
            <a:chExt cx="723792" cy="1422710"/>
          </a:xfrm>
          <a:solidFill>
            <a:srgbClr val="7030A0"/>
          </a:solidFill>
        </p:grpSpPr>
        <p:sp>
          <p:nvSpPr>
            <p:cNvPr id="20" name="Chevron 16">
              <a:extLst>
                <a:ext uri="{FF2B5EF4-FFF2-40B4-BE49-F238E27FC236}">
                  <a16:creationId xmlns:a16="http://schemas.microsoft.com/office/drawing/2014/main" id="{56415049-7ECB-0259-A380-15A26BE0A0BC}"/>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21" name="Rectangle 17">
              <a:extLst>
                <a:ext uri="{FF2B5EF4-FFF2-40B4-BE49-F238E27FC236}">
                  <a16:creationId xmlns:a16="http://schemas.microsoft.com/office/drawing/2014/main" id="{9BC8B8C9-2A24-110B-7EC0-641A8511A22F}"/>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22" name="Rectangle 18">
              <a:extLst>
                <a:ext uri="{FF2B5EF4-FFF2-40B4-BE49-F238E27FC236}">
                  <a16:creationId xmlns:a16="http://schemas.microsoft.com/office/drawing/2014/main" id="{27613BF5-D904-DCAD-B64D-DFEE1FFF5CE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grpSp>
      <p:sp>
        <p:nvSpPr>
          <p:cNvPr id="25" name="TextBox 24">
            <a:extLst>
              <a:ext uri="{FF2B5EF4-FFF2-40B4-BE49-F238E27FC236}">
                <a16:creationId xmlns:a16="http://schemas.microsoft.com/office/drawing/2014/main" id="{98AD0261-FC76-9464-D210-3F6FDD63CC76}"/>
              </a:ext>
            </a:extLst>
          </p:cNvPr>
          <p:cNvSpPr txBox="1"/>
          <p:nvPr/>
        </p:nvSpPr>
        <p:spPr>
          <a:xfrm>
            <a:off x="6601294" y="5757716"/>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04</a:t>
            </a:r>
            <a:endParaRPr lang="ko-KR" altLang="en-US" sz="6000" b="1" dirty="0">
              <a:solidFill>
                <a:srgbClr val="CC00CC"/>
              </a:solidFill>
              <a:cs typeface="Arial" pitchFamily="34" charset="0"/>
            </a:endParaRPr>
          </a:p>
        </p:txBody>
      </p:sp>
      <p:grpSp>
        <p:nvGrpSpPr>
          <p:cNvPr id="15" name="Group 11">
            <a:extLst>
              <a:ext uri="{FF2B5EF4-FFF2-40B4-BE49-F238E27FC236}">
                <a16:creationId xmlns:a16="http://schemas.microsoft.com/office/drawing/2014/main" id="{391E2556-35F4-F163-E25B-A11F9CA29665}"/>
              </a:ext>
            </a:extLst>
          </p:cNvPr>
          <p:cNvGrpSpPr/>
          <p:nvPr/>
        </p:nvGrpSpPr>
        <p:grpSpPr>
          <a:xfrm>
            <a:off x="5502978" y="4605003"/>
            <a:ext cx="593022" cy="897078"/>
            <a:chOff x="4136752" y="1733231"/>
            <a:chExt cx="723792" cy="1422710"/>
          </a:xfrm>
          <a:solidFill>
            <a:srgbClr val="7030A0"/>
          </a:solidFill>
        </p:grpSpPr>
        <p:sp>
          <p:nvSpPr>
            <p:cNvPr id="16" name="Chevron 12">
              <a:extLst>
                <a:ext uri="{FF2B5EF4-FFF2-40B4-BE49-F238E27FC236}">
                  <a16:creationId xmlns:a16="http://schemas.microsoft.com/office/drawing/2014/main" id="{D8D85F4D-F9CB-BCA4-81AE-6F0163FAFFF5}"/>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17" name="Rectangle 13">
              <a:extLst>
                <a:ext uri="{FF2B5EF4-FFF2-40B4-BE49-F238E27FC236}">
                  <a16:creationId xmlns:a16="http://schemas.microsoft.com/office/drawing/2014/main" id="{5FBBDAFA-D8AE-48A8-3683-F98515DB97D8}"/>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18" name="Rectangle 14">
              <a:extLst>
                <a:ext uri="{FF2B5EF4-FFF2-40B4-BE49-F238E27FC236}">
                  <a16:creationId xmlns:a16="http://schemas.microsoft.com/office/drawing/2014/main" id="{F7EBAF1E-5030-344C-50F1-44DB93D37C11}"/>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grpSp>
      <p:sp>
        <p:nvSpPr>
          <p:cNvPr id="26" name="TextBox 25">
            <a:extLst>
              <a:ext uri="{FF2B5EF4-FFF2-40B4-BE49-F238E27FC236}">
                <a16:creationId xmlns:a16="http://schemas.microsoft.com/office/drawing/2014/main" id="{F5E57190-D148-99BE-3CDD-3430E469C519}"/>
              </a:ext>
            </a:extLst>
          </p:cNvPr>
          <p:cNvSpPr txBox="1"/>
          <p:nvPr/>
        </p:nvSpPr>
        <p:spPr>
          <a:xfrm>
            <a:off x="4327264" y="4659770"/>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03</a:t>
            </a:r>
            <a:endParaRPr lang="ko-KR" altLang="en-US" sz="6000" b="1" dirty="0">
              <a:solidFill>
                <a:srgbClr val="CC00CC"/>
              </a:solidFill>
              <a:cs typeface="Arial" pitchFamily="34" charset="0"/>
            </a:endParaRPr>
          </a:p>
        </p:txBody>
      </p:sp>
      <p:grpSp>
        <p:nvGrpSpPr>
          <p:cNvPr id="27" name="Group 23">
            <a:extLst>
              <a:ext uri="{FF2B5EF4-FFF2-40B4-BE49-F238E27FC236}">
                <a16:creationId xmlns:a16="http://schemas.microsoft.com/office/drawing/2014/main" id="{7DC3AAC8-384C-8E0A-B1A7-65F7452DBEF3}"/>
              </a:ext>
            </a:extLst>
          </p:cNvPr>
          <p:cNvGrpSpPr/>
          <p:nvPr/>
        </p:nvGrpSpPr>
        <p:grpSpPr>
          <a:xfrm>
            <a:off x="6810880" y="1982682"/>
            <a:ext cx="5051382" cy="1084784"/>
            <a:chOff x="2551704" y="4283314"/>
            <a:chExt cx="935720" cy="1084784"/>
          </a:xfrm>
        </p:grpSpPr>
        <p:sp>
          <p:nvSpPr>
            <p:cNvPr id="28" name="TextBox 27">
              <a:extLst>
                <a:ext uri="{FF2B5EF4-FFF2-40B4-BE49-F238E27FC236}">
                  <a16:creationId xmlns:a16="http://schemas.microsoft.com/office/drawing/2014/main" id="{4BEB26F8-5ACB-8A25-48EF-A51C87AAA3E5}"/>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Insuring infrastructure projects, such as roads, bridges, and energy facilities, provides investors and financiers with confidence that their investments are protected against unforeseen risks. This, in turn, attracts more infrastructure development, which is crucial for economic growth.</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901F2F0-D744-4885-D41D-6EA667875C57}"/>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rgbClr val="CC00CC"/>
                  </a:solidFill>
                  <a:latin typeface="Arial" panose="020B0604020202020204" pitchFamily="34" charset="0"/>
                  <a:cs typeface="Arial" panose="020B0604020202020204" pitchFamily="34" charset="0"/>
                </a:rPr>
                <a:t>Infrastructure Development</a:t>
              </a:r>
              <a:endParaRPr lang="ko-KR" altLang="en-US" sz="1400" b="1" dirty="0">
                <a:solidFill>
                  <a:srgbClr val="CC00CC"/>
                </a:solidFill>
                <a:latin typeface="Arial" panose="020B0604020202020204" pitchFamily="34" charset="0"/>
                <a:cs typeface="Arial" panose="020B0604020202020204" pitchFamily="34" charset="0"/>
              </a:endParaRPr>
            </a:p>
          </p:txBody>
        </p:sp>
      </p:grpSp>
      <p:grpSp>
        <p:nvGrpSpPr>
          <p:cNvPr id="30" name="Group 26">
            <a:extLst>
              <a:ext uri="{FF2B5EF4-FFF2-40B4-BE49-F238E27FC236}">
                <a16:creationId xmlns:a16="http://schemas.microsoft.com/office/drawing/2014/main" id="{FF7F22EE-3EEC-E4EC-EE00-38EBCA8F58D1}"/>
              </a:ext>
            </a:extLst>
          </p:cNvPr>
          <p:cNvGrpSpPr/>
          <p:nvPr/>
        </p:nvGrpSpPr>
        <p:grpSpPr>
          <a:xfrm>
            <a:off x="6789519" y="4492074"/>
            <a:ext cx="5031737" cy="877163"/>
            <a:chOff x="2551704" y="4283314"/>
            <a:chExt cx="1111823" cy="877163"/>
          </a:xfrm>
        </p:grpSpPr>
        <p:sp>
          <p:nvSpPr>
            <p:cNvPr id="31" name="TextBox 30">
              <a:extLst>
                <a:ext uri="{FF2B5EF4-FFF2-40B4-BE49-F238E27FC236}">
                  <a16:creationId xmlns:a16="http://schemas.microsoft.com/office/drawing/2014/main" id="{B585D50F-4C11-3573-703C-7900E83AA84E}"/>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Insurance can act as collateral for loans and credit, enabling businesses and individuals to access financing more easily. This access to capital fosters investment in productive activities, which, in turn, spurs economic growth.</a:t>
              </a:r>
              <a:endParaRPr lang="ko-KR" altLang="en-US" sz="11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57430D8D-3C92-4614-6CAE-24A9DA45C157}"/>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rgbClr val="CC00CC"/>
                  </a:solidFill>
                  <a:latin typeface="Arial" panose="020B0604020202020204" pitchFamily="34" charset="0"/>
                  <a:cs typeface="Arial" panose="020B0604020202020204" pitchFamily="34" charset="0"/>
                </a:rPr>
                <a:t>Access to Capital</a:t>
              </a:r>
              <a:endParaRPr lang="ko-KR" altLang="en-US" sz="1400" b="1" dirty="0">
                <a:solidFill>
                  <a:srgbClr val="CC00CC"/>
                </a:solidFill>
                <a:latin typeface="Arial" panose="020B0604020202020204" pitchFamily="34" charset="0"/>
                <a:cs typeface="Arial" panose="020B0604020202020204" pitchFamily="34" charset="0"/>
              </a:endParaRPr>
            </a:p>
          </p:txBody>
        </p:sp>
      </p:grpSp>
      <p:grpSp>
        <p:nvGrpSpPr>
          <p:cNvPr id="33" name="Group 29">
            <a:extLst>
              <a:ext uri="{FF2B5EF4-FFF2-40B4-BE49-F238E27FC236}">
                <a16:creationId xmlns:a16="http://schemas.microsoft.com/office/drawing/2014/main" id="{6B2BA907-3089-3027-3579-5189C37DD732}"/>
              </a:ext>
            </a:extLst>
          </p:cNvPr>
          <p:cNvGrpSpPr/>
          <p:nvPr/>
        </p:nvGrpSpPr>
        <p:grpSpPr>
          <a:xfrm>
            <a:off x="214640" y="3250078"/>
            <a:ext cx="4926855" cy="1084784"/>
            <a:chOff x="2385861" y="4283314"/>
            <a:chExt cx="1101563" cy="1084784"/>
          </a:xfrm>
        </p:grpSpPr>
        <p:sp>
          <p:nvSpPr>
            <p:cNvPr id="34" name="TextBox 33">
              <a:extLst>
                <a:ext uri="{FF2B5EF4-FFF2-40B4-BE49-F238E27FC236}">
                  <a16:creationId xmlns:a16="http://schemas.microsoft.com/office/drawing/2014/main" id="{06644CAF-4EF0-7BB3-DD59-CEEE081004AC}"/>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A well-developed insurance sector is often seen as a sign of economic stability. It can attract FDI by assuring foreign investors that their investments are safeguarded against risks. Increased FDI leads to capital inflow, job creation, and technology transfer.</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F749C1F-02AF-709F-DADE-EBDAEA265A4A}"/>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rgbClr val="CC00CC"/>
                  </a:solidFill>
                  <a:latin typeface="Arial" panose="020B0604020202020204" pitchFamily="34" charset="0"/>
                  <a:cs typeface="Arial" panose="020B0604020202020204" pitchFamily="34" charset="0"/>
                </a:rPr>
                <a:t>Foreign Direct Investment (FDI): </a:t>
              </a:r>
              <a:endParaRPr lang="ko-KR" altLang="en-US" sz="1400" b="1" dirty="0">
                <a:solidFill>
                  <a:srgbClr val="CC00CC"/>
                </a:solidFill>
                <a:latin typeface="Arial" panose="020B0604020202020204" pitchFamily="34" charset="0"/>
                <a:cs typeface="Arial" panose="020B0604020202020204" pitchFamily="34" charset="0"/>
              </a:endParaRPr>
            </a:p>
          </p:txBody>
        </p:sp>
      </p:grpSp>
      <p:grpSp>
        <p:nvGrpSpPr>
          <p:cNvPr id="36" name="Group 32">
            <a:extLst>
              <a:ext uri="{FF2B5EF4-FFF2-40B4-BE49-F238E27FC236}">
                <a16:creationId xmlns:a16="http://schemas.microsoft.com/office/drawing/2014/main" id="{FF8DC949-6E4A-CC3B-9AA9-FEA8661D64E6}"/>
              </a:ext>
            </a:extLst>
          </p:cNvPr>
          <p:cNvGrpSpPr/>
          <p:nvPr/>
        </p:nvGrpSpPr>
        <p:grpSpPr>
          <a:xfrm>
            <a:off x="214640" y="5784871"/>
            <a:ext cx="5017760" cy="1046440"/>
            <a:chOff x="2385861" y="4283314"/>
            <a:chExt cx="1101563" cy="1046440"/>
          </a:xfrm>
        </p:grpSpPr>
        <p:sp>
          <p:nvSpPr>
            <p:cNvPr id="37" name="TextBox 36">
              <a:extLst>
                <a:ext uri="{FF2B5EF4-FFF2-40B4-BE49-F238E27FC236}">
                  <a16:creationId xmlns:a16="http://schemas.microsoft.com/office/drawing/2014/main" id="{ADAC1222-1C1A-50AE-055B-174B46AFE54B}"/>
                </a:ext>
              </a:extLst>
            </p:cNvPr>
            <p:cNvSpPr txBox="1"/>
            <p:nvPr/>
          </p:nvSpPr>
          <p:spPr>
            <a:xfrm>
              <a:off x="2385861" y="4560313"/>
              <a:ext cx="1101563" cy="769441"/>
            </a:xfrm>
            <a:prstGeom prst="rect">
              <a:avLst/>
            </a:prstGeom>
            <a:noFill/>
          </p:spPr>
          <p:txBody>
            <a:bodyPr wrap="square" rtlCol="0">
              <a:spAutoFit/>
            </a:bodyPr>
            <a:lstStyle/>
            <a:p>
              <a:pPr algn="r"/>
              <a:r>
                <a:rPr lang="en-GB" sz="1100" dirty="0">
                  <a:effectLst/>
                  <a:latin typeface="Arial" panose="020B0604020202020204" pitchFamily="34" charset="0"/>
                  <a:ea typeface="Calibri" panose="020F0502020204030204" pitchFamily="34" charset="0"/>
                </a:rPr>
                <a:t>Insurers and reinsurers are increasingly involved in supporting innovative projects, particularly those related to climate change resilience. This aligns with the sustainable development goals of many West African nations and contributes to long-term economic stability.</a:t>
              </a:r>
              <a:r>
                <a:rPr lang="en-US" sz="1100" dirty="0">
                  <a:effectLst/>
                  <a:latin typeface="Arial" panose="020B0604020202020204" pitchFamily="34" charset="0"/>
                  <a:ea typeface="Calibri" panose="020F0502020204030204" pitchFamily="34" charset="0"/>
                </a:rPr>
                <a:t>.</a:t>
              </a:r>
              <a:endParaRPr lang="ko-KR" altLang="en-US" sz="11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8625591A-C4FF-497B-0FD3-582374015574}"/>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rgbClr val="CC00CC"/>
                  </a:solidFill>
                  <a:latin typeface="Arial" panose="020B0604020202020204" pitchFamily="34" charset="0"/>
                  <a:cs typeface="Arial" panose="020B0604020202020204" pitchFamily="34" charset="0"/>
                </a:rPr>
                <a:t>Innovation and Resilience</a:t>
              </a:r>
              <a:endParaRPr lang="ko-KR" altLang="en-US" sz="1400" b="1" dirty="0">
                <a:solidFill>
                  <a:srgbClr val="CC00CC"/>
                </a:solidFill>
                <a:latin typeface="Arial" panose="020B0604020202020204" pitchFamily="34" charset="0"/>
                <a:cs typeface="Arial" panose="020B0604020202020204" pitchFamily="34" charset="0"/>
              </a:endParaRPr>
            </a:p>
          </p:txBody>
        </p:sp>
      </p:grpSp>
      <p:cxnSp>
        <p:nvCxnSpPr>
          <p:cNvPr id="39" name="Straight Connector 35">
            <a:extLst>
              <a:ext uri="{FF2B5EF4-FFF2-40B4-BE49-F238E27FC236}">
                <a16:creationId xmlns:a16="http://schemas.microsoft.com/office/drawing/2014/main" id="{12639609-9E4E-AFAE-EFCC-F6ADB7B0FEE0}"/>
              </a:ext>
            </a:extLst>
          </p:cNvPr>
          <p:cNvCxnSpPr/>
          <p:nvPr/>
        </p:nvCxnSpPr>
        <p:spPr>
          <a:xfrm>
            <a:off x="6810880" y="1912825"/>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6">
            <a:extLst>
              <a:ext uri="{FF2B5EF4-FFF2-40B4-BE49-F238E27FC236}">
                <a16:creationId xmlns:a16="http://schemas.microsoft.com/office/drawing/2014/main" id="{0DF1AFA2-95B8-991D-DBA9-1DC473328861}"/>
              </a:ext>
            </a:extLst>
          </p:cNvPr>
          <p:cNvCxnSpPr/>
          <p:nvPr/>
        </p:nvCxnSpPr>
        <p:spPr>
          <a:xfrm>
            <a:off x="6810880" y="3155379"/>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37">
            <a:extLst>
              <a:ext uri="{FF2B5EF4-FFF2-40B4-BE49-F238E27FC236}">
                <a16:creationId xmlns:a16="http://schemas.microsoft.com/office/drawing/2014/main" id="{80D7E41F-13FD-5E42-C013-73E7127B27EA}"/>
              </a:ext>
            </a:extLst>
          </p:cNvPr>
          <p:cNvCxnSpPr/>
          <p:nvPr/>
        </p:nvCxnSpPr>
        <p:spPr>
          <a:xfrm>
            <a:off x="6810880" y="4415239"/>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38">
            <a:extLst>
              <a:ext uri="{FF2B5EF4-FFF2-40B4-BE49-F238E27FC236}">
                <a16:creationId xmlns:a16="http://schemas.microsoft.com/office/drawing/2014/main" id="{38EAA4A7-542D-01CF-7E85-D0D16456F9B9}"/>
              </a:ext>
            </a:extLst>
          </p:cNvPr>
          <p:cNvCxnSpPr/>
          <p:nvPr/>
        </p:nvCxnSpPr>
        <p:spPr>
          <a:xfrm>
            <a:off x="6810880" y="5695893"/>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39">
            <a:extLst>
              <a:ext uri="{FF2B5EF4-FFF2-40B4-BE49-F238E27FC236}">
                <a16:creationId xmlns:a16="http://schemas.microsoft.com/office/drawing/2014/main" id="{97AEC447-0053-EF15-8985-49647D92715C}"/>
              </a:ext>
            </a:extLst>
          </p:cNvPr>
          <p:cNvCxnSpPr/>
          <p:nvPr/>
        </p:nvCxnSpPr>
        <p:spPr>
          <a:xfrm>
            <a:off x="821496" y="3218095"/>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0">
            <a:extLst>
              <a:ext uri="{FF2B5EF4-FFF2-40B4-BE49-F238E27FC236}">
                <a16:creationId xmlns:a16="http://schemas.microsoft.com/office/drawing/2014/main" id="{CD8951D4-D11B-7186-B1E6-8607D7E5BD59}"/>
              </a:ext>
            </a:extLst>
          </p:cNvPr>
          <p:cNvCxnSpPr/>
          <p:nvPr/>
        </p:nvCxnSpPr>
        <p:spPr>
          <a:xfrm>
            <a:off x="821496" y="4435249"/>
            <a:ext cx="4320000"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1">
            <a:extLst>
              <a:ext uri="{FF2B5EF4-FFF2-40B4-BE49-F238E27FC236}">
                <a16:creationId xmlns:a16="http://schemas.microsoft.com/office/drawing/2014/main" id="{E711B9D3-D71D-F23B-FC54-DEA21059185B}"/>
              </a:ext>
            </a:extLst>
          </p:cNvPr>
          <p:cNvCxnSpPr/>
          <p:nvPr/>
        </p:nvCxnSpPr>
        <p:spPr>
          <a:xfrm>
            <a:off x="821496" y="5720509"/>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2">
            <a:extLst>
              <a:ext uri="{FF2B5EF4-FFF2-40B4-BE49-F238E27FC236}">
                <a16:creationId xmlns:a16="http://schemas.microsoft.com/office/drawing/2014/main" id="{C23DC225-DD75-4ABB-7887-AD579AEEE87F}"/>
              </a:ext>
            </a:extLst>
          </p:cNvPr>
          <p:cNvCxnSpPr/>
          <p:nvPr/>
        </p:nvCxnSpPr>
        <p:spPr>
          <a:xfrm>
            <a:off x="808796" y="6823363"/>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B9D5774-FA4F-330E-4C1E-DB16CE48202F}"/>
              </a:ext>
            </a:extLst>
          </p:cNvPr>
          <p:cNvSpPr>
            <a:spLocks noGrp="1"/>
          </p:cNvSpPr>
          <p:nvPr>
            <p:ph type="sldNum" sz="quarter" idx="12"/>
          </p:nvPr>
        </p:nvSpPr>
        <p:spPr/>
        <p:txBody>
          <a:bodyPr/>
          <a:lstStyle/>
          <a:p>
            <a:fld id="{21A9E2F6-F80B-4915-AC1C-34F442F667D7}" type="slidenum">
              <a:rPr lang="en-GB" smtClean="0"/>
              <a:t>10</a:t>
            </a:fld>
            <a:endParaRPr lang="en-GB"/>
          </a:p>
        </p:txBody>
      </p:sp>
      <p:sp>
        <p:nvSpPr>
          <p:cNvPr id="3" name="Rectangle 2">
            <a:extLst>
              <a:ext uri="{FF2B5EF4-FFF2-40B4-BE49-F238E27FC236}">
                <a16:creationId xmlns:a16="http://schemas.microsoft.com/office/drawing/2014/main" id="{B7D50A75-5F36-C0FA-1E51-754B40792C8C}"/>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C5EC28B-FAFF-0267-7C7F-F2B0BD6D177E}"/>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3D3FE27B-A3B8-7199-08BD-66AB4FBEF94E}"/>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0D0A678-CEB3-3BA8-E826-25597EAC04EF}"/>
              </a:ext>
            </a:extLst>
          </p:cNvPr>
          <p:cNvSpPr/>
          <p:nvPr/>
        </p:nvSpPr>
        <p:spPr>
          <a:xfrm>
            <a:off x="6330459" y="31017"/>
            <a:ext cx="1418493" cy="22273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711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rgbClr val="7030A0"/>
                </a:solidFill>
                <a:effectLst/>
                <a:latin typeface="Arial Black" panose="020B0A04020102020204" pitchFamily="34" charset="0"/>
                <a:ea typeface="Calibri" panose="020F0502020204030204" pitchFamily="34" charset="0"/>
                <a:cs typeface="Arial" panose="020B0604020202020204" pitchFamily="34" charset="0"/>
              </a:rPr>
              <a:t>The Role of Insurance in Economic Development</a:t>
            </a:r>
            <a:endParaRPr lang="en-GB" sz="3200" dirty="0">
              <a:solidFill>
                <a:srgbClr val="7030A0"/>
              </a:solidFill>
              <a:latin typeface="Arial Black" panose="020B0A04020102020204" pitchFamily="34" charset="0"/>
            </a:endParaRPr>
          </a:p>
        </p:txBody>
      </p:sp>
      <p:sp>
        <p:nvSpPr>
          <p:cNvPr id="7" name="TextBox 6">
            <a:extLst>
              <a:ext uri="{FF2B5EF4-FFF2-40B4-BE49-F238E27FC236}">
                <a16:creationId xmlns:a16="http://schemas.microsoft.com/office/drawing/2014/main" id="{D90AB022-1F65-44CE-D72F-093ED9EB470A}"/>
              </a:ext>
            </a:extLst>
          </p:cNvPr>
          <p:cNvSpPr txBox="1"/>
          <p:nvPr/>
        </p:nvSpPr>
        <p:spPr>
          <a:xfrm>
            <a:off x="340822" y="1455192"/>
            <a:ext cx="6105698" cy="373757"/>
          </a:xfrm>
          <a:prstGeom prst="rect">
            <a:avLst/>
          </a:prstGeom>
          <a:noFill/>
        </p:spPr>
        <p:txBody>
          <a:bodyPr wrap="square">
            <a:spAutoFit/>
          </a:bodyPr>
          <a:lstStyle/>
          <a:p>
            <a:pPr lvl="0" algn="just">
              <a:lnSpc>
                <a:spcPct val="107000"/>
              </a:lnSpc>
              <a:spcAft>
                <a:spcPts val="800"/>
              </a:spcAft>
            </a:pPr>
            <a:r>
              <a:rPr lang="en-US" sz="1800" b="1" kern="100" dirty="0">
                <a:solidFill>
                  <a:srgbClr val="CC00CC"/>
                </a:solidFill>
                <a:effectLst/>
                <a:latin typeface="Arial" panose="020B0604020202020204" pitchFamily="34" charset="0"/>
                <a:ea typeface="Calibri" panose="020F0502020204030204" pitchFamily="34" charset="0"/>
                <a:cs typeface="Arial" panose="020B0604020202020204" pitchFamily="34" charset="0"/>
              </a:rPr>
              <a:t>Supporting Investments and Economic Growth</a:t>
            </a:r>
            <a:endParaRPr lang="en-GB" sz="1800" b="1" kern="100" dirty="0">
              <a:solidFill>
                <a:srgbClr val="CC00CC"/>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4192BD-13F5-2D84-78E0-E92E25F9C727}"/>
              </a:ext>
            </a:extLst>
          </p:cNvPr>
          <p:cNvSpPr txBox="1"/>
          <p:nvPr/>
        </p:nvSpPr>
        <p:spPr>
          <a:xfrm>
            <a:off x="469900" y="2053752"/>
            <a:ext cx="11392362" cy="1552669"/>
          </a:xfrm>
          <a:prstGeom prst="rect">
            <a:avLst/>
          </a:prstGeom>
          <a:noFill/>
        </p:spPr>
        <p:txBody>
          <a:bodyPr wrap="square">
            <a:spAutoFit/>
          </a:bodyPr>
          <a:lstStyle/>
          <a:p>
            <a:pPr algn="just">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To align insurance practices effectively in West Africa, policymakers, regulators, and industry stakeholders must recognize the profound impact that insurance can have on economic development. Encouraging insurance adoption, designing policies that support risk mitigation, and fostering a competitive insurance market are essential steps in realizing the full potential of insurance as a driver of economic growth in the region.</a:t>
            </a:r>
            <a:r>
              <a:rPr lang="en-US" sz="1050" kern="100" dirty="0">
                <a:effectLst/>
                <a:latin typeface="Arial" panose="020B0604020202020204" pitchFamily="34" charset="0"/>
                <a:ea typeface="Calibri" panose="020F0502020204030204" pitchFamily="34" charset="0"/>
                <a:cs typeface="Arial" panose="020B0604020202020204" pitchFamily="34" charset="0"/>
              </a:rPr>
              <a:t> </a:t>
            </a:r>
            <a:endParaRPr lang="en-GB"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AB5EF67-06EE-1949-BC26-B83309B32560}"/>
              </a:ext>
            </a:extLst>
          </p:cNvPr>
          <p:cNvSpPr>
            <a:spLocks noGrp="1"/>
          </p:cNvSpPr>
          <p:nvPr>
            <p:ph type="sldNum" sz="quarter" idx="12"/>
          </p:nvPr>
        </p:nvSpPr>
        <p:spPr/>
        <p:txBody>
          <a:bodyPr/>
          <a:lstStyle/>
          <a:p>
            <a:fld id="{21A9E2F6-F80B-4915-AC1C-34F442F667D7}" type="slidenum">
              <a:rPr lang="en-GB" smtClean="0"/>
              <a:t>11</a:t>
            </a:fld>
            <a:endParaRPr lang="en-GB"/>
          </a:p>
        </p:txBody>
      </p:sp>
      <p:sp>
        <p:nvSpPr>
          <p:cNvPr id="4" name="Rectangle 3">
            <a:extLst>
              <a:ext uri="{FF2B5EF4-FFF2-40B4-BE49-F238E27FC236}">
                <a16:creationId xmlns:a16="http://schemas.microsoft.com/office/drawing/2014/main" id="{E7EE41C8-84A1-0629-9020-E7490BC926F1}"/>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F6655AD-9211-8800-A967-4E18F7140CDC}"/>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81DD974-1FCE-5532-4A30-DBF42B5AB07D}"/>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B11644B-01F9-6F4D-8FE5-564CF99C0466}"/>
              </a:ext>
            </a:extLst>
          </p:cNvPr>
          <p:cNvSpPr/>
          <p:nvPr/>
        </p:nvSpPr>
        <p:spPr>
          <a:xfrm>
            <a:off x="6330459" y="31017"/>
            <a:ext cx="1418493" cy="22273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957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solidFill>
                  <a:srgbClr val="7030A0"/>
                </a:solidFill>
                <a:effectLst/>
                <a:latin typeface="Arial Black" panose="020B0A04020102020204" pitchFamily="34" charset="0"/>
                <a:ea typeface="Calibri" panose="020F0502020204030204" pitchFamily="34" charset="0"/>
                <a:cs typeface="Arial" panose="020B0604020202020204" pitchFamily="34" charset="0"/>
              </a:rPr>
              <a:t>Peculiarities of West African Macroeconomies</a:t>
            </a:r>
            <a:endParaRPr lang="en-GB" sz="3200" dirty="0">
              <a:solidFill>
                <a:srgbClr val="7030A0"/>
              </a:solidFill>
              <a:latin typeface="Arial Black" panose="020B0A04020102020204" pitchFamily="34" charset="0"/>
            </a:endParaRPr>
          </a:p>
        </p:txBody>
      </p:sp>
      <p:sp>
        <p:nvSpPr>
          <p:cNvPr id="4" name="TextBox 3">
            <a:extLst>
              <a:ext uri="{FF2B5EF4-FFF2-40B4-BE49-F238E27FC236}">
                <a16:creationId xmlns:a16="http://schemas.microsoft.com/office/drawing/2014/main" id="{717EDDD3-CEA0-F3EE-9255-D4F445D7A2EB}"/>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rgbClr val="CC00CC"/>
                </a:solidFill>
                <a:effectLst/>
                <a:latin typeface="Arial" panose="020B0604020202020204" pitchFamily="34" charset="0"/>
                <a:ea typeface="Calibri" panose="020F0502020204030204" pitchFamily="34" charset="0"/>
                <a:cs typeface="Arial" panose="020B0604020202020204" pitchFamily="34" charset="0"/>
              </a:rPr>
              <a:t>High Volatility and Economic Instability</a:t>
            </a:r>
          </a:p>
        </p:txBody>
      </p:sp>
      <p:grpSp>
        <p:nvGrpSpPr>
          <p:cNvPr id="36" name="Group 3">
            <a:extLst>
              <a:ext uri="{FF2B5EF4-FFF2-40B4-BE49-F238E27FC236}">
                <a16:creationId xmlns:a16="http://schemas.microsoft.com/office/drawing/2014/main" id="{8F028AE2-F66B-92FE-487A-1281E07FD3E2}"/>
              </a:ext>
            </a:extLst>
          </p:cNvPr>
          <p:cNvGrpSpPr/>
          <p:nvPr/>
        </p:nvGrpSpPr>
        <p:grpSpPr>
          <a:xfrm>
            <a:off x="5502978" y="2820224"/>
            <a:ext cx="593022" cy="897078"/>
            <a:chOff x="4136752" y="1733231"/>
            <a:chExt cx="723792" cy="1422710"/>
          </a:xfrm>
          <a:solidFill>
            <a:srgbClr val="7030A0"/>
          </a:solidFill>
        </p:grpSpPr>
        <p:sp>
          <p:nvSpPr>
            <p:cNvPr id="38" name="Chevron 4">
              <a:extLst>
                <a:ext uri="{FF2B5EF4-FFF2-40B4-BE49-F238E27FC236}">
                  <a16:creationId xmlns:a16="http://schemas.microsoft.com/office/drawing/2014/main" id="{3D005E47-727A-AA46-F8D7-660FC3A39BD2}"/>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39" name="Rectangle 5">
              <a:extLst>
                <a:ext uri="{FF2B5EF4-FFF2-40B4-BE49-F238E27FC236}">
                  <a16:creationId xmlns:a16="http://schemas.microsoft.com/office/drawing/2014/main" id="{90BE9E3D-9FD0-EF1F-FF57-B3F215FDD7EB}"/>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40" name="Rectangle 6">
              <a:extLst>
                <a:ext uri="{FF2B5EF4-FFF2-40B4-BE49-F238E27FC236}">
                  <a16:creationId xmlns:a16="http://schemas.microsoft.com/office/drawing/2014/main" id="{CEF8E7CD-705E-3F30-D3FD-3D0FC2C10EC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grpSp>
      <p:sp>
        <p:nvSpPr>
          <p:cNvPr id="37" name="TextBox 36">
            <a:extLst>
              <a:ext uri="{FF2B5EF4-FFF2-40B4-BE49-F238E27FC236}">
                <a16:creationId xmlns:a16="http://schemas.microsoft.com/office/drawing/2014/main" id="{122C25EF-8FC7-7438-F745-E82F41DB1E28}"/>
              </a:ext>
            </a:extLst>
          </p:cNvPr>
          <p:cNvSpPr txBox="1"/>
          <p:nvPr/>
        </p:nvSpPr>
        <p:spPr>
          <a:xfrm>
            <a:off x="4327264" y="2843845"/>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01</a:t>
            </a:r>
            <a:endParaRPr lang="ko-KR" altLang="en-US" sz="6000" b="1" dirty="0">
              <a:solidFill>
                <a:srgbClr val="CC00CC"/>
              </a:solidFill>
              <a:cs typeface="Arial" pitchFamily="34" charset="0"/>
            </a:endParaRPr>
          </a:p>
        </p:txBody>
      </p:sp>
      <p:grpSp>
        <p:nvGrpSpPr>
          <p:cNvPr id="42" name="Group 7">
            <a:extLst>
              <a:ext uri="{FF2B5EF4-FFF2-40B4-BE49-F238E27FC236}">
                <a16:creationId xmlns:a16="http://schemas.microsoft.com/office/drawing/2014/main" id="{A4E33BA9-85C8-F2DD-B04E-5B1326B2E630}"/>
              </a:ext>
            </a:extLst>
          </p:cNvPr>
          <p:cNvGrpSpPr/>
          <p:nvPr/>
        </p:nvGrpSpPr>
        <p:grpSpPr>
          <a:xfrm rot="10800000">
            <a:off x="5849631" y="4207914"/>
            <a:ext cx="593022" cy="897078"/>
            <a:chOff x="4136752" y="1733231"/>
            <a:chExt cx="723792" cy="1422710"/>
          </a:xfrm>
          <a:solidFill>
            <a:srgbClr val="7030A0"/>
          </a:solidFill>
        </p:grpSpPr>
        <p:sp>
          <p:nvSpPr>
            <p:cNvPr id="44" name="Chevron 8">
              <a:extLst>
                <a:ext uri="{FF2B5EF4-FFF2-40B4-BE49-F238E27FC236}">
                  <a16:creationId xmlns:a16="http://schemas.microsoft.com/office/drawing/2014/main" id="{F1E93B78-D01B-3F2B-1B8D-4FB507EDC8A0}"/>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45" name="Rectangle 9">
              <a:extLst>
                <a:ext uri="{FF2B5EF4-FFF2-40B4-BE49-F238E27FC236}">
                  <a16:creationId xmlns:a16="http://schemas.microsoft.com/office/drawing/2014/main" id="{75BA1118-F98E-82F9-D4B4-4F460B9332A7}"/>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46" name="Rectangle 10">
              <a:extLst>
                <a:ext uri="{FF2B5EF4-FFF2-40B4-BE49-F238E27FC236}">
                  <a16:creationId xmlns:a16="http://schemas.microsoft.com/office/drawing/2014/main" id="{1F183513-0463-3105-543A-EAC69EEBD15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grpSp>
      <p:sp>
        <p:nvSpPr>
          <p:cNvPr id="43" name="TextBox 42">
            <a:extLst>
              <a:ext uri="{FF2B5EF4-FFF2-40B4-BE49-F238E27FC236}">
                <a16:creationId xmlns:a16="http://schemas.microsoft.com/office/drawing/2014/main" id="{9E52ED09-0416-E6F0-B770-4D00813071F8}"/>
              </a:ext>
            </a:extLst>
          </p:cNvPr>
          <p:cNvSpPr txBox="1"/>
          <p:nvPr/>
        </p:nvSpPr>
        <p:spPr>
          <a:xfrm>
            <a:off x="6601294" y="4279291"/>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02</a:t>
            </a:r>
            <a:endParaRPr lang="ko-KR" altLang="en-US" sz="6000" b="1" dirty="0">
              <a:solidFill>
                <a:srgbClr val="CC00CC"/>
              </a:solidFill>
              <a:cs typeface="Arial" pitchFamily="34" charset="0"/>
            </a:endParaRPr>
          </a:p>
        </p:txBody>
      </p:sp>
      <p:grpSp>
        <p:nvGrpSpPr>
          <p:cNvPr id="54" name="Group 11">
            <a:extLst>
              <a:ext uri="{FF2B5EF4-FFF2-40B4-BE49-F238E27FC236}">
                <a16:creationId xmlns:a16="http://schemas.microsoft.com/office/drawing/2014/main" id="{E4D27856-061E-9DDC-9615-9A23B9B1904D}"/>
              </a:ext>
            </a:extLst>
          </p:cNvPr>
          <p:cNvGrpSpPr/>
          <p:nvPr/>
        </p:nvGrpSpPr>
        <p:grpSpPr>
          <a:xfrm>
            <a:off x="5502978" y="5481303"/>
            <a:ext cx="593022" cy="897078"/>
            <a:chOff x="4136752" y="1733231"/>
            <a:chExt cx="723792" cy="1422710"/>
          </a:xfrm>
          <a:solidFill>
            <a:srgbClr val="7030A0"/>
          </a:solidFill>
        </p:grpSpPr>
        <p:sp>
          <p:nvSpPr>
            <p:cNvPr id="56" name="Chevron 12">
              <a:extLst>
                <a:ext uri="{FF2B5EF4-FFF2-40B4-BE49-F238E27FC236}">
                  <a16:creationId xmlns:a16="http://schemas.microsoft.com/office/drawing/2014/main" id="{6B9DFF9A-E871-6A92-FA0F-A4D5F97C6677}"/>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57" name="Rectangle 13">
              <a:extLst>
                <a:ext uri="{FF2B5EF4-FFF2-40B4-BE49-F238E27FC236}">
                  <a16:creationId xmlns:a16="http://schemas.microsoft.com/office/drawing/2014/main" id="{662E7856-4B01-CA95-F7B6-76AB74070DBF}"/>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58" name="Rectangle 14">
              <a:extLst>
                <a:ext uri="{FF2B5EF4-FFF2-40B4-BE49-F238E27FC236}">
                  <a16:creationId xmlns:a16="http://schemas.microsoft.com/office/drawing/2014/main" id="{B808B76A-97FF-EBC8-01A5-06FCF047D21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grpSp>
      <p:sp>
        <p:nvSpPr>
          <p:cNvPr id="55" name="TextBox 54">
            <a:extLst>
              <a:ext uri="{FF2B5EF4-FFF2-40B4-BE49-F238E27FC236}">
                <a16:creationId xmlns:a16="http://schemas.microsoft.com/office/drawing/2014/main" id="{A9715D1A-E744-27DF-CF8F-753089C9A5DA}"/>
              </a:ext>
            </a:extLst>
          </p:cNvPr>
          <p:cNvSpPr txBox="1"/>
          <p:nvPr/>
        </p:nvSpPr>
        <p:spPr>
          <a:xfrm>
            <a:off x="4327264" y="5536070"/>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03</a:t>
            </a:r>
            <a:endParaRPr lang="ko-KR" altLang="en-US" sz="6000" b="1" dirty="0">
              <a:solidFill>
                <a:srgbClr val="CC00CC"/>
              </a:solidFill>
              <a:cs typeface="Arial" pitchFamily="34" charset="0"/>
            </a:endParaRPr>
          </a:p>
        </p:txBody>
      </p:sp>
      <p:grpSp>
        <p:nvGrpSpPr>
          <p:cNvPr id="59" name="Group 23">
            <a:extLst>
              <a:ext uri="{FF2B5EF4-FFF2-40B4-BE49-F238E27FC236}">
                <a16:creationId xmlns:a16="http://schemas.microsoft.com/office/drawing/2014/main" id="{3ECA3B14-5B9D-1E38-596D-4C0195E5102C}"/>
              </a:ext>
            </a:extLst>
          </p:cNvPr>
          <p:cNvGrpSpPr/>
          <p:nvPr/>
        </p:nvGrpSpPr>
        <p:grpSpPr>
          <a:xfrm>
            <a:off x="6810880" y="2147782"/>
            <a:ext cx="5051382" cy="1084784"/>
            <a:chOff x="2551704" y="4283314"/>
            <a:chExt cx="935720" cy="1084784"/>
          </a:xfrm>
        </p:grpSpPr>
        <p:sp>
          <p:nvSpPr>
            <p:cNvPr id="60" name="TextBox 59">
              <a:extLst>
                <a:ext uri="{FF2B5EF4-FFF2-40B4-BE49-F238E27FC236}">
                  <a16:creationId xmlns:a16="http://schemas.microsoft.com/office/drawing/2014/main" id="{13AF7D53-984A-D709-7B47-C23C57369062}"/>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Many West African economies are heavily dependent on commodities such as oil, minerals, and agricultural products. These commodities are susceptible to price fluctuations in the global market. Consequently, economic stability in the region is often threatened by external factors</a:t>
              </a:r>
              <a:r>
                <a:rPr lang="en-GB" sz="1100" kern="100" dirty="0">
                  <a:latin typeface="Arial" panose="020B0604020202020204" pitchFamily="34" charset="0"/>
                  <a:ea typeface="Calibri" panose="020F0502020204030204" pitchFamily="34" charset="0"/>
                  <a:cs typeface="Arial" panose="020B0604020202020204" pitchFamily="34" charset="0"/>
                </a:rPr>
                <a:t>. </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E60B8E0-0021-F25A-0969-A27E42EFC10E}"/>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rgbClr val="CC00CC"/>
                  </a:solidFill>
                  <a:latin typeface="Arial" panose="020B0604020202020204" pitchFamily="34" charset="0"/>
                  <a:cs typeface="Arial" panose="020B0604020202020204" pitchFamily="34" charset="0"/>
                </a:rPr>
                <a:t>Commodity Dependency</a:t>
              </a:r>
              <a:endParaRPr lang="ko-KR" altLang="en-US" sz="1400" b="1" dirty="0">
                <a:solidFill>
                  <a:srgbClr val="CC00CC"/>
                </a:solidFill>
                <a:latin typeface="Arial" panose="020B0604020202020204" pitchFamily="34" charset="0"/>
                <a:cs typeface="Arial" panose="020B0604020202020204" pitchFamily="34" charset="0"/>
              </a:endParaRPr>
            </a:p>
          </p:txBody>
        </p:sp>
      </p:grpSp>
      <p:grpSp>
        <p:nvGrpSpPr>
          <p:cNvPr id="62" name="Group 26">
            <a:extLst>
              <a:ext uri="{FF2B5EF4-FFF2-40B4-BE49-F238E27FC236}">
                <a16:creationId xmlns:a16="http://schemas.microsoft.com/office/drawing/2014/main" id="{7CF406C3-0E64-F3C2-7891-06D90A481213}"/>
              </a:ext>
            </a:extLst>
          </p:cNvPr>
          <p:cNvGrpSpPr/>
          <p:nvPr/>
        </p:nvGrpSpPr>
        <p:grpSpPr>
          <a:xfrm>
            <a:off x="6789519" y="5368374"/>
            <a:ext cx="5031737" cy="1046440"/>
            <a:chOff x="2551704" y="4283314"/>
            <a:chExt cx="1111823" cy="1046440"/>
          </a:xfrm>
        </p:grpSpPr>
        <p:sp>
          <p:nvSpPr>
            <p:cNvPr id="63" name="TextBox 62">
              <a:extLst>
                <a:ext uri="{FF2B5EF4-FFF2-40B4-BE49-F238E27FC236}">
                  <a16:creationId xmlns:a16="http://schemas.microsoft.com/office/drawing/2014/main" id="{535FB8AA-1C5C-9B9A-B8DD-8E8DEC0D3624}"/>
                </a:ext>
              </a:extLst>
            </p:cNvPr>
            <p:cNvSpPr txBox="1"/>
            <p:nvPr/>
          </p:nvSpPr>
          <p:spPr>
            <a:xfrm>
              <a:off x="2551706" y="4560313"/>
              <a:ext cx="1111821" cy="769441"/>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West Africa has experienced periods of political instability, including coups, civil conflicts, and governance challenges. Such instability can disrupt economic activities and impact the insurance industry's ability to assess and underwrite risks effectively.</a:t>
              </a:r>
              <a:endParaRPr lang="ko-KR" altLang="en-US" sz="1100" dirty="0">
                <a:solidFill>
                  <a:schemeClr val="tx1">
                    <a:lumMod val="75000"/>
                    <a:lumOff val="25000"/>
                  </a:schemeClr>
                </a:solidFill>
                <a:cs typeface="Arial" pitchFamily="34" charset="0"/>
              </a:endParaRPr>
            </a:p>
          </p:txBody>
        </p:sp>
        <p:sp>
          <p:nvSpPr>
            <p:cNvPr id="64" name="TextBox 63">
              <a:extLst>
                <a:ext uri="{FF2B5EF4-FFF2-40B4-BE49-F238E27FC236}">
                  <a16:creationId xmlns:a16="http://schemas.microsoft.com/office/drawing/2014/main" id="{2D51738D-F9C5-CCDB-2365-5520705523EB}"/>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rgbClr val="CC00CC"/>
                  </a:solidFill>
                  <a:latin typeface="Arial" panose="020B0604020202020204" pitchFamily="34" charset="0"/>
                  <a:cs typeface="Arial" panose="020B0604020202020204" pitchFamily="34" charset="0"/>
                </a:rPr>
                <a:t>Political Instability</a:t>
              </a:r>
              <a:endParaRPr lang="ko-KR" altLang="en-US" sz="1400" b="1" dirty="0">
                <a:solidFill>
                  <a:srgbClr val="CC00CC"/>
                </a:solidFill>
                <a:latin typeface="Arial" panose="020B0604020202020204" pitchFamily="34" charset="0"/>
                <a:cs typeface="Arial" panose="020B0604020202020204" pitchFamily="34" charset="0"/>
              </a:endParaRPr>
            </a:p>
          </p:txBody>
        </p:sp>
      </p:grpSp>
      <p:grpSp>
        <p:nvGrpSpPr>
          <p:cNvPr id="65" name="Group 29">
            <a:extLst>
              <a:ext uri="{FF2B5EF4-FFF2-40B4-BE49-F238E27FC236}">
                <a16:creationId xmlns:a16="http://schemas.microsoft.com/office/drawing/2014/main" id="{27DA644A-6B82-A45A-18A0-BD58E61289B8}"/>
              </a:ext>
            </a:extLst>
          </p:cNvPr>
          <p:cNvGrpSpPr/>
          <p:nvPr/>
        </p:nvGrpSpPr>
        <p:grpSpPr>
          <a:xfrm>
            <a:off x="214640" y="4126378"/>
            <a:ext cx="4926855" cy="1084784"/>
            <a:chOff x="2385861" y="4283314"/>
            <a:chExt cx="1101563" cy="1084784"/>
          </a:xfrm>
        </p:grpSpPr>
        <p:sp>
          <p:nvSpPr>
            <p:cNvPr id="66" name="TextBox 65">
              <a:extLst>
                <a:ext uri="{FF2B5EF4-FFF2-40B4-BE49-F238E27FC236}">
                  <a16:creationId xmlns:a16="http://schemas.microsoft.com/office/drawing/2014/main" id="{524AE697-4AC3-9DAC-032F-E8F2B0F90B0F}"/>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Exchange rate fluctuations are common, which can pose challenges for both businesses and insurers. Insurance policies may need to account for currency risk, and policyholders may face difficulties in receiving payouts in their desired currency.</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CE920C6-7146-2244-3BDC-ED45349A90D0}"/>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rgbClr val="CC00CC"/>
                  </a:solidFill>
                  <a:latin typeface="Arial" panose="020B0604020202020204" pitchFamily="34" charset="0"/>
                  <a:cs typeface="Arial" panose="020B0604020202020204" pitchFamily="34" charset="0"/>
                </a:rPr>
                <a:t>Currency Volatility</a:t>
              </a:r>
              <a:endParaRPr lang="ko-KR" altLang="en-US" sz="1400" b="1" dirty="0">
                <a:solidFill>
                  <a:srgbClr val="CC00CC"/>
                </a:solidFill>
                <a:latin typeface="Arial" panose="020B0604020202020204" pitchFamily="34" charset="0"/>
                <a:cs typeface="Arial" panose="020B0604020202020204" pitchFamily="34" charset="0"/>
              </a:endParaRPr>
            </a:p>
          </p:txBody>
        </p:sp>
      </p:grpSp>
      <p:cxnSp>
        <p:nvCxnSpPr>
          <p:cNvPr id="71" name="Straight Connector 35">
            <a:extLst>
              <a:ext uri="{FF2B5EF4-FFF2-40B4-BE49-F238E27FC236}">
                <a16:creationId xmlns:a16="http://schemas.microsoft.com/office/drawing/2014/main" id="{41A9B1B9-C85E-2D15-DE8A-19B1F72A2955}"/>
              </a:ext>
            </a:extLst>
          </p:cNvPr>
          <p:cNvCxnSpPr/>
          <p:nvPr/>
        </p:nvCxnSpPr>
        <p:spPr>
          <a:xfrm>
            <a:off x="6810880" y="2077925"/>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36">
            <a:extLst>
              <a:ext uri="{FF2B5EF4-FFF2-40B4-BE49-F238E27FC236}">
                <a16:creationId xmlns:a16="http://schemas.microsoft.com/office/drawing/2014/main" id="{4ED1B86E-AC97-D81B-9AB5-BFF797E725A1}"/>
              </a:ext>
            </a:extLst>
          </p:cNvPr>
          <p:cNvCxnSpPr/>
          <p:nvPr/>
        </p:nvCxnSpPr>
        <p:spPr>
          <a:xfrm>
            <a:off x="6810880" y="4031679"/>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37">
            <a:extLst>
              <a:ext uri="{FF2B5EF4-FFF2-40B4-BE49-F238E27FC236}">
                <a16:creationId xmlns:a16="http://schemas.microsoft.com/office/drawing/2014/main" id="{D89547B2-9416-F5F9-1572-5DD48F0D67DB}"/>
              </a:ext>
            </a:extLst>
          </p:cNvPr>
          <p:cNvCxnSpPr/>
          <p:nvPr/>
        </p:nvCxnSpPr>
        <p:spPr>
          <a:xfrm>
            <a:off x="6810880" y="5291539"/>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38">
            <a:extLst>
              <a:ext uri="{FF2B5EF4-FFF2-40B4-BE49-F238E27FC236}">
                <a16:creationId xmlns:a16="http://schemas.microsoft.com/office/drawing/2014/main" id="{F6F5C019-5454-89F7-5EAC-7754FA91663B}"/>
              </a:ext>
            </a:extLst>
          </p:cNvPr>
          <p:cNvCxnSpPr/>
          <p:nvPr/>
        </p:nvCxnSpPr>
        <p:spPr>
          <a:xfrm>
            <a:off x="6810880" y="6572193"/>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39">
            <a:extLst>
              <a:ext uri="{FF2B5EF4-FFF2-40B4-BE49-F238E27FC236}">
                <a16:creationId xmlns:a16="http://schemas.microsoft.com/office/drawing/2014/main" id="{2E7FBA60-5017-7E60-2429-C9F94BF24C77}"/>
              </a:ext>
            </a:extLst>
          </p:cNvPr>
          <p:cNvCxnSpPr/>
          <p:nvPr/>
        </p:nvCxnSpPr>
        <p:spPr>
          <a:xfrm>
            <a:off x="821496" y="4094395"/>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40">
            <a:extLst>
              <a:ext uri="{FF2B5EF4-FFF2-40B4-BE49-F238E27FC236}">
                <a16:creationId xmlns:a16="http://schemas.microsoft.com/office/drawing/2014/main" id="{4900DFA5-63AE-1A4E-70C2-56DF9AC6EAA1}"/>
              </a:ext>
            </a:extLst>
          </p:cNvPr>
          <p:cNvCxnSpPr/>
          <p:nvPr/>
        </p:nvCxnSpPr>
        <p:spPr>
          <a:xfrm>
            <a:off x="821496" y="5311549"/>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68D7B91-4FA6-10F0-7D8B-8B599E1BBF94}"/>
              </a:ext>
            </a:extLst>
          </p:cNvPr>
          <p:cNvSpPr>
            <a:spLocks noGrp="1"/>
          </p:cNvSpPr>
          <p:nvPr>
            <p:ph type="sldNum" sz="quarter" idx="12"/>
          </p:nvPr>
        </p:nvSpPr>
        <p:spPr/>
        <p:txBody>
          <a:bodyPr/>
          <a:lstStyle/>
          <a:p>
            <a:fld id="{21A9E2F6-F80B-4915-AC1C-34F442F667D7}" type="slidenum">
              <a:rPr lang="en-GB" smtClean="0"/>
              <a:t>12</a:t>
            </a:fld>
            <a:endParaRPr lang="en-GB"/>
          </a:p>
        </p:txBody>
      </p:sp>
      <p:sp>
        <p:nvSpPr>
          <p:cNvPr id="5" name="Rectangle 4">
            <a:extLst>
              <a:ext uri="{FF2B5EF4-FFF2-40B4-BE49-F238E27FC236}">
                <a16:creationId xmlns:a16="http://schemas.microsoft.com/office/drawing/2014/main" id="{E2E12D8C-F500-CD70-5F3C-5AA7DFCE1311}"/>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A650433-8AE3-1679-03FA-53382BDDCCAD}"/>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CCBD095-E2FE-3CEE-B2E2-EFCBBF790B15}"/>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DAB7F6E-AE9D-3D7F-C499-93746E09CB24}"/>
              </a:ext>
            </a:extLst>
          </p:cNvPr>
          <p:cNvSpPr/>
          <p:nvPr/>
        </p:nvSpPr>
        <p:spPr>
          <a:xfrm>
            <a:off x="6330459" y="31017"/>
            <a:ext cx="1418493" cy="22273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893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solidFill>
                  <a:srgbClr val="7030A0"/>
                </a:solidFill>
                <a:effectLst/>
                <a:latin typeface="Arial Black" panose="020B0A04020102020204" pitchFamily="34" charset="0"/>
                <a:ea typeface="Calibri" panose="020F0502020204030204" pitchFamily="34" charset="0"/>
                <a:cs typeface="Arial" panose="020B0604020202020204" pitchFamily="34" charset="0"/>
              </a:rPr>
              <a:t>Peculiarities of West African Macroeconomies</a:t>
            </a:r>
            <a:endParaRPr lang="en-GB" sz="3200" dirty="0">
              <a:solidFill>
                <a:srgbClr val="7030A0"/>
              </a:solidFill>
              <a:latin typeface="Arial Black" panose="020B0A04020102020204" pitchFamily="34" charset="0"/>
            </a:endParaRPr>
          </a:p>
        </p:txBody>
      </p:sp>
      <p:sp>
        <p:nvSpPr>
          <p:cNvPr id="4" name="TextBox 3">
            <a:extLst>
              <a:ext uri="{FF2B5EF4-FFF2-40B4-BE49-F238E27FC236}">
                <a16:creationId xmlns:a16="http://schemas.microsoft.com/office/drawing/2014/main" id="{717EDDD3-CEA0-F3EE-9255-D4F445D7A2EB}"/>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rgbClr val="CC00CC"/>
                </a:solidFill>
                <a:effectLst/>
                <a:latin typeface="Arial" panose="020B0604020202020204" pitchFamily="34" charset="0"/>
                <a:ea typeface="Calibri" panose="020F0502020204030204" pitchFamily="34" charset="0"/>
                <a:cs typeface="Arial" panose="020B0604020202020204" pitchFamily="34" charset="0"/>
              </a:rPr>
              <a:t>Informal Sector Dominance</a:t>
            </a:r>
          </a:p>
        </p:txBody>
      </p:sp>
      <p:grpSp>
        <p:nvGrpSpPr>
          <p:cNvPr id="35" name="Group 34">
            <a:extLst>
              <a:ext uri="{FF2B5EF4-FFF2-40B4-BE49-F238E27FC236}">
                <a16:creationId xmlns:a16="http://schemas.microsoft.com/office/drawing/2014/main" id="{2BA270ED-5CB8-E4BD-A58F-EAAC6A98C054}"/>
              </a:ext>
            </a:extLst>
          </p:cNvPr>
          <p:cNvGrpSpPr/>
          <p:nvPr/>
        </p:nvGrpSpPr>
        <p:grpSpPr>
          <a:xfrm>
            <a:off x="4327264" y="2274124"/>
            <a:ext cx="1768736" cy="1039284"/>
            <a:chOff x="4327264" y="2197924"/>
            <a:chExt cx="1768736" cy="1039284"/>
          </a:xfrm>
        </p:grpSpPr>
        <p:grpSp>
          <p:nvGrpSpPr>
            <p:cNvPr id="36" name="Group 3">
              <a:extLst>
                <a:ext uri="{FF2B5EF4-FFF2-40B4-BE49-F238E27FC236}">
                  <a16:creationId xmlns:a16="http://schemas.microsoft.com/office/drawing/2014/main" id="{8F028AE2-F66B-92FE-487A-1281E07FD3E2}"/>
                </a:ext>
              </a:extLst>
            </p:cNvPr>
            <p:cNvGrpSpPr/>
            <p:nvPr/>
          </p:nvGrpSpPr>
          <p:grpSpPr>
            <a:xfrm>
              <a:off x="5502978" y="2197924"/>
              <a:ext cx="593022" cy="897078"/>
              <a:chOff x="4136752" y="1733231"/>
              <a:chExt cx="723792" cy="1422710"/>
            </a:xfrm>
            <a:solidFill>
              <a:schemeClr val="accent4"/>
            </a:solidFill>
          </p:grpSpPr>
          <p:sp>
            <p:nvSpPr>
              <p:cNvPr id="38" name="Chevron 4">
                <a:extLst>
                  <a:ext uri="{FF2B5EF4-FFF2-40B4-BE49-F238E27FC236}">
                    <a16:creationId xmlns:a16="http://schemas.microsoft.com/office/drawing/2014/main" id="{3D005E47-727A-AA46-F8D7-660FC3A39BD2}"/>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39" name="Rectangle 5">
                <a:extLst>
                  <a:ext uri="{FF2B5EF4-FFF2-40B4-BE49-F238E27FC236}">
                    <a16:creationId xmlns:a16="http://schemas.microsoft.com/office/drawing/2014/main" id="{90BE9E3D-9FD0-EF1F-FF57-B3F215FDD7EB}"/>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40" name="Rectangle 6">
                <a:extLst>
                  <a:ext uri="{FF2B5EF4-FFF2-40B4-BE49-F238E27FC236}">
                    <a16:creationId xmlns:a16="http://schemas.microsoft.com/office/drawing/2014/main" id="{CEF8E7CD-705E-3F30-D3FD-3D0FC2C10ECD}"/>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grpSp>
        <p:sp>
          <p:nvSpPr>
            <p:cNvPr id="37" name="TextBox 36">
              <a:extLst>
                <a:ext uri="{FF2B5EF4-FFF2-40B4-BE49-F238E27FC236}">
                  <a16:creationId xmlns:a16="http://schemas.microsoft.com/office/drawing/2014/main" id="{122C25EF-8FC7-7438-F745-E82F41DB1E28}"/>
                </a:ext>
              </a:extLst>
            </p:cNvPr>
            <p:cNvSpPr txBox="1"/>
            <p:nvPr/>
          </p:nvSpPr>
          <p:spPr>
            <a:xfrm>
              <a:off x="4327264" y="2221545"/>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01</a:t>
              </a:r>
              <a:endParaRPr lang="ko-KR" altLang="en-US" sz="6000" b="1" dirty="0">
                <a:solidFill>
                  <a:srgbClr val="CC00CC"/>
                </a:solidFill>
                <a:cs typeface="Arial" pitchFamily="34" charset="0"/>
              </a:endParaRPr>
            </a:p>
          </p:txBody>
        </p:sp>
      </p:grpSp>
      <p:grpSp>
        <p:nvGrpSpPr>
          <p:cNvPr id="41" name="Group 40">
            <a:extLst>
              <a:ext uri="{FF2B5EF4-FFF2-40B4-BE49-F238E27FC236}">
                <a16:creationId xmlns:a16="http://schemas.microsoft.com/office/drawing/2014/main" id="{2EDDAED7-E07A-84A2-7B6A-22FF3564E6C3}"/>
              </a:ext>
            </a:extLst>
          </p:cNvPr>
          <p:cNvGrpSpPr/>
          <p:nvPr/>
        </p:nvGrpSpPr>
        <p:grpSpPr>
          <a:xfrm>
            <a:off x="5849631" y="3560214"/>
            <a:ext cx="1795631" cy="1087040"/>
            <a:chOff x="5849631" y="3014114"/>
            <a:chExt cx="1795631" cy="1087040"/>
          </a:xfrm>
        </p:grpSpPr>
        <p:grpSp>
          <p:nvGrpSpPr>
            <p:cNvPr id="42" name="Group 7">
              <a:extLst>
                <a:ext uri="{FF2B5EF4-FFF2-40B4-BE49-F238E27FC236}">
                  <a16:creationId xmlns:a16="http://schemas.microsoft.com/office/drawing/2014/main" id="{A4E33BA9-85C8-F2DD-B04E-5B1326B2E630}"/>
                </a:ext>
              </a:extLst>
            </p:cNvPr>
            <p:cNvGrpSpPr/>
            <p:nvPr/>
          </p:nvGrpSpPr>
          <p:grpSpPr>
            <a:xfrm rot="10800000">
              <a:off x="5849631" y="3014114"/>
              <a:ext cx="593022" cy="897078"/>
              <a:chOff x="4136752" y="1733231"/>
              <a:chExt cx="723792" cy="1422710"/>
            </a:xfrm>
            <a:solidFill>
              <a:schemeClr val="accent3"/>
            </a:solidFill>
          </p:grpSpPr>
          <p:sp>
            <p:nvSpPr>
              <p:cNvPr id="44" name="Chevron 8">
                <a:extLst>
                  <a:ext uri="{FF2B5EF4-FFF2-40B4-BE49-F238E27FC236}">
                    <a16:creationId xmlns:a16="http://schemas.microsoft.com/office/drawing/2014/main" id="{F1E93B78-D01B-3F2B-1B8D-4FB507EDC8A0}"/>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45" name="Rectangle 9">
                <a:extLst>
                  <a:ext uri="{FF2B5EF4-FFF2-40B4-BE49-F238E27FC236}">
                    <a16:creationId xmlns:a16="http://schemas.microsoft.com/office/drawing/2014/main" id="{75BA1118-F98E-82F9-D4B4-4F460B9332A7}"/>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sp>
            <p:nvSpPr>
              <p:cNvPr id="46" name="Rectangle 10">
                <a:extLst>
                  <a:ext uri="{FF2B5EF4-FFF2-40B4-BE49-F238E27FC236}">
                    <a16:creationId xmlns:a16="http://schemas.microsoft.com/office/drawing/2014/main" id="{1F183513-0463-3105-543A-EAC69EEBD158}"/>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grpSp>
        <p:sp>
          <p:nvSpPr>
            <p:cNvPr id="43" name="TextBox 42">
              <a:extLst>
                <a:ext uri="{FF2B5EF4-FFF2-40B4-BE49-F238E27FC236}">
                  <a16:creationId xmlns:a16="http://schemas.microsoft.com/office/drawing/2014/main" id="{9E52ED09-0416-E6F0-B770-4D00813071F8}"/>
                </a:ext>
              </a:extLst>
            </p:cNvPr>
            <p:cNvSpPr txBox="1"/>
            <p:nvPr/>
          </p:nvSpPr>
          <p:spPr>
            <a:xfrm>
              <a:off x="6601294" y="3085491"/>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02</a:t>
              </a:r>
              <a:endParaRPr lang="ko-KR" altLang="en-US" sz="6000" b="1" dirty="0">
                <a:solidFill>
                  <a:srgbClr val="CC00CC"/>
                </a:solidFill>
                <a:cs typeface="Arial" pitchFamily="34" charset="0"/>
              </a:endParaRPr>
            </a:p>
          </p:txBody>
        </p:sp>
      </p:grpSp>
      <p:grpSp>
        <p:nvGrpSpPr>
          <p:cNvPr id="53" name="Group 52">
            <a:extLst>
              <a:ext uri="{FF2B5EF4-FFF2-40B4-BE49-F238E27FC236}">
                <a16:creationId xmlns:a16="http://schemas.microsoft.com/office/drawing/2014/main" id="{BD71001F-FB4E-93AE-6066-3050E14075F4}"/>
              </a:ext>
            </a:extLst>
          </p:cNvPr>
          <p:cNvGrpSpPr/>
          <p:nvPr/>
        </p:nvGrpSpPr>
        <p:grpSpPr>
          <a:xfrm>
            <a:off x="4327264" y="4833603"/>
            <a:ext cx="1768736" cy="1070430"/>
            <a:chOff x="4327264" y="4465303"/>
            <a:chExt cx="1768736" cy="1070430"/>
          </a:xfrm>
        </p:grpSpPr>
        <p:grpSp>
          <p:nvGrpSpPr>
            <p:cNvPr id="54" name="Group 11">
              <a:extLst>
                <a:ext uri="{FF2B5EF4-FFF2-40B4-BE49-F238E27FC236}">
                  <a16:creationId xmlns:a16="http://schemas.microsoft.com/office/drawing/2014/main" id="{E4D27856-061E-9DDC-9615-9A23B9B1904D}"/>
                </a:ext>
              </a:extLst>
            </p:cNvPr>
            <p:cNvGrpSpPr/>
            <p:nvPr/>
          </p:nvGrpSpPr>
          <p:grpSpPr>
            <a:xfrm>
              <a:off x="5502978" y="4465303"/>
              <a:ext cx="593022" cy="897078"/>
              <a:chOff x="4136752" y="1733231"/>
              <a:chExt cx="723792" cy="1422710"/>
            </a:xfrm>
            <a:solidFill>
              <a:schemeClr val="accent2"/>
            </a:solidFill>
          </p:grpSpPr>
          <p:sp>
            <p:nvSpPr>
              <p:cNvPr id="56" name="Chevron 12">
                <a:extLst>
                  <a:ext uri="{FF2B5EF4-FFF2-40B4-BE49-F238E27FC236}">
                    <a16:creationId xmlns:a16="http://schemas.microsoft.com/office/drawing/2014/main" id="{6B9DFF9A-E871-6A92-FA0F-A4D5F97C6677}"/>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57" name="Rectangle 13">
                <a:extLst>
                  <a:ext uri="{FF2B5EF4-FFF2-40B4-BE49-F238E27FC236}">
                    <a16:creationId xmlns:a16="http://schemas.microsoft.com/office/drawing/2014/main" id="{662E7856-4B01-CA95-F7B6-76AB74070DBF}"/>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sp>
            <p:nvSpPr>
              <p:cNvPr id="58" name="Rectangle 14">
                <a:extLst>
                  <a:ext uri="{FF2B5EF4-FFF2-40B4-BE49-F238E27FC236}">
                    <a16:creationId xmlns:a16="http://schemas.microsoft.com/office/drawing/2014/main" id="{B808B76A-97FF-EBC8-01A5-06FCF047D218}"/>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grpSp>
        <p:sp>
          <p:nvSpPr>
            <p:cNvPr id="55" name="TextBox 54">
              <a:extLst>
                <a:ext uri="{FF2B5EF4-FFF2-40B4-BE49-F238E27FC236}">
                  <a16:creationId xmlns:a16="http://schemas.microsoft.com/office/drawing/2014/main" id="{A9715D1A-E744-27DF-CF8F-753089C9A5DA}"/>
                </a:ext>
              </a:extLst>
            </p:cNvPr>
            <p:cNvSpPr txBox="1"/>
            <p:nvPr/>
          </p:nvSpPr>
          <p:spPr>
            <a:xfrm>
              <a:off x="4327264" y="4520070"/>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03</a:t>
              </a:r>
              <a:endParaRPr lang="ko-KR" altLang="en-US" sz="6000" b="1" dirty="0">
                <a:solidFill>
                  <a:srgbClr val="CC00CC"/>
                </a:solidFill>
                <a:cs typeface="Arial" pitchFamily="34" charset="0"/>
              </a:endParaRPr>
            </a:p>
          </p:txBody>
        </p:sp>
      </p:grpSp>
      <p:grpSp>
        <p:nvGrpSpPr>
          <p:cNvPr id="59" name="Group 23">
            <a:extLst>
              <a:ext uri="{FF2B5EF4-FFF2-40B4-BE49-F238E27FC236}">
                <a16:creationId xmlns:a16="http://schemas.microsoft.com/office/drawing/2014/main" id="{3ECA3B14-5B9D-1E38-596D-4C0195E5102C}"/>
              </a:ext>
            </a:extLst>
          </p:cNvPr>
          <p:cNvGrpSpPr/>
          <p:nvPr/>
        </p:nvGrpSpPr>
        <p:grpSpPr>
          <a:xfrm>
            <a:off x="6810880" y="2147782"/>
            <a:ext cx="5051382" cy="1084784"/>
            <a:chOff x="2551704" y="4283314"/>
            <a:chExt cx="935720" cy="1084784"/>
          </a:xfrm>
        </p:grpSpPr>
        <p:sp>
          <p:nvSpPr>
            <p:cNvPr id="60" name="TextBox 59">
              <a:extLst>
                <a:ext uri="{FF2B5EF4-FFF2-40B4-BE49-F238E27FC236}">
                  <a16:creationId xmlns:a16="http://schemas.microsoft.com/office/drawing/2014/main" id="{13AF7D53-984A-D709-7B47-C23C57369062}"/>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A significant portion of economic activity in West Africa takes place in the informal sector, which often operates outside formal insurance channels. Informal businesses and workers may not have access to insurance or may rely on traditional risk-sharing mechanisms.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E60B8E0-0021-F25A-0969-A27E42EFC10E}"/>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rgbClr val="CC00CC"/>
                  </a:solidFill>
                  <a:latin typeface="Arial" panose="020B0604020202020204" pitchFamily="34" charset="0"/>
                  <a:cs typeface="Arial" panose="020B0604020202020204" pitchFamily="34" charset="0"/>
                </a:rPr>
                <a:t>Limited Formalization</a:t>
              </a:r>
              <a:endParaRPr lang="ko-KR" altLang="en-US" sz="1400" b="1" dirty="0">
                <a:solidFill>
                  <a:srgbClr val="CC00CC"/>
                </a:solidFill>
                <a:latin typeface="Arial" panose="020B0604020202020204" pitchFamily="34" charset="0"/>
                <a:cs typeface="Arial" panose="020B0604020202020204" pitchFamily="34" charset="0"/>
              </a:endParaRPr>
            </a:p>
          </p:txBody>
        </p:sp>
      </p:grpSp>
      <p:grpSp>
        <p:nvGrpSpPr>
          <p:cNvPr id="62" name="Group 26">
            <a:extLst>
              <a:ext uri="{FF2B5EF4-FFF2-40B4-BE49-F238E27FC236}">
                <a16:creationId xmlns:a16="http://schemas.microsoft.com/office/drawing/2014/main" id="{7CF406C3-0E64-F3C2-7891-06D90A481213}"/>
              </a:ext>
            </a:extLst>
          </p:cNvPr>
          <p:cNvGrpSpPr/>
          <p:nvPr/>
        </p:nvGrpSpPr>
        <p:grpSpPr>
          <a:xfrm>
            <a:off x="6789519" y="4720674"/>
            <a:ext cx="5031737" cy="1046440"/>
            <a:chOff x="2551704" y="4283314"/>
            <a:chExt cx="1111823" cy="1046440"/>
          </a:xfrm>
        </p:grpSpPr>
        <p:sp>
          <p:nvSpPr>
            <p:cNvPr id="63" name="TextBox 62">
              <a:extLst>
                <a:ext uri="{FF2B5EF4-FFF2-40B4-BE49-F238E27FC236}">
                  <a16:creationId xmlns:a16="http://schemas.microsoft.com/office/drawing/2014/main" id="{535FB8AA-1C5C-9B9A-B8DD-8E8DEC0D3624}"/>
                </a:ext>
              </a:extLst>
            </p:cNvPr>
            <p:cNvSpPr txBox="1"/>
            <p:nvPr/>
          </p:nvSpPr>
          <p:spPr>
            <a:xfrm>
              <a:off x="2551706" y="4560313"/>
              <a:ext cx="1111821" cy="769441"/>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Informal risk management practices, such as community-based mutual assistance schemes, are prevalent in West Africa. Understanding these practices and integrating them into insurance solutions can be beneficial in reaching underserved populations.</a:t>
              </a:r>
              <a:endParaRPr lang="ko-KR" altLang="en-US" sz="1100" dirty="0">
                <a:solidFill>
                  <a:schemeClr val="tx1">
                    <a:lumMod val="75000"/>
                    <a:lumOff val="25000"/>
                  </a:schemeClr>
                </a:solidFill>
                <a:cs typeface="Arial" pitchFamily="34" charset="0"/>
              </a:endParaRPr>
            </a:p>
          </p:txBody>
        </p:sp>
        <p:sp>
          <p:nvSpPr>
            <p:cNvPr id="64" name="TextBox 63">
              <a:extLst>
                <a:ext uri="{FF2B5EF4-FFF2-40B4-BE49-F238E27FC236}">
                  <a16:creationId xmlns:a16="http://schemas.microsoft.com/office/drawing/2014/main" id="{2D51738D-F9C5-CCDB-2365-5520705523EB}"/>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rgbClr val="CC00CC"/>
                  </a:solidFill>
                  <a:latin typeface="Arial" panose="020B0604020202020204" pitchFamily="34" charset="0"/>
                  <a:cs typeface="Arial" panose="020B0604020202020204" pitchFamily="34" charset="0"/>
                </a:rPr>
                <a:t>Informal Risk Management</a:t>
              </a:r>
              <a:endParaRPr lang="ko-KR" altLang="en-US" sz="1400" b="1" dirty="0">
                <a:solidFill>
                  <a:srgbClr val="CC00CC"/>
                </a:solidFill>
                <a:latin typeface="Arial" panose="020B0604020202020204" pitchFamily="34" charset="0"/>
                <a:cs typeface="Arial" panose="020B0604020202020204" pitchFamily="34" charset="0"/>
              </a:endParaRPr>
            </a:p>
          </p:txBody>
        </p:sp>
      </p:grpSp>
      <p:grpSp>
        <p:nvGrpSpPr>
          <p:cNvPr id="65" name="Group 29">
            <a:extLst>
              <a:ext uri="{FF2B5EF4-FFF2-40B4-BE49-F238E27FC236}">
                <a16:creationId xmlns:a16="http://schemas.microsoft.com/office/drawing/2014/main" id="{27DA644A-6B82-A45A-18A0-BD58E61289B8}"/>
              </a:ext>
            </a:extLst>
          </p:cNvPr>
          <p:cNvGrpSpPr/>
          <p:nvPr/>
        </p:nvGrpSpPr>
        <p:grpSpPr>
          <a:xfrm>
            <a:off x="214640" y="3478678"/>
            <a:ext cx="4926855" cy="1084784"/>
            <a:chOff x="2385861" y="4283314"/>
            <a:chExt cx="1101563" cy="1084784"/>
          </a:xfrm>
        </p:grpSpPr>
        <p:sp>
          <p:nvSpPr>
            <p:cNvPr id="66" name="TextBox 65">
              <a:extLst>
                <a:ext uri="{FF2B5EF4-FFF2-40B4-BE49-F238E27FC236}">
                  <a16:creationId xmlns:a16="http://schemas.microsoft.com/office/drawing/2014/main" id="{524AE697-4AC3-9DAC-032F-E8F2B0F90B0F}"/>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Many people in the informal sector lack access to formal financial services, including insurance. This poses a challenge for insurers seeking to expand their customer base and highlights the need for innovative distribution models tailored to the informal economy.</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CE920C6-7146-2244-3BDC-ED45349A90D0}"/>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rgbClr val="CC00CC"/>
                  </a:solidFill>
                  <a:latin typeface="Arial" panose="020B0604020202020204" pitchFamily="34" charset="0"/>
                  <a:cs typeface="Arial" panose="020B0604020202020204" pitchFamily="34" charset="0"/>
                </a:rPr>
                <a:t>Financial Exclusion</a:t>
              </a:r>
              <a:endParaRPr lang="ko-KR" altLang="en-US" sz="1400" b="1" dirty="0">
                <a:solidFill>
                  <a:srgbClr val="CC00CC"/>
                </a:solidFill>
                <a:latin typeface="Arial" panose="020B0604020202020204" pitchFamily="34" charset="0"/>
                <a:cs typeface="Arial" panose="020B0604020202020204" pitchFamily="34" charset="0"/>
              </a:endParaRPr>
            </a:p>
          </p:txBody>
        </p:sp>
      </p:grpSp>
      <p:cxnSp>
        <p:nvCxnSpPr>
          <p:cNvPr id="71" name="Straight Connector 35">
            <a:extLst>
              <a:ext uri="{FF2B5EF4-FFF2-40B4-BE49-F238E27FC236}">
                <a16:creationId xmlns:a16="http://schemas.microsoft.com/office/drawing/2014/main" id="{41A9B1B9-C85E-2D15-DE8A-19B1F72A2955}"/>
              </a:ext>
            </a:extLst>
          </p:cNvPr>
          <p:cNvCxnSpPr/>
          <p:nvPr/>
        </p:nvCxnSpPr>
        <p:spPr>
          <a:xfrm>
            <a:off x="6810880" y="2077925"/>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36">
            <a:extLst>
              <a:ext uri="{FF2B5EF4-FFF2-40B4-BE49-F238E27FC236}">
                <a16:creationId xmlns:a16="http://schemas.microsoft.com/office/drawing/2014/main" id="{4ED1B86E-AC97-D81B-9AB5-BFF797E725A1}"/>
              </a:ext>
            </a:extLst>
          </p:cNvPr>
          <p:cNvCxnSpPr/>
          <p:nvPr/>
        </p:nvCxnSpPr>
        <p:spPr>
          <a:xfrm>
            <a:off x="6810880" y="3383979"/>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37">
            <a:extLst>
              <a:ext uri="{FF2B5EF4-FFF2-40B4-BE49-F238E27FC236}">
                <a16:creationId xmlns:a16="http://schemas.microsoft.com/office/drawing/2014/main" id="{D89547B2-9416-F5F9-1572-5DD48F0D67DB}"/>
              </a:ext>
            </a:extLst>
          </p:cNvPr>
          <p:cNvCxnSpPr/>
          <p:nvPr/>
        </p:nvCxnSpPr>
        <p:spPr>
          <a:xfrm>
            <a:off x="6810880" y="4643839"/>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38">
            <a:extLst>
              <a:ext uri="{FF2B5EF4-FFF2-40B4-BE49-F238E27FC236}">
                <a16:creationId xmlns:a16="http://schemas.microsoft.com/office/drawing/2014/main" id="{F6F5C019-5454-89F7-5EAC-7754FA91663B}"/>
              </a:ext>
            </a:extLst>
          </p:cNvPr>
          <p:cNvCxnSpPr/>
          <p:nvPr/>
        </p:nvCxnSpPr>
        <p:spPr>
          <a:xfrm>
            <a:off x="6810880" y="5924493"/>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39">
            <a:extLst>
              <a:ext uri="{FF2B5EF4-FFF2-40B4-BE49-F238E27FC236}">
                <a16:creationId xmlns:a16="http://schemas.microsoft.com/office/drawing/2014/main" id="{2E7FBA60-5017-7E60-2429-C9F94BF24C77}"/>
              </a:ext>
            </a:extLst>
          </p:cNvPr>
          <p:cNvCxnSpPr/>
          <p:nvPr/>
        </p:nvCxnSpPr>
        <p:spPr>
          <a:xfrm>
            <a:off x="821496" y="3446695"/>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40">
            <a:extLst>
              <a:ext uri="{FF2B5EF4-FFF2-40B4-BE49-F238E27FC236}">
                <a16:creationId xmlns:a16="http://schemas.microsoft.com/office/drawing/2014/main" id="{4900DFA5-63AE-1A4E-70C2-56DF9AC6EAA1}"/>
              </a:ext>
            </a:extLst>
          </p:cNvPr>
          <p:cNvCxnSpPr/>
          <p:nvPr/>
        </p:nvCxnSpPr>
        <p:spPr>
          <a:xfrm>
            <a:off x="821496" y="4663849"/>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96866AE-D645-6CCD-403A-DCF4A983CCAF}"/>
              </a:ext>
            </a:extLst>
          </p:cNvPr>
          <p:cNvSpPr>
            <a:spLocks noGrp="1"/>
          </p:cNvSpPr>
          <p:nvPr>
            <p:ph type="sldNum" sz="quarter" idx="12"/>
          </p:nvPr>
        </p:nvSpPr>
        <p:spPr/>
        <p:txBody>
          <a:bodyPr/>
          <a:lstStyle/>
          <a:p>
            <a:fld id="{21A9E2F6-F80B-4915-AC1C-34F442F667D7}" type="slidenum">
              <a:rPr lang="en-GB" smtClean="0"/>
              <a:t>13</a:t>
            </a:fld>
            <a:endParaRPr lang="en-GB"/>
          </a:p>
        </p:txBody>
      </p:sp>
      <p:sp>
        <p:nvSpPr>
          <p:cNvPr id="5" name="Rectangle 4">
            <a:extLst>
              <a:ext uri="{FF2B5EF4-FFF2-40B4-BE49-F238E27FC236}">
                <a16:creationId xmlns:a16="http://schemas.microsoft.com/office/drawing/2014/main" id="{450FFDDD-3B28-5D22-35D5-04B77902F7CF}"/>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A775074-9154-EDA5-1474-2EFA61246749}"/>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FF75F76-576E-185B-E09F-80BC0C99414E}"/>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55FC09E-2E63-4BA5-E5F4-1305E665FADA}"/>
              </a:ext>
            </a:extLst>
          </p:cNvPr>
          <p:cNvSpPr/>
          <p:nvPr/>
        </p:nvSpPr>
        <p:spPr>
          <a:xfrm>
            <a:off x="6330459" y="31017"/>
            <a:ext cx="1418493" cy="22273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199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solidFill>
                  <a:srgbClr val="7030A0"/>
                </a:solidFill>
                <a:effectLst/>
                <a:latin typeface="Arial Black" panose="020B0A04020102020204" pitchFamily="34" charset="0"/>
                <a:ea typeface="Calibri" panose="020F0502020204030204" pitchFamily="34" charset="0"/>
                <a:cs typeface="Arial" panose="020B0604020202020204" pitchFamily="34" charset="0"/>
              </a:rPr>
              <a:t>Peculiarities of West African Macroeconomies</a:t>
            </a:r>
            <a:endParaRPr lang="en-GB" sz="3200" dirty="0">
              <a:solidFill>
                <a:srgbClr val="7030A0"/>
              </a:solidFill>
              <a:latin typeface="Arial Black" panose="020B0A04020102020204" pitchFamily="34" charset="0"/>
            </a:endParaRPr>
          </a:p>
        </p:txBody>
      </p:sp>
      <p:sp>
        <p:nvSpPr>
          <p:cNvPr id="4" name="TextBox 3">
            <a:extLst>
              <a:ext uri="{FF2B5EF4-FFF2-40B4-BE49-F238E27FC236}">
                <a16:creationId xmlns:a16="http://schemas.microsoft.com/office/drawing/2014/main" id="{717EDDD3-CEA0-F3EE-9255-D4F445D7A2EB}"/>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rgbClr val="CC00CC"/>
                </a:solidFill>
                <a:effectLst/>
                <a:latin typeface="Arial" panose="020B0604020202020204" pitchFamily="34" charset="0"/>
                <a:ea typeface="Calibri" panose="020F0502020204030204" pitchFamily="34" charset="0"/>
                <a:cs typeface="Arial" panose="020B0604020202020204" pitchFamily="34" charset="0"/>
              </a:rPr>
              <a:t>Unique Cultural and Social Factors</a:t>
            </a:r>
          </a:p>
        </p:txBody>
      </p:sp>
      <p:grpSp>
        <p:nvGrpSpPr>
          <p:cNvPr id="35" name="Group 34">
            <a:extLst>
              <a:ext uri="{FF2B5EF4-FFF2-40B4-BE49-F238E27FC236}">
                <a16:creationId xmlns:a16="http://schemas.microsoft.com/office/drawing/2014/main" id="{2BA270ED-5CB8-E4BD-A58F-EAAC6A98C054}"/>
              </a:ext>
            </a:extLst>
          </p:cNvPr>
          <p:cNvGrpSpPr/>
          <p:nvPr/>
        </p:nvGrpSpPr>
        <p:grpSpPr>
          <a:xfrm>
            <a:off x="4327264" y="3150424"/>
            <a:ext cx="1768736" cy="1039284"/>
            <a:chOff x="4327264" y="2197924"/>
            <a:chExt cx="1768736" cy="1039284"/>
          </a:xfrm>
        </p:grpSpPr>
        <p:grpSp>
          <p:nvGrpSpPr>
            <p:cNvPr id="36" name="Group 3">
              <a:extLst>
                <a:ext uri="{FF2B5EF4-FFF2-40B4-BE49-F238E27FC236}">
                  <a16:creationId xmlns:a16="http://schemas.microsoft.com/office/drawing/2014/main" id="{8F028AE2-F66B-92FE-487A-1281E07FD3E2}"/>
                </a:ext>
              </a:extLst>
            </p:cNvPr>
            <p:cNvGrpSpPr/>
            <p:nvPr/>
          </p:nvGrpSpPr>
          <p:grpSpPr>
            <a:xfrm>
              <a:off x="5502978" y="2197924"/>
              <a:ext cx="593022" cy="897078"/>
              <a:chOff x="4136752" y="1733231"/>
              <a:chExt cx="723792" cy="1422710"/>
            </a:xfrm>
            <a:solidFill>
              <a:schemeClr val="accent4"/>
            </a:solidFill>
          </p:grpSpPr>
          <p:sp>
            <p:nvSpPr>
              <p:cNvPr id="38" name="Chevron 4">
                <a:extLst>
                  <a:ext uri="{FF2B5EF4-FFF2-40B4-BE49-F238E27FC236}">
                    <a16:creationId xmlns:a16="http://schemas.microsoft.com/office/drawing/2014/main" id="{3D005E47-727A-AA46-F8D7-660FC3A39BD2}"/>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39" name="Rectangle 5">
                <a:extLst>
                  <a:ext uri="{FF2B5EF4-FFF2-40B4-BE49-F238E27FC236}">
                    <a16:creationId xmlns:a16="http://schemas.microsoft.com/office/drawing/2014/main" id="{90BE9E3D-9FD0-EF1F-FF57-B3F215FDD7EB}"/>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40" name="Rectangle 6">
                <a:extLst>
                  <a:ext uri="{FF2B5EF4-FFF2-40B4-BE49-F238E27FC236}">
                    <a16:creationId xmlns:a16="http://schemas.microsoft.com/office/drawing/2014/main" id="{CEF8E7CD-705E-3F30-D3FD-3D0FC2C10ECD}"/>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grpSp>
        <p:sp>
          <p:nvSpPr>
            <p:cNvPr id="37" name="TextBox 36">
              <a:extLst>
                <a:ext uri="{FF2B5EF4-FFF2-40B4-BE49-F238E27FC236}">
                  <a16:creationId xmlns:a16="http://schemas.microsoft.com/office/drawing/2014/main" id="{122C25EF-8FC7-7438-F745-E82F41DB1E28}"/>
                </a:ext>
              </a:extLst>
            </p:cNvPr>
            <p:cNvSpPr txBox="1"/>
            <p:nvPr/>
          </p:nvSpPr>
          <p:spPr>
            <a:xfrm>
              <a:off x="4327264" y="2221545"/>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01</a:t>
              </a:r>
              <a:endParaRPr lang="ko-KR" altLang="en-US" sz="6000" b="1" dirty="0">
                <a:solidFill>
                  <a:srgbClr val="CC00CC"/>
                </a:solidFill>
                <a:cs typeface="Arial" pitchFamily="34" charset="0"/>
              </a:endParaRPr>
            </a:p>
          </p:txBody>
        </p:sp>
      </p:grpSp>
      <p:grpSp>
        <p:nvGrpSpPr>
          <p:cNvPr id="41" name="Group 40">
            <a:extLst>
              <a:ext uri="{FF2B5EF4-FFF2-40B4-BE49-F238E27FC236}">
                <a16:creationId xmlns:a16="http://schemas.microsoft.com/office/drawing/2014/main" id="{2EDDAED7-E07A-84A2-7B6A-22FF3564E6C3}"/>
              </a:ext>
            </a:extLst>
          </p:cNvPr>
          <p:cNvGrpSpPr/>
          <p:nvPr/>
        </p:nvGrpSpPr>
        <p:grpSpPr>
          <a:xfrm>
            <a:off x="5849631" y="4436514"/>
            <a:ext cx="1795631" cy="1087040"/>
            <a:chOff x="5849631" y="3014114"/>
            <a:chExt cx="1795631" cy="1087040"/>
          </a:xfrm>
        </p:grpSpPr>
        <p:grpSp>
          <p:nvGrpSpPr>
            <p:cNvPr id="42" name="Group 7">
              <a:extLst>
                <a:ext uri="{FF2B5EF4-FFF2-40B4-BE49-F238E27FC236}">
                  <a16:creationId xmlns:a16="http://schemas.microsoft.com/office/drawing/2014/main" id="{A4E33BA9-85C8-F2DD-B04E-5B1326B2E630}"/>
                </a:ext>
              </a:extLst>
            </p:cNvPr>
            <p:cNvGrpSpPr/>
            <p:nvPr/>
          </p:nvGrpSpPr>
          <p:grpSpPr>
            <a:xfrm rot="10800000">
              <a:off x="5849631" y="3014114"/>
              <a:ext cx="593022" cy="897078"/>
              <a:chOff x="4136752" y="1733231"/>
              <a:chExt cx="723792" cy="1422710"/>
            </a:xfrm>
            <a:solidFill>
              <a:schemeClr val="accent3"/>
            </a:solidFill>
          </p:grpSpPr>
          <p:sp>
            <p:nvSpPr>
              <p:cNvPr id="44" name="Chevron 8">
                <a:extLst>
                  <a:ext uri="{FF2B5EF4-FFF2-40B4-BE49-F238E27FC236}">
                    <a16:creationId xmlns:a16="http://schemas.microsoft.com/office/drawing/2014/main" id="{F1E93B78-D01B-3F2B-1B8D-4FB507EDC8A0}"/>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45" name="Rectangle 9">
                <a:extLst>
                  <a:ext uri="{FF2B5EF4-FFF2-40B4-BE49-F238E27FC236}">
                    <a16:creationId xmlns:a16="http://schemas.microsoft.com/office/drawing/2014/main" id="{75BA1118-F98E-82F9-D4B4-4F460B9332A7}"/>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46" name="Rectangle 10">
                <a:extLst>
                  <a:ext uri="{FF2B5EF4-FFF2-40B4-BE49-F238E27FC236}">
                    <a16:creationId xmlns:a16="http://schemas.microsoft.com/office/drawing/2014/main" id="{1F183513-0463-3105-543A-EAC69EEBD158}"/>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grpSp>
        <p:sp>
          <p:nvSpPr>
            <p:cNvPr id="43" name="TextBox 42">
              <a:extLst>
                <a:ext uri="{FF2B5EF4-FFF2-40B4-BE49-F238E27FC236}">
                  <a16:creationId xmlns:a16="http://schemas.microsoft.com/office/drawing/2014/main" id="{9E52ED09-0416-E6F0-B770-4D00813071F8}"/>
                </a:ext>
              </a:extLst>
            </p:cNvPr>
            <p:cNvSpPr txBox="1"/>
            <p:nvPr/>
          </p:nvSpPr>
          <p:spPr>
            <a:xfrm>
              <a:off x="6601294" y="3085491"/>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02</a:t>
              </a:r>
              <a:endParaRPr lang="ko-KR" altLang="en-US" sz="6000" b="1" dirty="0">
                <a:solidFill>
                  <a:srgbClr val="CC00CC"/>
                </a:solidFill>
                <a:cs typeface="Arial" pitchFamily="34" charset="0"/>
              </a:endParaRPr>
            </a:p>
          </p:txBody>
        </p:sp>
      </p:grpSp>
      <p:grpSp>
        <p:nvGrpSpPr>
          <p:cNvPr id="53" name="Group 52">
            <a:extLst>
              <a:ext uri="{FF2B5EF4-FFF2-40B4-BE49-F238E27FC236}">
                <a16:creationId xmlns:a16="http://schemas.microsoft.com/office/drawing/2014/main" id="{BD71001F-FB4E-93AE-6066-3050E14075F4}"/>
              </a:ext>
            </a:extLst>
          </p:cNvPr>
          <p:cNvGrpSpPr/>
          <p:nvPr/>
        </p:nvGrpSpPr>
        <p:grpSpPr>
          <a:xfrm>
            <a:off x="4327264" y="5709903"/>
            <a:ext cx="1768736" cy="1070430"/>
            <a:chOff x="4327264" y="4465303"/>
            <a:chExt cx="1768736" cy="1070430"/>
          </a:xfrm>
        </p:grpSpPr>
        <p:grpSp>
          <p:nvGrpSpPr>
            <p:cNvPr id="54" name="Group 11">
              <a:extLst>
                <a:ext uri="{FF2B5EF4-FFF2-40B4-BE49-F238E27FC236}">
                  <a16:creationId xmlns:a16="http://schemas.microsoft.com/office/drawing/2014/main" id="{E4D27856-061E-9DDC-9615-9A23B9B1904D}"/>
                </a:ext>
              </a:extLst>
            </p:cNvPr>
            <p:cNvGrpSpPr/>
            <p:nvPr/>
          </p:nvGrpSpPr>
          <p:grpSpPr>
            <a:xfrm>
              <a:off x="5502978" y="4465303"/>
              <a:ext cx="593022" cy="897078"/>
              <a:chOff x="4136752" y="1733231"/>
              <a:chExt cx="723792" cy="1422710"/>
            </a:xfrm>
            <a:solidFill>
              <a:schemeClr val="accent2"/>
            </a:solidFill>
          </p:grpSpPr>
          <p:sp>
            <p:nvSpPr>
              <p:cNvPr id="56" name="Chevron 12">
                <a:extLst>
                  <a:ext uri="{FF2B5EF4-FFF2-40B4-BE49-F238E27FC236}">
                    <a16:creationId xmlns:a16="http://schemas.microsoft.com/office/drawing/2014/main" id="{6B9DFF9A-E871-6A92-FA0F-A4D5F97C6677}"/>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57" name="Rectangle 13">
                <a:extLst>
                  <a:ext uri="{FF2B5EF4-FFF2-40B4-BE49-F238E27FC236}">
                    <a16:creationId xmlns:a16="http://schemas.microsoft.com/office/drawing/2014/main" id="{662E7856-4B01-CA95-F7B6-76AB74070DBF}"/>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58" name="Rectangle 14">
                <a:extLst>
                  <a:ext uri="{FF2B5EF4-FFF2-40B4-BE49-F238E27FC236}">
                    <a16:creationId xmlns:a16="http://schemas.microsoft.com/office/drawing/2014/main" id="{B808B76A-97FF-EBC8-01A5-06FCF047D218}"/>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grpSp>
        <p:sp>
          <p:nvSpPr>
            <p:cNvPr id="55" name="TextBox 54">
              <a:extLst>
                <a:ext uri="{FF2B5EF4-FFF2-40B4-BE49-F238E27FC236}">
                  <a16:creationId xmlns:a16="http://schemas.microsoft.com/office/drawing/2014/main" id="{A9715D1A-E744-27DF-CF8F-753089C9A5DA}"/>
                </a:ext>
              </a:extLst>
            </p:cNvPr>
            <p:cNvSpPr txBox="1"/>
            <p:nvPr/>
          </p:nvSpPr>
          <p:spPr>
            <a:xfrm>
              <a:off x="4327264" y="4520070"/>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03</a:t>
              </a:r>
              <a:endParaRPr lang="ko-KR" altLang="en-US" sz="6000" b="1" dirty="0">
                <a:solidFill>
                  <a:srgbClr val="CC00CC"/>
                </a:solidFill>
                <a:cs typeface="Arial" pitchFamily="34" charset="0"/>
              </a:endParaRPr>
            </a:p>
          </p:txBody>
        </p:sp>
      </p:grpSp>
      <p:grpSp>
        <p:nvGrpSpPr>
          <p:cNvPr id="59" name="Group 23">
            <a:extLst>
              <a:ext uri="{FF2B5EF4-FFF2-40B4-BE49-F238E27FC236}">
                <a16:creationId xmlns:a16="http://schemas.microsoft.com/office/drawing/2014/main" id="{3ECA3B14-5B9D-1E38-596D-4C0195E5102C}"/>
              </a:ext>
            </a:extLst>
          </p:cNvPr>
          <p:cNvGrpSpPr/>
          <p:nvPr/>
        </p:nvGrpSpPr>
        <p:grpSpPr>
          <a:xfrm>
            <a:off x="6810880" y="3024082"/>
            <a:ext cx="5051382" cy="1084784"/>
            <a:chOff x="2551704" y="4283314"/>
            <a:chExt cx="935720" cy="1084784"/>
          </a:xfrm>
        </p:grpSpPr>
        <p:sp>
          <p:nvSpPr>
            <p:cNvPr id="60" name="TextBox 59">
              <a:extLst>
                <a:ext uri="{FF2B5EF4-FFF2-40B4-BE49-F238E27FC236}">
                  <a16:creationId xmlns:a16="http://schemas.microsoft.com/office/drawing/2014/main" id="{13AF7D53-984A-D709-7B47-C23C57369062}"/>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In West African societies, extended families and social networks play a vital role in providing support during times of need. This cultural context influences individuals' perceptions of insurance and their willingness to participate in formal risk-sharing mechanisms.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E60B8E0-0021-F25A-0969-A27E42EFC10E}"/>
                </a:ext>
              </a:extLst>
            </p:cNvPr>
            <p:cNvSpPr txBox="1"/>
            <p:nvPr/>
          </p:nvSpPr>
          <p:spPr>
            <a:xfrm>
              <a:off x="2551704" y="4283314"/>
              <a:ext cx="927764" cy="276999"/>
            </a:xfrm>
            <a:prstGeom prst="rect">
              <a:avLst/>
            </a:prstGeom>
            <a:noFill/>
          </p:spPr>
          <p:txBody>
            <a:bodyPr wrap="square" rtlCol="0">
              <a:spAutoFit/>
            </a:bodyPr>
            <a:lstStyle/>
            <a:p>
              <a:r>
                <a:rPr lang="en-GB" altLang="ko-KR" sz="1200" b="1" dirty="0">
                  <a:solidFill>
                    <a:srgbClr val="CC00CC"/>
                  </a:solidFill>
                  <a:latin typeface="Arial" panose="020B0604020202020204" pitchFamily="34" charset="0"/>
                  <a:cs typeface="Arial" panose="020B0604020202020204" pitchFamily="34" charset="0"/>
                </a:rPr>
                <a:t>Extended Families and Social Networks</a:t>
              </a:r>
              <a:endParaRPr lang="ko-KR" altLang="en-US" sz="1200" b="1" dirty="0">
                <a:solidFill>
                  <a:srgbClr val="CC00CC"/>
                </a:solidFill>
                <a:latin typeface="Arial" panose="020B0604020202020204" pitchFamily="34" charset="0"/>
                <a:cs typeface="Arial" panose="020B0604020202020204" pitchFamily="34" charset="0"/>
              </a:endParaRPr>
            </a:p>
          </p:txBody>
        </p:sp>
      </p:grpSp>
      <p:grpSp>
        <p:nvGrpSpPr>
          <p:cNvPr id="62" name="Group 26">
            <a:extLst>
              <a:ext uri="{FF2B5EF4-FFF2-40B4-BE49-F238E27FC236}">
                <a16:creationId xmlns:a16="http://schemas.microsoft.com/office/drawing/2014/main" id="{7CF406C3-0E64-F3C2-7891-06D90A481213}"/>
              </a:ext>
            </a:extLst>
          </p:cNvPr>
          <p:cNvGrpSpPr/>
          <p:nvPr/>
        </p:nvGrpSpPr>
        <p:grpSpPr>
          <a:xfrm>
            <a:off x="6789519" y="5596974"/>
            <a:ext cx="5031737" cy="877163"/>
            <a:chOff x="2551704" y="4283314"/>
            <a:chExt cx="1111823" cy="877163"/>
          </a:xfrm>
        </p:grpSpPr>
        <p:sp>
          <p:nvSpPr>
            <p:cNvPr id="63" name="TextBox 62">
              <a:extLst>
                <a:ext uri="{FF2B5EF4-FFF2-40B4-BE49-F238E27FC236}">
                  <a16:creationId xmlns:a16="http://schemas.microsoft.com/office/drawing/2014/main" id="{535FB8AA-1C5C-9B9A-B8DD-8E8DEC0D3624}"/>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Trust is a critical factor in insurance. Building trust between insurers and customers is essential, particularly in societies where personal relationships and reputation carry significant weight.</a:t>
              </a:r>
              <a:endParaRPr lang="ko-KR" altLang="en-US" sz="1100" dirty="0">
                <a:solidFill>
                  <a:schemeClr val="tx1">
                    <a:lumMod val="75000"/>
                    <a:lumOff val="25000"/>
                  </a:schemeClr>
                </a:solidFill>
                <a:cs typeface="Arial" pitchFamily="34" charset="0"/>
              </a:endParaRPr>
            </a:p>
          </p:txBody>
        </p:sp>
        <p:sp>
          <p:nvSpPr>
            <p:cNvPr id="64" name="TextBox 63">
              <a:extLst>
                <a:ext uri="{FF2B5EF4-FFF2-40B4-BE49-F238E27FC236}">
                  <a16:creationId xmlns:a16="http://schemas.microsoft.com/office/drawing/2014/main" id="{2D51738D-F9C5-CCDB-2365-5520705523EB}"/>
                </a:ext>
              </a:extLst>
            </p:cNvPr>
            <p:cNvSpPr txBox="1"/>
            <p:nvPr/>
          </p:nvSpPr>
          <p:spPr>
            <a:xfrm>
              <a:off x="2551704" y="4283314"/>
              <a:ext cx="927764" cy="276999"/>
            </a:xfrm>
            <a:prstGeom prst="rect">
              <a:avLst/>
            </a:prstGeom>
            <a:noFill/>
          </p:spPr>
          <p:txBody>
            <a:bodyPr wrap="square" rtlCol="0">
              <a:spAutoFit/>
            </a:bodyPr>
            <a:lstStyle/>
            <a:p>
              <a:r>
                <a:rPr lang="en-US" altLang="ko-KR" sz="1200" b="1" dirty="0">
                  <a:solidFill>
                    <a:srgbClr val="CC00CC"/>
                  </a:solidFill>
                  <a:latin typeface="Arial" panose="020B0604020202020204" pitchFamily="34" charset="0"/>
                  <a:cs typeface="Arial" panose="020B0604020202020204" pitchFamily="34" charset="0"/>
                </a:rPr>
                <a:t>Trust and Reputation</a:t>
              </a:r>
              <a:endParaRPr lang="ko-KR" altLang="en-US" sz="1200" b="1" dirty="0">
                <a:solidFill>
                  <a:srgbClr val="CC00CC"/>
                </a:solidFill>
                <a:latin typeface="Arial" panose="020B0604020202020204" pitchFamily="34" charset="0"/>
                <a:cs typeface="Arial" panose="020B0604020202020204" pitchFamily="34" charset="0"/>
              </a:endParaRPr>
            </a:p>
          </p:txBody>
        </p:sp>
      </p:grpSp>
      <p:grpSp>
        <p:nvGrpSpPr>
          <p:cNvPr id="65" name="Group 29">
            <a:extLst>
              <a:ext uri="{FF2B5EF4-FFF2-40B4-BE49-F238E27FC236}">
                <a16:creationId xmlns:a16="http://schemas.microsoft.com/office/drawing/2014/main" id="{27DA644A-6B82-A45A-18A0-BD58E61289B8}"/>
              </a:ext>
            </a:extLst>
          </p:cNvPr>
          <p:cNvGrpSpPr/>
          <p:nvPr/>
        </p:nvGrpSpPr>
        <p:grpSpPr>
          <a:xfrm>
            <a:off x="214640" y="4354978"/>
            <a:ext cx="4926855" cy="903645"/>
            <a:chOff x="2385861" y="4283314"/>
            <a:chExt cx="1101563" cy="903645"/>
          </a:xfrm>
        </p:grpSpPr>
        <p:sp>
          <p:nvSpPr>
            <p:cNvPr id="66" name="TextBox 65">
              <a:extLst>
                <a:ext uri="{FF2B5EF4-FFF2-40B4-BE49-F238E27FC236}">
                  <a16:creationId xmlns:a16="http://schemas.microsoft.com/office/drawing/2014/main" id="{524AE697-4AC3-9DAC-032F-E8F2B0F90B0F}"/>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Customary and religious practices often have an impact on insurance decisions. For example, some communities may rely on spiritual beliefs to manage risks or may have reservations about certain insurance products.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CE920C6-7146-2244-3BDC-ED45349A90D0}"/>
                </a:ext>
              </a:extLst>
            </p:cNvPr>
            <p:cNvSpPr txBox="1"/>
            <p:nvPr/>
          </p:nvSpPr>
          <p:spPr>
            <a:xfrm>
              <a:off x="2551704" y="4283314"/>
              <a:ext cx="927764" cy="276999"/>
            </a:xfrm>
            <a:prstGeom prst="rect">
              <a:avLst/>
            </a:prstGeom>
            <a:noFill/>
          </p:spPr>
          <p:txBody>
            <a:bodyPr wrap="square" rtlCol="0">
              <a:spAutoFit/>
            </a:bodyPr>
            <a:lstStyle/>
            <a:p>
              <a:pPr algn="r"/>
              <a:r>
                <a:rPr lang="en-GB" altLang="ko-KR" sz="1200" b="1" dirty="0">
                  <a:solidFill>
                    <a:srgbClr val="CC00CC"/>
                  </a:solidFill>
                  <a:latin typeface="Arial" panose="020B0604020202020204" pitchFamily="34" charset="0"/>
                  <a:cs typeface="Arial" panose="020B0604020202020204" pitchFamily="34" charset="0"/>
                </a:rPr>
                <a:t>Customary and Religious Practices</a:t>
              </a:r>
              <a:endParaRPr lang="ko-KR" altLang="en-US" sz="1200" b="1" dirty="0">
                <a:solidFill>
                  <a:srgbClr val="CC00CC"/>
                </a:solidFill>
                <a:latin typeface="Arial" panose="020B0604020202020204" pitchFamily="34" charset="0"/>
                <a:cs typeface="Arial" panose="020B0604020202020204" pitchFamily="34" charset="0"/>
              </a:endParaRPr>
            </a:p>
          </p:txBody>
        </p:sp>
      </p:grpSp>
      <p:cxnSp>
        <p:nvCxnSpPr>
          <p:cNvPr id="71" name="Straight Connector 35">
            <a:extLst>
              <a:ext uri="{FF2B5EF4-FFF2-40B4-BE49-F238E27FC236}">
                <a16:creationId xmlns:a16="http://schemas.microsoft.com/office/drawing/2014/main" id="{41A9B1B9-C85E-2D15-DE8A-19B1F72A2955}"/>
              </a:ext>
            </a:extLst>
          </p:cNvPr>
          <p:cNvCxnSpPr/>
          <p:nvPr/>
        </p:nvCxnSpPr>
        <p:spPr>
          <a:xfrm>
            <a:off x="6810880" y="2954225"/>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36">
            <a:extLst>
              <a:ext uri="{FF2B5EF4-FFF2-40B4-BE49-F238E27FC236}">
                <a16:creationId xmlns:a16="http://schemas.microsoft.com/office/drawing/2014/main" id="{4ED1B86E-AC97-D81B-9AB5-BFF797E725A1}"/>
              </a:ext>
            </a:extLst>
          </p:cNvPr>
          <p:cNvCxnSpPr/>
          <p:nvPr/>
        </p:nvCxnSpPr>
        <p:spPr>
          <a:xfrm>
            <a:off x="6810880" y="4260279"/>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37">
            <a:extLst>
              <a:ext uri="{FF2B5EF4-FFF2-40B4-BE49-F238E27FC236}">
                <a16:creationId xmlns:a16="http://schemas.microsoft.com/office/drawing/2014/main" id="{D89547B2-9416-F5F9-1572-5DD48F0D67DB}"/>
              </a:ext>
            </a:extLst>
          </p:cNvPr>
          <p:cNvCxnSpPr/>
          <p:nvPr/>
        </p:nvCxnSpPr>
        <p:spPr>
          <a:xfrm>
            <a:off x="6810880" y="5520139"/>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38">
            <a:extLst>
              <a:ext uri="{FF2B5EF4-FFF2-40B4-BE49-F238E27FC236}">
                <a16:creationId xmlns:a16="http://schemas.microsoft.com/office/drawing/2014/main" id="{F6F5C019-5454-89F7-5EAC-7754FA91663B}"/>
              </a:ext>
            </a:extLst>
          </p:cNvPr>
          <p:cNvCxnSpPr/>
          <p:nvPr/>
        </p:nvCxnSpPr>
        <p:spPr>
          <a:xfrm>
            <a:off x="6810880" y="6800793"/>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39">
            <a:extLst>
              <a:ext uri="{FF2B5EF4-FFF2-40B4-BE49-F238E27FC236}">
                <a16:creationId xmlns:a16="http://schemas.microsoft.com/office/drawing/2014/main" id="{2E7FBA60-5017-7E60-2429-C9F94BF24C77}"/>
              </a:ext>
            </a:extLst>
          </p:cNvPr>
          <p:cNvCxnSpPr/>
          <p:nvPr/>
        </p:nvCxnSpPr>
        <p:spPr>
          <a:xfrm>
            <a:off x="821496" y="4322995"/>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40">
            <a:extLst>
              <a:ext uri="{FF2B5EF4-FFF2-40B4-BE49-F238E27FC236}">
                <a16:creationId xmlns:a16="http://schemas.microsoft.com/office/drawing/2014/main" id="{4900DFA5-63AE-1A4E-70C2-56DF9AC6EAA1}"/>
              </a:ext>
            </a:extLst>
          </p:cNvPr>
          <p:cNvCxnSpPr/>
          <p:nvPr/>
        </p:nvCxnSpPr>
        <p:spPr>
          <a:xfrm>
            <a:off x="821496" y="5540149"/>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0E55FDD-5AC5-7A6F-A6BD-D0A4155B57F6}"/>
              </a:ext>
            </a:extLst>
          </p:cNvPr>
          <p:cNvSpPr txBox="1"/>
          <p:nvPr/>
        </p:nvSpPr>
        <p:spPr>
          <a:xfrm>
            <a:off x="329738" y="1774307"/>
            <a:ext cx="11489574" cy="1228157"/>
          </a:xfrm>
          <a:prstGeom prst="rect">
            <a:avLst/>
          </a:prstGeom>
          <a:noFill/>
        </p:spPr>
        <p:txBody>
          <a:bodyPr wrap="square">
            <a:spAutoFit/>
          </a:bodyPr>
          <a:lstStyle/>
          <a:p>
            <a:pPr algn="just">
              <a:lnSpc>
                <a:spcPct val="107000"/>
              </a:lnSpc>
              <a:spcAft>
                <a:spcPts val="800"/>
              </a:spcAft>
            </a:pPr>
            <a:r>
              <a:rPr lang="en-US" sz="1400" kern="100" dirty="0">
                <a:effectLst/>
                <a:latin typeface="Arial" panose="020B0604020202020204" pitchFamily="34" charset="0"/>
                <a:ea typeface="Calibri" panose="020F0502020204030204" pitchFamily="34" charset="0"/>
                <a:cs typeface="Arial" panose="020B0604020202020204" pitchFamily="34" charset="0"/>
              </a:rPr>
              <a:t>Addressing these peculiarities requires a nuanced understanding of West African economies and societies. Insurance practitioners and policymakers must adapt their approaches to accommodate the high volatility, informal sector dominance, and unique cultural factors prevalent in the region. This may involve developing tailored insurance products, leveraging technology for outreach, and collaborating with community leaders to build trust and awareness about insurance's benefits. In doing so, the insurance industry can better serve the diverse and dynamic landscape of West Africa's macroeconomies. </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0D26F81-7CA2-3EAD-DDB3-13ED3C57D8FF}"/>
              </a:ext>
            </a:extLst>
          </p:cNvPr>
          <p:cNvSpPr>
            <a:spLocks noGrp="1"/>
          </p:cNvSpPr>
          <p:nvPr>
            <p:ph type="sldNum" sz="quarter" idx="12"/>
          </p:nvPr>
        </p:nvSpPr>
        <p:spPr/>
        <p:txBody>
          <a:bodyPr/>
          <a:lstStyle/>
          <a:p>
            <a:fld id="{21A9E2F6-F80B-4915-AC1C-34F442F667D7}" type="slidenum">
              <a:rPr lang="en-GB" smtClean="0"/>
              <a:t>14</a:t>
            </a:fld>
            <a:endParaRPr lang="en-GB"/>
          </a:p>
        </p:txBody>
      </p:sp>
      <p:sp>
        <p:nvSpPr>
          <p:cNvPr id="6" name="Rectangle 5">
            <a:extLst>
              <a:ext uri="{FF2B5EF4-FFF2-40B4-BE49-F238E27FC236}">
                <a16:creationId xmlns:a16="http://schemas.microsoft.com/office/drawing/2014/main" id="{A0106F6B-1BF7-54E7-63E9-72B899471793}"/>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00EE1CF-B70B-9D36-4B67-1B52296E666A}"/>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E33169B-0E41-C836-150F-EED9E1BACBB9}"/>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B3CE57B-8642-75D3-49E4-59973FA3950A}"/>
              </a:ext>
            </a:extLst>
          </p:cNvPr>
          <p:cNvSpPr/>
          <p:nvPr/>
        </p:nvSpPr>
        <p:spPr>
          <a:xfrm>
            <a:off x="6330459" y="31017"/>
            <a:ext cx="1418493" cy="22273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75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9C30CD-4069-F642-A019-4315037DE06C}"/>
              </a:ext>
            </a:extLst>
          </p:cNvPr>
          <p:cNvSpPr/>
          <p:nvPr/>
        </p:nvSpPr>
        <p:spPr>
          <a:xfrm>
            <a:off x="0" y="0"/>
            <a:ext cx="12192000" cy="685800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400" dirty="0">
              <a:latin typeface="Arial Black" panose="020B0A04020102020204" pitchFamily="34" charset="0"/>
            </a:endParaRPr>
          </a:p>
        </p:txBody>
      </p:sp>
      <p:pic>
        <p:nvPicPr>
          <p:cNvPr id="7" name="Picture 6" descr="A person standing on a bus holding a device&#10;&#10;Description automatically generated">
            <a:extLst>
              <a:ext uri="{FF2B5EF4-FFF2-40B4-BE49-F238E27FC236}">
                <a16:creationId xmlns:a16="http://schemas.microsoft.com/office/drawing/2014/main" id="{AEEA6F1E-B831-4DA2-82EB-C53D8FD484F6}"/>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3200420" y="-1"/>
            <a:ext cx="3383260" cy="6858001"/>
          </a:xfrm>
          <a:prstGeom prst="rect">
            <a:avLst/>
          </a:prstGeom>
        </p:spPr>
      </p:pic>
      <p:sp>
        <p:nvSpPr>
          <p:cNvPr id="6" name="TextBox 5">
            <a:extLst>
              <a:ext uri="{FF2B5EF4-FFF2-40B4-BE49-F238E27FC236}">
                <a16:creationId xmlns:a16="http://schemas.microsoft.com/office/drawing/2014/main" id="{EFB21366-71CA-0EB0-A9E4-C60FDE7A449C}"/>
              </a:ext>
            </a:extLst>
          </p:cNvPr>
          <p:cNvSpPr txBox="1"/>
          <p:nvPr/>
        </p:nvSpPr>
        <p:spPr>
          <a:xfrm>
            <a:off x="6746494" y="4207153"/>
            <a:ext cx="5683250" cy="2171941"/>
          </a:xfrm>
          <a:prstGeom prst="rect">
            <a:avLst/>
          </a:prstGeom>
          <a:noFill/>
        </p:spPr>
        <p:txBody>
          <a:bodyPr wrap="square">
            <a:spAutoFit/>
          </a:bodyPr>
          <a:lstStyle/>
          <a:p>
            <a:pPr algn="just">
              <a:lnSpc>
                <a:spcPct val="107000"/>
              </a:lnSpc>
              <a:spcAft>
                <a:spcPts val="800"/>
              </a:spcAft>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 Low Insurance Penetration Rates</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Identifying barriers to insurance adoption</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B. Risk Assessment and Management</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Assessing the unique risks in West Africa</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C. Regulatory and Legal Framework</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Addressing regulatory gaps</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BDA2AA4-BBBE-58FF-6BA0-71F2B9E54812}"/>
              </a:ext>
            </a:extLst>
          </p:cNvPr>
          <p:cNvSpPr>
            <a:spLocks noGrp="1"/>
          </p:cNvSpPr>
          <p:nvPr>
            <p:ph type="sldNum" sz="quarter" idx="12"/>
          </p:nvPr>
        </p:nvSpPr>
        <p:spPr/>
        <p:txBody>
          <a:bodyPr/>
          <a:lstStyle/>
          <a:p>
            <a:fld id="{21A9E2F6-F80B-4915-AC1C-34F442F667D7}" type="slidenum">
              <a:rPr lang="en-GB" smtClean="0"/>
              <a:t>15</a:t>
            </a:fld>
            <a:endParaRPr lang="en-GB"/>
          </a:p>
        </p:txBody>
      </p:sp>
      <p:sp>
        <p:nvSpPr>
          <p:cNvPr id="9" name="TextBox 8">
            <a:extLst>
              <a:ext uri="{FF2B5EF4-FFF2-40B4-BE49-F238E27FC236}">
                <a16:creationId xmlns:a16="http://schemas.microsoft.com/office/drawing/2014/main" id="{47338C4E-DFF4-B131-3CC0-F42112E0C66E}"/>
              </a:ext>
            </a:extLst>
          </p:cNvPr>
          <p:cNvSpPr txBox="1"/>
          <p:nvPr/>
        </p:nvSpPr>
        <p:spPr>
          <a:xfrm>
            <a:off x="137160" y="2848094"/>
            <a:ext cx="11871960" cy="769441"/>
          </a:xfrm>
          <a:prstGeom prst="rect">
            <a:avLst/>
          </a:prstGeom>
          <a:noFill/>
        </p:spPr>
        <p:txBody>
          <a:bodyPr wrap="square">
            <a:spAutoFit/>
          </a:bodyPr>
          <a:lstStyle/>
          <a:p>
            <a:pPr algn="ctr"/>
            <a:r>
              <a:rPr lang="en-US" sz="4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Challenges in Aligning Insurance Practices</a:t>
            </a:r>
            <a:endParaRPr lang="en-GB" sz="4400" dirty="0">
              <a:latin typeface="Arial Black" panose="020B0A04020102020204" pitchFamily="34" charset="0"/>
            </a:endParaRPr>
          </a:p>
        </p:txBody>
      </p:sp>
    </p:spTree>
    <p:extLst>
      <p:ext uri="{BB962C8B-B14F-4D97-AF65-F5344CB8AC3E}">
        <p14:creationId xmlns:p14="http://schemas.microsoft.com/office/powerpoint/2010/main" val="55457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BFD30-27E5-7739-18F5-15C9677883EE}"/>
              </a:ext>
            </a:extLst>
          </p:cNvPr>
          <p:cNvSpPr>
            <a:spLocks noGrp="1"/>
          </p:cNvSpPr>
          <p:nvPr>
            <p:ph idx="1"/>
          </p:nvPr>
        </p:nvSpPr>
        <p:spPr>
          <a:xfrm>
            <a:off x="340822" y="2003366"/>
            <a:ext cx="10403377" cy="1122219"/>
          </a:xfrm>
        </p:spPr>
        <p:txBody>
          <a:bodyPr>
            <a:noAutofit/>
          </a:bodyPr>
          <a:lstStyle/>
          <a:p>
            <a:pPr marL="0" indent="0" algn="just">
              <a:lnSpc>
                <a:spcPct val="107000"/>
              </a:lnSpc>
              <a:spcAft>
                <a:spcPts val="800"/>
              </a:spcAft>
              <a:buNone/>
            </a:pPr>
            <a:r>
              <a:rPr lang="en-GB" sz="1800" kern="100" dirty="0">
                <a:effectLst/>
                <a:latin typeface="Arial" panose="020B0604020202020204" pitchFamily="34" charset="0"/>
                <a:ea typeface="Calibri" panose="020F0502020204030204" pitchFamily="34" charset="0"/>
                <a:cs typeface="Arial" panose="020B0604020202020204" pitchFamily="34" charset="0"/>
              </a:rPr>
              <a:t>Low insurance penetration rates are a persistent issue in West Africa, limiting the industry's ability to serve the public and private sectors effectively. Addressing these challenges is crucial for sustainable insurance growth in the region.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pPr marL="0" indent="0" algn="just">
              <a:lnSpc>
                <a:spcPct val="107000"/>
              </a:lnSpc>
              <a:spcAft>
                <a:spcPts val="800"/>
              </a:spcAft>
              <a:buNone/>
            </a:pPr>
            <a:r>
              <a:rPr lang="en-GB" sz="3200" b="1" kern="100" dirty="0">
                <a:solidFill>
                  <a:schemeClr val="accent1">
                    <a:lumMod val="50000"/>
                  </a:schemeClr>
                </a:solidFill>
                <a:effectLst/>
                <a:latin typeface="Arial Black" panose="020B0A04020102020204" pitchFamily="34" charset="0"/>
                <a:ea typeface="Calibri" panose="020F0502020204030204" pitchFamily="34" charset="0"/>
                <a:cs typeface="Arial" panose="020B0604020202020204" pitchFamily="34" charset="0"/>
              </a:rPr>
              <a:t>Low Insurance Penetration Rates</a:t>
            </a:r>
          </a:p>
        </p:txBody>
      </p:sp>
      <p:sp>
        <p:nvSpPr>
          <p:cNvPr id="7" name="TextBox 6">
            <a:extLst>
              <a:ext uri="{FF2B5EF4-FFF2-40B4-BE49-F238E27FC236}">
                <a16:creationId xmlns:a16="http://schemas.microsoft.com/office/drawing/2014/main" id="{D90AB022-1F65-44CE-D72F-093ED9EB470A}"/>
              </a:ext>
            </a:extLst>
          </p:cNvPr>
          <p:cNvSpPr txBox="1"/>
          <p:nvPr/>
        </p:nvSpPr>
        <p:spPr>
          <a:xfrm>
            <a:off x="340822" y="1455192"/>
            <a:ext cx="6105698" cy="367216"/>
          </a:xfrm>
          <a:prstGeom prst="rect">
            <a:avLst/>
          </a:prstGeom>
          <a:noFill/>
        </p:spPr>
        <p:txBody>
          <a:bodyPr wrap="square">
            <a:spAutoFit/>
          </a:bodyPr>
          <a:lstStyle/>
          <a:p>
            <a:pPr marL="0" indent="0" algn="just">
              <a:lnSpc>
                <a:spcPct val="107000"/>
              </a:lnSpc>
              <a:spcAft>
                <a:spcPts val="800"/>
              </a:spcAft>
              <a:buNone/>
            </a:pPr>
            <a:r>
              <a:rPr lang="en-GB" sz="1800" b="1" kern="1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Identifying barriers to insurance adoption</a:t>
            </a:r>
          </a:p>
        </p:txBody>
      </p:sp>
      <p:grpSp>
        <p:nvGrpSpPr>
          <p:cNvPr id="2" name="Group 1">
            <a:extLst>
              <a:ext uri="{FF2B5EF4-FFF2-40B4-BE49-F238E27FC236}">
                <a16:creationId xmlns:a16="http://schemas.microsoft.com/office/drawing/2014/main" id="{476D0C28-E4B5-3863-4514-507BDFC41C1B}"/>
              </a:ext>
            </a:extLst>
          </p:cNvPr>
          <p:cNvGrpSpPr/>
          <p:nvPr/>
        </p:nvGrpSpPr>
        <p:grpSpPr>
          <a:xfrm>
            <a:off x="4453446" y="3002818"/>
            <a:ext cx="1768736" cy="1039284"/>
            <a:chOff x="4327264" y="2197924"/>
            <a:chExt cx="1768736" cy="1039284"/>
          </a:xfrm>
        </p:grpSpPr>
        <p:grpSp>
          <p:nvGrpSpPr>
            <p:cNvPr id="4" name="Group 3">
              <a:extLst>
                <a:ext uri="{FF2B5EF4-FFF2-40B4-BE49-F238E27FC236}">
                  <a16:creationId xmlns:a16="http://schemas.microsoft.com/office/drawing/2014/main" id="{25158589-2808-01C3-DAE8-2942E23AEA97}"/>
                </a:ext>
              </a:extLst>
            </p:cNvPr>
            <p:cNvGrpSpPr/>
            <p:nvPr/>
          </p:nvGrpSpPr>
          <p:grpSpPr>
            <a:xfrm>
              <a:off x="5502978" y="2197924"/>
              <a:ext cx="593022" cy="897078"/>
              <a:chOff x="4136752" y="1733231"/>
              <a:chExt cx="723792" cy="1422710"/>
            </a:xfrm>
            <a:solidFill>
              <a:schemeClr val="accent4"/>
            </a:solidFill>
          </p:grpSpPr>
          <p:sp>
            <p:nvSpPr>
              <p:cNvPr id="8" name="Chevron 4">
                <a:extLst>
                  <a:ext uri="{FF2B5EF4-FFF2-40B4-BE49-F238E27FC236}">
                    <a16:creationId xmlns:a16="http://schemas.microsoft.com/office/drawing/2014/main" id="{D88D3A31-537C-03E0-2B13-FABB6D5BB826}"/>
                  </a:ext>
                </a:extLst>
              </p:cNvPr>
              <p:cNvSpPr/>
              <p:nvPr/>
            </p:nvSpPr>
            <p:spPr>
              <a:xfrm>
                <a:off x="4149190" y="1733232"/>
                <a:ext cx="711354" cy="1422709"/>
              </a:xfrm>
              <a:prstGeom prst="chevron">
                <a:avLst>
                  <a:gd name="adj" fmla="val 5298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accent5"/>
                  </a:solidFill>
                </a:endParaRPr>
              </a:p>
            </p:txBody>
          </p:sp>
          <p:sp>
            <p:nvSpPr>
              <p:cNvPr id="9" name="Rectangle 5">
                <a:extLst>
                  <a:ext uri="{FF2B5EF4-FFF2-40B4-BE49-F238E27FC236}">
                    <a16:creationId xmlns:a16="http://schemas.microsoft.com/office/drawing/2014/main" id="{CD6111DC-2CDF-9561-5B10-EB226F40432B}"/>
                  </a:ext>
                </a:extLst>
              </p:cNvPr>
              <p:cNvSpPr/>
              <p:nvPr/>
            </p:nvSpPr>
            <p:spPr>
              <a:xfrm rot="10800000">
                <a:off x="4136752" y="2819597"/>
                <a:ext cx="288000" cy="33634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accent5"/>
                  </a:solidFill>
                </a:endParaRPr>
              </a:p>
            </p:txBody>
          </p:sp>
          <p:sp>
            <p:nvSpPr>
              <p:cNvPr id="10" name="Rectangle 6">
                <a:extLst>
                  <a:ext uri="{FF2B5EF4-FFF2-40B4-BE49-F238E27FC236}">
                    <a16:creationId xmlns:a16="http://schemas.microsoft.com/office/drawing/2014/main" id="{041E9EA7-F8BE-B055-B51F-1E83C55D516B}"/>
                  </a:ext>
                </a:extLst>
              </p:cNvPr>
              <p:cNvSpPr/>
              <p:nvPr/>
            </p:nvSpPr>
            <p:spPr>
              <a:xfrm rot="10800000">
                <a:off x="4136752" y="1733231"/>
                <a:ext cx="288000" cy="33634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accent5"/>
                  </a:solidFill>
                </a:endParaRPr>
              </a:p>
            </p:txBody>
          </p:sp>
        </p:grpSp>
        <p:sp>
          <p:nvSpPr>
            <p:cNvPr id="5" name="TextBox 4">
              <a:extLst>
                <a:ext uri="{FF2B5EF4-FFF2-40B4-BE49-F238E27FC236}">
                  <a16:creationId xmlns:a16="http://schemas.microsoft.com/office/drawing/2014/main" id="{CB161874-5A70-1886-2D90-A8730EC46C4B}"/>
                </a:ext>
              </a:extLst>
            </p:cNvPr>
            <p:cNvSpPr txBox="1"/>
            <p:nvPr/>
          </p:nvSpPr>
          <p:spPr>
            <a:xfrm>
              <a:off x="4327264" y="2221545"/>
              <a:ext cx="1043968" cy="1015663"/>
            </a:xfrm>
            <a:prstGeom prst="rect">
              <a:avLst/>
            </a:prstGeom>
            <a:noFill/>
          </p:spPr>
          <p:txBody>
            <a:bodyPr wrap="square" rtlCol="0">
              <a:spAutoFit/>
            </a:bodyPr>
            <a:lstStyle/>
            <a:p>
              <a:pPr algn="ctr"/>
              <a:r>
                <a:rPr lang="en-US" altLang="ko-KR" sz="6000" b="1" dirty="0">
                  <a:solidFill>
                    <a:schemeClr val="accent5"/>
                  </a:solidFill>
                  <a:cs typeface="Arial" pitchFamily="34" charset="0"/>
                </a:rPr>
                <a:t>01</a:t>
              </a:r>
              <a:endParaRPr lang="ko-KR" altLang="en-US" sz="6000" b="1" dirty="0">
                <a:solidFill>
                  <a:schemeClr val="accent5"/>
                </a:solidFill>
                <a:cs typeface="Arial" pitchFamily="34" charset="0"/>
              </a:endParaRPr>
            </a:p>
          </p:txBody>
        </p:sp>
      </p:grpSp>
      <p:grpSp>
        <p:nvGrpSpPr>
          <p:cNvPr id="11" name="Group 10">
            <a:extLst>
              <a:ext uri="{FF2B5EF4-FFF2-40B4-BE49-F238E27FC236}">
                <a16:creationId xmlns:a16="http://schemas.microsoft.com/office/drawing/2014/main" id="{BA3BF6C3-5EE2-64D2-F32D-13E61A8412A6}"/>
              </a:ext>
            </a:extLst>
          </p:cNvPr>
          <p:cNvGrpSpPr/>
          <p:nvPr/>
        </p:nvGrpSpPr>
        <p:grpSpPr>
          <a:xfrm>
            <a:off x="5975813" y="4428608"/>
            <a:ext cx="1795631" cy="1087040"/>
            <a:chOff x="5849631" y="3014114"/>
            <a:chExt cx="1795631" cy="1087040"/>
          </a:xfrm>
        </p:grpSpPr>
        <p:grpSp>
          <p:nvGrpSpPr>
            <p:cNvPr id="12" name="Group 7">
              <a:extLst>
                <a:ext uri="{FF2B5EF4-FFF2-40B4-BE49-F238E27FC236}">
                  <a16:creationId xmlns:a16="http://schemas.microsoft.com/office/drawing/2014/main" id="{E5D8A8F5-5014-1D50-2E3A-76294415A240}"/>
                </a:ext>
              </a:extLst>
            </p:cNvPr>
            <p:cNvGrpSpPr/>
            <p:nvPr/>
          </p:nvGrpSpPr>
          <p:grpSpPr>
            <a:xfrm rot="10800000">
              <a:off x="5849631" y="3014114"/>
              <a:ext cx="593022" cy="897078"/>
              <a:chOff x="4136752" y="1733231"/>
              <a:chExt cx="723792" cy="1422710"/>
            </a:xfrm>
            <a:solidFill>
              <a:schemeClr val="accent3"/>
            </a:solidFill>
          </p:grpSpPr>
          <p:sp>
            <p:nvSpPr>
              <p:cNvPr id="14" name="Chevron 8">
                <a:extLst>
                  <a:ext uri="{FF2B5EF4-FFF2-40B4-BE49-F238E27FC236}">
                    <a16:creationId xmlns:a16="http://schemas.microsoft.com/office/drawing/2014/main" id="{8F19523E-CB9F-A77E-B206-ACC8A04B2870}"/>
                  </a:ext>
                </a:extLst>
              </p:cNvPr>
              <p:cNvSpPr/>
              <p:nvPr/>
            </p:nvSpPr>
            <p:spPr>
              <a:xfrm>
                <a:off x="4149190" y="1733232"/>
                <a:ext cx="711354" cy="1422709"/>
              </a:xfrm>
              <a:prstGeom prst="chevron">
                <a:avLst>
                  <a:gd name="adj" fmla="val 5298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accent5"/>
                  </a:solidFill>
                </a:endParaRPr>
              </a:p>
            </p:txBody>
          </p:sp>
          <p:sp>
            <p:nvSpPr>
              <p:cNvPr id="15" name="Rectangle 9">
                <a:extLst>
                  <a:ext uri="{FF2B5EF4-FFF2-40B4-BE49-F238E27FC236}">
                    <a16:creationId xmlns:a16="http://schemas.microsoft.com/office/drawing/2014/main" id="{C1572710-D4F4-37F1-888E-216CA514C044}"/>
                  </a:ext>
                </a:extLst>
              </p:cNvPr>
              <p:cNvSpPr/>
              <p:nvPr/>
            </p:nvSpPr>
            <p:spPr>
              <a:xfrm rot="10800000">
                <a:off x="4136752" y="2819597"/>
                <a:ext cx="288000" cy="33634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accent5"/>
                  </a:solidFill>
                </a:endParaRPr>
              </a:p>
            </p:txBody>
          </p:sp>
          <p:sp>
            <p:nvSpPr>
              <p:cNvPr id="16" name="Rectangle 10">
                <a:extLst>
                  <a:ext uri="{FF2B5EF4-FFF2-40B4-BE49-F238E27FC236}">
                    <a16:creationId xmlns:a16="http://schemas.microsoft.com/office/drawing/2014/main" id="{DD4CB934-5FC5-15E4-CA42-5D6F12DDE4E0}"/>
                  </a:ext>
                </a:extLst>
              </p:cNvPr>
              <p:cNvSpPr/>
              <p:nvPr/>
            </p:nvSpPr>
            <p:spPr>
              <a:xfrm rot="10800000">
                <a:off x="4136752" y="1733231"/>
                <a:ext cx="288000" cy="33634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accent5"/>
                  </a:solidFill>
                </a:endParaRPr>
              </a:p>
            </p:txBody>
          </p:sp>
        </p:grpSp>
        <p:sp>
          <p:nvSpPr>
            <p:cNvPr id="13" name="TextBox 12">
              <a:extLst>
                <a:ext uri="{FF2B5EF4-FFF2-40B4-BE49-F238E27FC236}">
                  <a16:creationId xmlns:a16="http://schemas.microsoft.com/office/drawing/2014/main" id="{C921E101-CAA8-72BA-186C-BCC9E49C4A02}"/>
                </a:ext>
              </a:extLst>
            </p:cNvPr>
            <p:cNvSpPr txBox="1"/>
            <p:nvPr/>
          </p:nvSpPr>
          <p:spPr>
            <a:xfrm>
              <a:off x="6601294" y="3085491"/>
              <a:ext cx="1043968" cy="1015663"/>
            </a:xfrm>
            <a:prstGeom prst="rect">
              <a:avLst/>
            </a:prstGeom>
            <a:noFill/>
          </p:spPr>
          <p:txBody>
            <a:bodyPr wrap="square" rtlCol="0">
              <a:spAutoFit/>
            </a:bodyPr>
            <a:lstStyle/>
            <a:p>
              <a:pPr algn="ctr"/>
              <a:r>
                <a:rPr lang="en-US" altLang="ko-KR" sz="6000" b="1" dirty="0">
                  <a:solidFill>
                    <a:schemeClr val="accent5"/>
                  </a:solidFill>
                  <a:cs typeface="Arial" pitchFamily="34" charset="0"/>
                </a:rPr>
                <a:t>02</a:t>
              </a:r>
              <a:endParaRPr lang="ko-KR" altLang="en-US" sz="6000" b="1" dirty="0">
                <a:solidFill>
                  <a:schemeClr val="accent5"/>
                </a:solidFill>
                <a:cs typeface="Arial" pitchFamily="34" charset="0"/>
              </a:endParaRPr>
            </a:p>
          </p:txBody>
        </p:sp>
      </p:grpSp>
      <p:grpSp>
        <p:nvGrpSpPr>
          <p:cNvPr id="23" name="Group 22">
            <a:extLst>
              <a:ext uri="{FF2B5EF4-FFF2-40B4-BE49-F238E27FC236}">
                <a16:creationId xmlns:a16="http://schemas.microsoft.com/office/drawing/2014/main" id="{65C0B012-8F28-140E-0287-3EFF802F25D5}"/>
              </a:ext>
            </a:extLst>
          </p:cNvPr>
          <p:cNvGrpSpPr/>
          <p:nvPr/>
        </p:nvGrpSpPr>
        <p:grpSpPr>
          <a:xfrm>
            <a:off x="4453446" y="5701997"/>
            <a:ext cx="1768736" cy="1070430"/>
            <a:chOff x="4327264" y="4465303"/>
            <a:chExt cx="1768736" cy="1070430"/>
          </a:xfrm>
        </p:grpSpPr>
        <p:grpSp>
          <p:nvGrpSpPr>
            <p:cNvPr id="24" name="Group 11">
              <a:extLst>
                <a:ext uri="{FF2B5EF4-FFF2-40B4-BE49-F238E27FC236}">
                  <a16:creationId xmlns:a16="http://schemas.microsoft.com/office/drawing/2014/main" id="{3265552E-587F-3FF0-BC2E-D17B078EECE6}"/>
                </a:ext>
              </a:extLst>
            </p:cNvPr>
            <p:cNvGrpSpPr/>
            <p:nvPr/>
          </p:nvGrpSpPr>
          <p:grpSpPr>
            <a:xfrm>
              <a:off x="5502978" y="4465303"/>
              <a:ext cx="593022" cy="897078"/>
              <a:chOff x="4136752" y="1733231"/>
              <a:chExt cx="723792" cy="1422710"/>
            </a:xfrm>
            <a:solidFill>
              <a:schemeClr val="accent2"/>
            </a:solidFill>
          </p:grpSpPr>
          <p:sp>
            <p:nvSpPr>
              <p:cNvPr id="26" name="Chevron 12">
                <a:extLst>
                  <a:ext uri="{FF2B5EF4-FFF2-40B4-BE49-F238E27FC236}">
                    <a16:creationId xmlns:a16="http://schemas.microsoft.com/office/drawing/2014/main" id="{15D37018-A7E1-194D-1D8D-AB794824ED51}"/>
                  </a:ext>
                </a:extLst>
              </p:cNvPr>
              <p:cNvSpPr/>
              <p:nvPr/>
            </p:nvSpPr>
            <p:spPr>
              <a:xfrm>
                <a:off x="4149190" y="1733232"/>
                <a:ext cx="711354" cy="1422709"/>
              </a:xfrm>
              <a:prstGeom prst="chevron">
                <a:avLst>
                  <a:gd name="adj" fmla="val 5298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accent5"/>
                  </a:solidFill>
                </a:endParaRPr>
              </a:p>
            </p:txBody>
          </p:sp>
          <p:sp>
            <p:nvSpPr>
              <p:cNvPr id="27" name="Rectangle 13">
                <a:extLst>
                  <a:ext uri="{FF2B5EF4-FFF2-40B4-BE49-F238E27FC236}">
                    <a16:creationId xmlns:a16="http://schemas.microsoft.com/office/drawing/2014/main" id="{DDDDB1D2-5D87-7CAF-5706-B552231BFBAF}"/>
                  </a:ext>
                </a:extLst>
              </p:cNvPr>
              <p:cNvSpPr/>
              <p:nvPr/>
            </p:nvSpPr>
            <p:spPr>
              <a:xfrm rot="10800000">
                <a:off x="4136752" y="2819597"/>
                <a:ext cx="288000" cy="33634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accent5"/>
                  </a:solidFill>
                </a:endParaRPr>
              </a:p>
            </p:txBody>
          </p:sp>
          <p:sp>
            <p:nvSpPr>
              <p:cNvPr id="28" name="Rectangle 14">
                <a:extLst>
                  <a:ext uri="{FF2B5EF4-FFF2-40B4-BE49-F238E27FC236}">
                    <a16:creationId xmlns:a16="http://schemas.microsoft.com/office/drawing/2014/main" id="{36860606-7C1A-9CE1-85BC-CEE0506E6696}"/>
                  </a:ext>
                </a:extLst>
              </p:cNvPr>
              <p:cNvSpPr/>
              <p:nvPr/>
            </p:nvSpPr>
            <p:spPr>
              <a:xfrm rot="10800000">
                <a:off x="4136752" y="1733231"/>
                <a:ext cx="288000" cy="33634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accent5"/>
                  </a:solidFill>
                </a:endParaRPr>
              </a:p>
            </p:txBody>
          </p:sp>
        </p:grpSp>
        <p:sp>
          <p:nvSpPr>
            <p:cNvPr id="25" name="TextBox 24">
              <a:extLst>
                <a:ext uri="{FF2B5EF4-FFF2-40B4-BE49-F238E27FC236}">
                  <a16:creationId xmlns:a16="http://schemas.microsoft.com/office/drawing/2014/main" id="{9B3C3043-5E42-9C60-9D61-6615504E0A53}"/>
                </a:ext>
              </a:extLst>
            </p:cNvPr>
            <p:cNvSpPr txBox="1"/>
            <p:nvPr/>
          </p:nvSpPr>
          <p:spPr>
            <a:xfrm>
              <a:off x="4327264" y="4520070"/>
              <a:ext cx="1043968" cy="1015663"/>
            </a:xfrm>
            <a:prstGeom prst="rect">
              <a:avLst/>
            </a:prstGeom>
            <a:noFill/>
          </p:spPr>
          <p:txBody>
            <a:bodyPr wrap="square" rtlCol="0">
              <a:spAutoFit/>
            </a:bodyPr>
            <a:lstStyle/>
            <a:p>
              <a:pPr algn="ctr"/>
              <a:r>
                <a:rPr lang="en-US" altLang="ko-KR" sz="6000" b="1" dirty="0">
                  <a:solidFill>
                    <a:schemeClr val="accent5"/>
                  </a:solidFill>
                  <a:cs typeface="Arial" pitchFamily="34" charset="0"/>
                </a:rPr>
                <a:t>03</a:t>
              </a:r>
              <a:endParaRPr lang="ko-KR" altLang="en-US" sz="6000" b="1" dirty="0">
                <a:solidFill>
                  <a:schemeClr val="accent5"/>
                </a:solidFill>
                <a:cs typeface="Arial" pitchFamily="34" charset="0"/>
              </a:endParaRPr>
            </a:p>
          </p:txBody>
        </p:sp>
      </p:grpSp>
      <p:grpSp>
        <p:nvGrpSpPr>
          <p:cNvPr id="29" name="Group 23">
            <a:extLst>
              <a:ext uri="{FF2B5EF4-FFF2-40B4-BE49-F238E27FC236}">
                <a16:creationId xmlns:a16="http://schemas.microsoft.com/office/drawing/2014/main" id="{FA7872DA-75CA-781D-B74C-7531889CEB12}"/>
              </a:ext>
            </a:extLst>
          </p:cNvPr>
          <p:cNvGrpSpPr/>
          <p:nvPr/>
        </p:nvGrpSpPr>
        <p:grpSpPr>
          <a:xfrm>
            <a:off x="6937062" y="3079676"/>
            <a:ext cx="5051382" cy="1084784"/>
            <a:chOff x="2551704" y="4283314"/>
            <a:chExt cx="935720" cy="1084784"/>
          </a:xfrm>
        </p:grpSpPr>
        <p:sp>
          <p:nvSpPr>
            <p:cNvPr id="30" name="TextBox 29">
              <a:extLst>
                <a:ext uri="{FF2B5EF4-FFF2-40B4-BE49-F238E27FC236}">
                  <a16:creationId xmlns:a16="http://schemas.microsoft.com/office/drawing/2014/main" id="{C721DFAC-AFFB-0E45-32EC-9722F1D13563}"/>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One of the primary barriers to insurance adoption is the lack of awareness among the general population about the importance and benefits of insurance. Many people do not understand how insurance works or perceive it as an unnecessary expense.</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C5EA79D-8A11-322E-C38C-E366338C4361}"/>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5"/>
                  </a:solidFill>
                  <a:latin typeface="Arial" panose="020B0604020202020204" pitchFamily="34" charset="0"/>
                  <a:cs typeface="Arial" panose="020B0604020202020204" pitchFamily="34" charset="0"/>
                </a:rPr>
                <a:t>Lack of Awareness</a:t>
              </a:r>
              <a:endParaRPr lang="ko-KR" altLang="en-US" sz="1400" b="1" dirty="0">
                <a:solidFill>
                  <a:schemeClr val="accent5"/>
                </a:solidFill>
                <a:latin typeface="Arial" panose="020B0604020202020204" pitchFamily="34" charset="0"/>
                <a:cs typeface="Arial" panose="020B0604020202020204" pitchFamily="34" charset="0"/>
              </a:endParaRPr>
            </a:p>
          </p:txBody>
        </p:sp>
      </p:grpSp>
      <p:grpSp>
        <p:nvGrpSpPr>
          <p:cNvPr id="32" name="Group 26">
            <a:extLst>
              <a:ext uri="{FF2B5EF4-FFF2-40B4-BE49-F238E27FC236}">
                <a16:creationId xmlns:a16="http://schemas.microsoft.com/office/drawing/2014/main" id="{7E8806B1-4A2C-8B73-30D2-C07BA94F17C7}"/>
              </a:ext>
            </a:extLst>
          </p:cNvPr>
          <p:cNvGrpSpPr/>
          <p:nvPr/>
        </p:nvGrpSpPr>
        <p:grpSpPr>
          <a:xfrm>
            <a:off x="6915701" y="5589068"/>
            <a:ext cx="5031737" cy="877163"/>
            <a:chOff x="2551704" y="4283314"/>
            <a:chExt cx="1111823" cy="877163"/>
          </a:xfrm>
        </p:grpSpPr>
        <p:sp>
          <p:nvSpPr>
            <p:cNvPr id="33" name="TextBox 32">
              <a:extLst>
                <a:ext uri="{FF2B5EF4-FFF2-40B4-BE49-F238E27FC236}">
                  <a16:creationId xmlns:a16="http://schemas.microsoft.com/office/drawing/2014/main" id="{7451BED6-AA68-056C-62EE-4EE773102703}"/>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Insurance products are often complex and may not be well-suited to the needs and preferences of the local population. Simplifying product offerings and improving transparency can make insurance more accessible.</a:t>
              </a:r>
              <a:endParaRPr lang="ko-KR" altLang="en-US" sz="1100"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9964B994-CF3A-3251-B595-6C33CFFBCC29}"/>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5"/>
                  </a:solidFill>
                  <a:latin typeface="Arial" panose="020B0604020202020204" pitchFamily="34" charset="0"/>
                  <a:cs typeface="Arial" panose="020B0604020202020204" pitchFamily="34" charset="0"/>
                </a:rPr>
                <a:t>Complexity of Products</a:t>
              </a:r>
              <a:endParaRPr lang="ko-KR" altLang="en-US" sz="1400" b="1" dirty="0">
                <a:solidFill>
                  <a:schemeClr val="accent5"/>
                </a:solidFill>
                <a:latin typeface="Arial" panose="020B0604020202020204" pitchFamily="34" charset="0"/>
                <a:cs typeface="Arial" panose="020B0604020202020204" pitchFamily="34" charset="0"/>
              </a:endParaRPr>
            </a:p>
          </p:txBody>
        </p:sp>
      </p:grpSp>
      <p:grpSp>
        <p:nvGrpSpPr>
          <p:cNvPr id="35" name="Group 29">
            <a:extLst>
              <a:ext uri="{FF2B5EF4-FFF2-40B4-BE49-F238E27FC236}">
                <a16:creationId xmlns:a16="http://schemas.microsoft.com/office/drawing/2014/main" id="{305583DE-B689-EA2E-6616-623538B351D4}"/>
              </a:ext>
            </a:extLst>
          </p:cNvPr>
          <p:cNvGrpSpPr/>
          <p:nvPr/>
        </p:nvGrpSpPr>
        <p:grpSpPr>
          <a:xfrm>
            <a:off x="340822" y="4347072"/>
            <a:ext cx="4926855" cy="903645"/>
            <a:chOff x="2385861" y="4283314"/>
            <a:chExt cx="1101563" cy="903645"/>
          </a:xfrm>
        </p:grpSpPr>
        <p:sp>
          <p:nvSpPr>
            <p:cNvPr id="36" name="TextBox 35">
              <a:extLst>
                <a:ext uri="{FF2B5EF4-FFF2-40B4-BE49-F238E27FC236}">
                  <a16:creationId xmlns:a16="http://schemas.microsoft.com/office/drawing/2014/main" id="{E961178F-E197-2A2E-CBBA-1CE9135BF33A}"/>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Insurance premiums can be perceived as unaffordable, particularly in low-income segments of the population. People may prioritize immediate needs over insurance coverage, such as healthcare, education, and housing.</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88465C02-DA02-21F6-1169-FEBF056EE0B5}"/>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5"/>
                  </a:solidFill>
                  <a:latin typeface="Arial" panose="020B0604020202020204" pitchFamily="34" charset="0"/>
                  <a:cs typeface="Arial" panose="020B0604020202020204" pitchFamily="34" charset="0"/>
                </a:rPr>
                <a:t>Affordability</a:t>
              </a:r>
              <a:endParaRPr lang="ko-KR" altLang="en-US" sz="1400" b="1" dirty="0">
                <a:solidFill>
                  <a:schemeClr val="accent5"/>
                </a:solidFill>
                <a:latin typeface="Arial" panose="020B0604020202020204" pitchFamily="34" charset="0"/>
                <a:cs typeface="Arial" panose="020B0604020202020204" pitchFamily="34" charset="0"/>
              </a:endParaRPr>
            </a:p>
          </p:txBody>
        </p:sp>
      </p:grpSp>
      <p:cxnSp>
        <p:nvCxnSpPr>
          <p:cNvPr id="41" name="Straight Connector 35">
            <a:extLst>
              <a:ext uri="{FF2B5EF4-FFF2-40B4-BE49-F238E27FC236}">
                <a16:creationId xmlns:a16="http://schemas.microsoft.com/office/drawing/2014/main" id="{24987344-1A13-176F-9960-D123DA618BC7}"/>
              </a:ext>
            </a:extLst>
          </p:cNvPr>
          <p:cNvCxnSpPr/>
          <p:nvPr/>
        </p:nvCxnSpPr>
        <p:spPr>
          <a:xfrm>
            <a:off x="6937062" y="3009819"/>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36">
            <a:extLst>
              <a:ext uri="{FF2B5EF4-FFF2-40B4-BE49-F238E27FC236}">
                <a16:creationId xmlns:a16="http://schemas.microsoft.com/office/drawing/2014/main" id="{E6F2A233-BE11-DD97-BDDE-3DC886BCB965}"/>
              </a:ext>
            </a:extLst>
          </p:cNvPr>
          <p:cNvCxnSpPr/>
          <p:nvPr/>
        </p:nvCxnSpPr>
        <p:spPr>
          <a:xfrm>
            <a:off x="6937062" y="4252373"/>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37">
            <a:extLst>
              <a:ext uri="{FF2B5EF4-FFF2-40B4-BE49-F238E27FC236}">
                <a16:creationId xmlns:a16="http://schemas.microsoft.com/office/drawing/2014/main" id="{7985A9CE-35B8-73AE-F846-8772979B4FF6}"/>
              </a:ext>
            </a:extLst>
          </p:cNvPr>
          <p:cNvCxnSpPr/>
          <p:nvPr/>
        </p:nvCxnSpPr>
        <p:spPr>
          <a:xfrm>
            <a:off x="6937062" y="5512233"/>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8">
            <a:extLst>
              <a:ext uri="{FF2B5EF4-FFF2-40B4-BE49-F238E27FC236}">
                <a16:creationId xmlns:a16="http://schemas.microsoft.com/office/drawing/2014/main" id="{E47C697B-5C6C-EEC1-B1DB-80AD9FFC78C4}"/>
              </a:ext>
            </a:extLst>
          </p:cNvPr>
          <p:cNvCxnSpPr/>
          <p:nvPr/>
        </p:nvCxnSpPr>
        <p:spPr>
          <a:xfrm>
            <a:off x="6937062" y="6792887"/>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39">
            <a:extLst>
              <a:ext uri="{FF2B5EF4-FFF2-40B4-BE49-F238E27FC236}">
                <a16:creationId xmlns:a16="http://schemas.microsoft.com/office/drawing/2014/main" id="{A66A0DAD-35FB-16D2-6175-7ADDA41DCD20}"/>
              </a:ext>
            </a:extLst>
          </p:cNvPr>
          <p:cNvCxnSpPr/>
          <p:nvPr/>
        </p:nvCxnSpPr>
        <p:spPr>
          <a:xfrm>
            <a:off x="947678" y="4315089"/>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0">
            <a:extLst>
              <a:ext uri="{FF2B5EF4-FFF2-40B4-BE49-F238E27FC236}">
                <a16:creationId xmlns:a16="http://schemas.microsoft.com/office/drawing/2014/main" id="{DF4E74C4-CB01-4A7A-CB03-FE5FCF01BCD2}"/>
              </a:ext>
            </a:extLst>
          </p:cNvPr>
          <p:cNvCxnSpPr/>
          <p:nvPr/>
        </p:nvCxnSpPr>
        <p:spPr>
          <a:xfrm>
            <a:off x="947678" y="5532243"/>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E503988B-9FFA-F581-665E-576074D71A9B}"/>
              </a:ext>
            </a:extLst>
          </p:cNvPr>
          <p:cNvSpPr>
            <a:spLocks noGrp="1"/>
          </p:cNvSpPr>
          <p:nvPr>
            <p:ph type="sldNum" sz="quarter" idx="12"/>
          </p:nvPr>
        </p:nvSpPr>
        <p:spPr/>
        <p:txBody>
          <a:bodyPr/>
          <a:lstStyle/>
          <a:p>
            <a:fld id="{21A9E2F6-F80B-4915-AC1C-34F442F667D7}" type="slidenum">
              <a:rPr lang="en-GB" smtClean="0"/>
              <a:t>16</a:t>
            </a:fld>
            <a:endParaRPr lang="en-GB"/>
          </a:p>
        </p:txBody>
      </p:sp>
      <p:sp>
        <p:nvSpPr>
          <p:cNvPr id="18" name="Rectangle 17">
            <a:extLst>
              <a:ext uri="{FF2B5EF4-FFF2-40B4-BE49-F238E27FC236}">
                <a16:creationId xmlns:a16="http://schemas.microsoft.com/office/drawing/2014/main" id="{C1557A9B-BD88-BDA2-E709-BFEE11F026D1}"/>
              </a:ext>
            </a:extLst>
          </p:cNvPr>
          <p:cNvSpPr/>
          <p:nvPr/>
        </p:nvSpPr>
        <p:spPr>
          <a:xfrm>
            <a:off x="7795844" y="31017"/>
            <a:ext cx="1418493" cy="222738"/>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913C832-3D30-0E1B-B4AE-205496BDF1EC}"/>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A53660-BBDD-BCE0-11A6-735F8161F7E7}"/>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BD98157-452C-A594-FFCF-4AC38B54AC92}"/>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611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609650CB-7394-E309-FFE7-0243A63D61F0}"/>
              </a:ext>
            </a:extLst>
          </p:cNvPr>
          <p:cNvGrpSpPr/>
          <p:nvPr/>
        </p:nvGrpSpPr>
        <p:grpSpPr>
          <a:xfrm>
            <a:off x="5849631" y="2229799"/>
            <a:ext cx="1795631" cy="1085486"/>
            <a:chOff x="5849631" y="5624393"/>
            <a:chExt cx="1795631" cy="1085486"/>
          </a:xfrm>
        </p:grpSpPr>
        <p:grpSp>
          <p:nvGrpSpPr>
            <p:cNvPr id="19" name="Group 15">
              <a:extLst>
                <a:ext uri="{FF2B5EF4-FFF2-40B4-BE49-F238E27FC236}">
                  <a16:creationId xmlns:a16="http://schemas.microsoft.com/office/drawing/2014/main" id="{2C48E314-583B-804F-57D9-AFDE06ABE351}"/>
                </a:ext>
              </a:extLst>
            </p:cNvPr>
            <p:cNvGrpSpPr/>
            <p:nvPr/>
          </p:nvGrpSpPr>
          <p:grpSpPr>
            <a:xfrm rot="10800000">
              <a:off x="5849631" y="5624393"/>
              <a:ext cx="593022" cy="897078"/>
              <a:chOff x="4136752" y="1733231"/>
              <a:chExt cx="723792" cy="1422710"/>
            </a:xfrm>
            <a:solidFill>
              <a:schemeClr val="accent1"/>
            </a:solidFill>
          </p:grpSpPr>
          <p:sp>
            <p:nvSpPr>
              <p:cNvPr id="20" name="Chevron 16">
                <a:extLst>
                  <a:ext uri="{FF2B5EF4-FFF2-40B4-BE49-F238E27FC236}">
                    <a16:creationId xmlns:a16="http://schemas.microsoft.com/office/drawing/2014/main" id="{56415049-7ECB-0259-A380-15A26BE0A0BC}"/>
                  </a:ext>
                </a:extLst>
              </p:cNvPr>
              <p:cNvSpPr/>
              <p:nvPr/>
            </p:nvSpPr>
            <p:spPr>
              <a:xfrm>
                <a:off x="4149190" y="1733232"/>
                <a:ext cx="711354" cy="1422709"/>
              </a:xfrm>
              <a:prstGeom prst="chevron">
                <a:avLst>
                  <a:gd name="adj" fmla="val 5298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accent5"/>
                  </a:solidFill>
                </a:endParaRPr>
              </a:p>
            </p:txBody>
          </p:sp>
          <p:sp>
            <p:nvSpPr>
              <p:cNvPr id="21" name="Rectangle 17">
                <a:extLst>
                  <a:ext uri="{FF2B5EF4-FFF2-40B4-BE49-F238E27FC236}">
                    <a16:creationId xmlns:a16="http://schemas.microsoft.com/office/drawing/2014/main" id="{9BC8B8C9-2A24-110B-7EC0-641A8511A22F}"/>
                  </a:ext>
                </a:extLst>
              </p:cNvPr>
              <p:cNvSpPr/>
              <p:nvPr/>
            </p:nvSpPr>
            <p:spPr>
              <a:xfrm rot="10800000">
                <a:off x="4136752" y="2819597"/>
                <a:ext cx="288000" cy="33634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accent5"/>
                  </a:solidFill>
                </a:endParaRPr>
              </a:p>
            </p:txBody>
          </p:sp>
          <p:sp>
            <p:nvSpPr>
              <p:cNvPr id="22" name="Rectangle 18">
                <a:extLst>
                  <a:ext uri="{FF2B5EF4-FFF2-40B4-BE49-F238E27FC236}">
                    <a16:creationId xmlns:a16="http://schemas.microsoft.com/office/drawing/2014/main" id="{27613BF5-D904-DCAD-B64D-DFEE1FFF5CE8}"/>
                  </a:ext>
                </a:extLst>
              </p:cNvPr>
              <p:cNvSpPr/>
              <p:nvPr/>
            </p:nvSpPr>
            <p:spPr>
              <a:xfrm rot="10800000">
                <a:off x="4136752" y="1733231"/>
                <a:ext cx="288000" cy="33634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grpSp>
        <p:sp>
          <p:nvSpPr>
            <p:cNvPr id="25" name="TextBox 24">
              <a:extLst>
                <a:ext uri="{FF2B5EF4-FFF2-40B4-BE49-F238E27FC236}">
                  <a16:creationId xmlns:a16="http://schemas.microsoft.com/office/drawing/2014/main" id="{98AD0261-FC76-9464-D210-3F6FDD63CC76}"/>
                </a:ext>
              </a:extLst>
            </p:cNvPr>
            <p:cNvSpPr txBox="1"/>
            <p:nvPr/>
          </p:nvSpPr>
          <p:spPr>
            <a:xfrm>
              <a:off x="6601294" y="5694216"/>
              <a:ext cx="1043968" cy="1015663"/>
            </a:xfrm>
            <a:prstGeom prst="rect">
              <a:avLst/>
            </a:prstGeom>
            <a:noFill/>
          </p:spPr>
          <p:txBody>
            <a:bodyPr wrap="square" rtlCol="0">
              <a:spAutoFit/>
            </a:bodyPr>
            <a:lstStyle/>
            <a:p>
              <a:pPr algn="ctr"/>
              <a:r>
                <a:rPr lang="en-US" altLang="ko-KR" sz="6000" b="1" dirty="0">
                  <a:solidFill>
                    <a:schemeClr val="accent5"/>
                  </a:solidFill>
                  <a:cs typeface="Arial" pitchFamily="34" charset="0"/>
                </a:rPr>
                <a:t>04</a:t>
              </a:r>
              <a:endParaRPr lang="ko-KR" altLang="en-US" sz="6000" b="1" dirty="0">
                <a:solidFill>
                  <a:schemeClr val="accent5"/>
                </a:solidFill>
                <a:cs typeface="Arial" pitchFamily="34" charset="0"/>
              </a:endParaRPr>
            </a:p>
          </p:txBody>
        </p:sp>
      </p:grpSp>
      <p:grpSp>
        <p:nvGrpSpPr>
          <p:cNvPr id="36" name="Group 32">
            <a:extLst>
              <a:ext uri="{FF2B5EF4-FFF2-40B4-BE49-F238E27FC236}">
                <a16:creationId xmlns:a16="http://schemas.microsoft.com/office/drawing/2014/main" id="{FF8DC949-6E4A-CC3B-9AA9-FEA8661D64E6}"/>
              </a:ext>
            </a:extLst>
          </p:cNvPr>
          <p:cNvGrpSpPr/>
          <p:nvPr/>
        </p:nvGrpSpPr>
        <p:grpSpPr>
          <a:xfrm>
            <a:off x="214640" y="2326777"/>
            <a:ext cx="5017760" cy="877163"/>
            <a:chOff x="2385861" y="4283314"/>
            <a:chExt cx="1101563" cy="877163"/>
          </a:xfrm>
        </p:grpSpPr>
        <p:sp>
          <p:nvSpPr>
            <p:cNvPr id="37" name="TextBox 36">
              <a:extLst>
                <a:ext uri="{FF2B5EF4-FFF2-40B4-BE49-F238E27FC236}">
                  <a16:creationId xmlns:a16="http://schemas.microsoft.com/office/drawing/2014/main" id="{ADAC1222-1C1A-50AE-055B-174B46AFE54B}"/>
                </a:ext>
              </a:extLst>
            </p:cNvPr>
            <p:cNvSpPr txBox="1"/>
            <p:nvPr/>
          </p:nvSpPr>
          <p:spPr>
            <a:xfrm>
              <a:off x="2385861" y="4560313"/>
              <a:ext cx="1101563" cy="600164"/>
            </a:xfrm>
            <a:prstGeom prst="rect">
              <a:avLst/>
            </a:prstGeom>
            <a:noFill/>
          </p:spPr>
          <p:txBody>
            <a:bodyPr wrap="square" rtlCol="0">
              <a:spAutoFit/>
            </a:bodyPr>
            <a:lstStyle/>
            <a:p>
              <a:pPr algn="r"/>
              <a:r>
                <a:rPr lang="en-GB" sz="1100" dirty="0">
                  <a:effectLst/>
                  <a:latin typeface="Arial" panose="020B0604020202020204" pitchFamily="34" charset="0"/>
                  <a:ea typeface="Calibri" panose="020F0502020204030204" pitchFamily="34" charset="0"/>
                </a:rPr>
                <a:t>Trust is a significant factor in insurance. People may distrust insurers, fearing that they will not receive fair compensation when filing a claim. This is especially common in regions with a history of fraudulent practices.</a:t>
              </a:r>
              <a:endParaRPr lang="ko-KR" altLang="en-US" sz="11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8625591A-C4FF-497B-0FD3-582374015574}"/>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5"/>
                  </a:solidFill>
                  <a:latin typeface="Arial" panose="020B0604020202020204" pitchFamily="34" charset="0"/>
                  <a:cs typeface="Arial" panose="020B0604020202020204" pitchFamily="34" charset="0"/>
                </a:rPr>
                <a:t>Trust Issues</a:t>
              </a:r>
              <a:endParaRPr lang="ko-KR" altLang="en-US" sz="1400" b="1" dirty="0">
                <a:solidFill>
                  <a:schemeClr val="accent5"/>
                </a:solidFill>
                <a:latin typeface="Arial" panose="020B0604020202020204" pitchFamily="34" charset="0"/>
                <a:cs typeface="Arial" panose="020B0604020202020204" pitchFamily="34" charset="0"/>
              </a:endParaRPr>
            </a:p>
          </p:txBody>
        </p:sp>
      </p:grpSp>
      <p:cxnSp>
        <p:nvCxnSpPr>
          <p:cNvPr id="45" name="Straight Connector 41">
            <a:extLst>
              <a:ext uri="{FF2B5EF4-FFF2-40B4-BE49-F238E27FC236}">
                <a16:creationId xmlns:a16="http://schemas.microsoft.com/office/drawing/2014/main" id="{E711B9D3-D71D-F23B-FC54-DEA21059185B}"/>
              </a:ext>
            </a:extLst>
          </p:cNvPr>
          <p:cNvCxnSpPr/>
          <p:nvPr/>
        </p:nvCxnSpPr>
        <p:spPr>
          <a:xfrm>
            <a:off x="821496" y="2262415"/>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2">
            <a:extLst>
              <a:ext uri="{FF2B5EF4-FFF2-40B4-BE49-F238E27FC236}">
                <a16:creationId xmlns:a16="http://schemas.microsoft.com/office/drawing/2014/main" id="{C23DC225-DD75-4ABB-7887-AD579AEEE87F}"/>
              </a:ext>
            </a:extLst>
          </p:cNvPr>
          <p:cNvCxnSpPr/>
          <p:nvPr/>
        </p:nvCxnSpPr>
        <p:spPr>
          <a:xfrm>
            <a:off x="808796" y="3365269"/>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6397DE3-9662-E130-7398-55AC75DAC25E}"/>
              </a:ext>
            </a:extLst>
          </p:cNvPr>
          <p:cNvSpPr>
            <a:spLocks noGrp="1"/>
          </p:cNvSpPr>
          <p:nvPr>
            <p:ph type="title"/>
          </p:nvPr>
        </p:nvSpPr>
        <p:spPr>
          <a:xfrm>
            <a:off x="340822" y="365125"/>
            <a:ext cx="11521440" cy="1325563"/>
          </a:xfrm>
        </p:spPr>
        <p:txBody>
          <a:bodyPr>
            <a:normAutofit/>
          </a:bodyPr>
          <a:lstStyle/>
          <a:p>
            <a:pPr marL="0" indent="0" algn="just">
              <a:lnSpc>
                <a:spcPct val="107000"/>
              </a:lnSpc>
              <a:spcAft>
                <a:spcPts val="800"/>
              </a:spcAft>
              <a:buNone/>
            </a:pPr>
            <a:r>
              <a:rPr lang="en-GB" sz="3200" b="1" kern="100" dirty="0">
                <a:solidFill>
                  <a:schemeClr val="accent1">
                    <a:lumMod val="50000"/>
                  </a:schemeClr>
                </a:solidFill>
                <a:effectLst/>
                <a:latin typeface="Arial Black" panose="020B0A04020102020204" pitchFamily="34" charset="0"/>
                <a:ea typeface="Calibri" panose="020F0502020204030204" pitchFamily="34" charset="0"/>
                <a:cs typeface="Arial" panose="020B0604020202020204" pitchFamily="34" charset="0"/>
              </a:rPr>
              <a:t>Low Insurance Penetration Rates</a:t>
            </a:r>
          </a:p>
        </p:txBody>
      </p:sp>
      <p:sp>
        <p:nvSpPr>
          <p:cNvPr id="47" name="TextBox 46">
            <a:extLst>
              <a:ext uri="{FF2B5EF4-FFF2-40B4-BE49-F238E27FC236}">
                <a16:creationId xmlns:a16="http://schemas.microsoft.com/office/drawing/2014/main" id="{8A10BC6F-A427-EB5E-875A-05B6ED3175AC}"/>
              </a:ext>
            </a:extLst>
          </p:cNvPr>
          <p:cNvSpPr txBox="1"/>
          <p:nvPr/>
        </p:nvSpPr>
        <p:spPr>
          <a:xfrm>
            <a:off x="340822" y="1455192"/>
            <a:ext cx="6105698" cy="367216"/>
          </a:xfrm>
          <a:prstGeom prst="rect">
            <a:avLst/>
          </a:prstGeom>
          <a:noFill/>
        </p:spPr>
        <p:txBody>
          <a:bodyPr wrap="square">
            <a:spAutoFit/>
          </a:bodyPr>
          <a:lstStyle/>
          <a:p>
            <a:pPr marL="0" indent="0" algn="just">
              <a:lnSpc>
                <a:spcPct val="107000"/>
              </a:lnSpc>
              <a:spcAft>
                <a:spcPts val="800"/>
              </a:spcAft>
              <a:buNone/>
            </a:pPr>
            <a:r>
              <a:rPr lang="en-GB" sz="1800" b="1" kern="1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Identifying barriers to insurance adoption</a:t>
            </a:r>
          </a:p>
        </p:txBody>
      </p:sp>
      <p:sp>
        <p:nvSpPr>
          <p:cNvPr id="2" name="Slide Number Placeholder 1">
            <a:extLst>
              <a:ext uri="{FF2B5EF4-FFF2-40B4-BE49-F238E27FC236}">
                <a16:creationId xmlns:a16="http://schemas.microsoft.com/office/drawing/2014/main" id="{6DC88C6B-01AF-0394-CF49-090E8F086244}"/>
              </a:ext>
            </a:extLst>
          </p:cNvPr>
          <p:cNvSpPr>
            <a:spLocks noGrp="1"/>
          </p:cNvSpPr>
          <p:nvPr>
            <p:ph type="sldNum" sz="quarter" idx="12"/>
          </p:nvPr>
        </p:nvSpPr>
        <p:spPr/>
        <p:txBody>
          <a:bodyPr/>
          <a:lstStyle/>
          <a:p>
            <a:fld id="{21A9E2F6-F80B-4915-AC1C-34F442F667D7}" type="slidenum">
              <a:rPr lang="en-GB" smtClean="0"/>
              <a:t>17</a:t>
            </a:fld>
            <a:endParaRPr lang="en-GB"/>
          </a:p>
        </p:txBody>
      </p:sp>
      <p:sp>
        <p:nvSpPr>
          <p:cNvPr id="3" name="Content Placeholder 2">
            <a:extLst>
              <a:ext uri="{FF2B5EF4-FFF2-40B4-BE49-F238E27FC236}">
                <a16:creationId xmlns:a16="http://schemas.microsoft.com/office/drawing/2014/main" id="{09693502-FEEA-68D9-183E-52E6951EC4F0}"/>
              </a:ext>
            </a:extLst>
          </p:cNvPr>
          <p:cNvSpPr>
            <a:spLocks noGrp="1"/>
          </p:cNvSpPr>
          <p:nvPr>
            <p:ph idx="1"/>
          </p:nvPr>
        </p:nvSpPr>
        <p:spPr>
          <a:xfrm>
            <a:off x="894311" y="4594166"/>
            <a:ext cx="10403377" cy="1253180"/>
          </a:xfrm>
        </p:spPr>
        <p:txBody>
          <a:bodyPr>
            <a:noAutofit/>
          </a:bodyPr>
          <a:lstStyle/>
          <a:p>
            <a:pPr marL="0" indent="0" algn="just">
              <a:lnSpc>
                <a:spcPct val="107000"/>
              </a:lnSpc>
              <a:spcAft>
                <a:spcPts val="800"/>
              </a:spcAft>
              <a:buNone/>
            </a:pPr>
            <a:r>
              <a:rPr lang="en-GB" sz="1800" kern="100" dirty="0">
                <a:effectLst/>
                <a:latin typeface="Arial" panose="020B0604020202020204" pitchFamily="34" charset="0"/>
                <a:ea typeface="Calibri" panose="020F0502020204030204" pitchFamily="34" charset="0"/>
                <a:cs typeface="Arial" panose="020B0604020202020204" pitchFamily="34" charset="0"/>
              </a:rPr>
              <a:t>By addressing the barriers to insurance adoption and implementing targeted strategies to increase awareness and accessibility, the insurance industry can make significant strides in aligning practices to serve both the public and private sectors. These efforts have the potential to foster economic stability and resilience in the face of the region's unique challenges.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8D5BF9C-5D87-0E93-B56F-CBFA98F30149}"/>
              </a:ext>
            </a:extLst>
          </p:cNvPr>
          <p:cNvSpPr/>
          <p:nvPr/>
        </p:nvSpPr>
        <p:spPr>
          <a:xfrm>
            <a:off x="7795844" y="31017"/>
            <a:ext cx="1418493" cy="222738"/>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6E34906-62F0-8EE6-1BCE-078853A6CBF8}"/>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DB117D9-D167-39E0-8E5C-90766B98D2BF}"/>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27D51E6-34CE-5D31-6B93-CC5E15A25522}"/>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7022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BFD30-27E5-7739-18F5-15C9677883EE}"/>
              </a:ext>
            </a:extLst>
          </p:cNvPr>
          <p:cNvSpPr>
            <a:spLocks noGrp="1"/>
          </p:cNvSpPr>
          <p:nvPr>
            <p:ph idx="1"/>
          </p:nvPr>
        </p:nvSpPr>
        <p:spPr>
          <a:xfrm>
            <a:off x="340822" y="1992561"/>
            <a:ext cx="11510356" cy="939848"/>
          </a:xfrm>
        </p:spPr>
        <p:txBody>
          <a:bodyPr>
            <a:noAutofit/>
          </a:bodyPr>
          <a:lstStyle/>
          <a:p>
            <a:pPr marL="0" indent="0" algn="just">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Risk assessment and management are essential components of the insurance industry, but they come with unique challenges in the context of West Africa:</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chemeClr val="accent1">
                    <a:lumMod val="50000"/>
                  </a:schemeClr>
                </a:solidFill>
                <a:effectLst/>
                <a:latin typeface="Arial Black" panose="020B0A04020102020204" pitchFamily="34" charset="0"/>
                <a:ea typeface="Calibri" panose="020F0502020204030204" pitchFamily="34" charset="0"/>
                <a:cs typeface="Arial" panose="020B0604020202020204" pitchFamily="34" charset="0"/>
              </a:rPr>
              <a:t>Risk Assessment and Management</a:t>
            </a:r>
            <a:endParaRPr lang="en-GB" sz="3200" dirty="0">
              <a:solidFill>
                <a:schemeClr val="accent1">
                  <a:lumMod val="50000"/>
                </a:schemeClr>
              </a:solidFill>
              <a:latin typeface="Arial Black" panose="020B0A04020102020204" pitchFamily="34" charset="0"/>
            </a:endParaRPr>
          </a:p>
        </p:txBody>
      </p:sp>
      <p:sp>
        <p:nvSpPr>
          <p:cNvPr id="2" name="TextBox 1">
            <a:extLst>
              <a:ext uri="{FF2B5EF4-FFF2-40B4-BE49-F238E27FC236}">
                <a16:creationId xmlns:a16="http://schemas.microsoft.com/office/drawing/2014/main" id="{BDC75660-A0DC-332E-DB3F-64C1811BD09E}"/>
              </a:ext>
            </a:extLst>
          </p:cNvPr>
          <p:cNvSpPr txBox="1"/>
          <p:nvPr/>
        </p:nvSpPr>
        <p:spPr>
          <a:xfrm>
            <a:off x="340822" y="1455192"/>
            <a:ext cx="6105698" cy="373757"/>
          </a:xfrm>
          <a:prstGeom prst="rect">
            <a:avLst/>
          </a:prstGeom>
          <a:noFill/>
        </p:spPr>
        <p:txBody>
          <a:bodyPr wrap="square">
            <a:spAutoFit/>
          </a:bodyPr>
          <a:lstStyle/>
          <a:p>
            <a:pPr lvl="0" algn="just">
              <a:lnSpc>
                <a:spcPct val="107000"/>
              </a:lnSpc>
              <a:spcAft>
                <a:spcPts val="800"/>
              </a:spcAft>
            </a:pPr>
            <a:r>
              <a:rPr lang="en-GB" sz="1800" b="1" kern="1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Assessing the Unique Risks in West Africa</a:t>
            </a:r>
            <a:endParaRPr lang="en-GB" sz="1800" b="1" kern="100" dirty="0">
              <a:solidFill>
                <a:schemeClr val="accent5"/>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BB8CB3D5-FAC8-62BD-CCF4-455896DE43D5}"/>
              </a:ext>
            </a:extLst>
          </p:cNvPr>
          <p:cNvGrpSpPr/>
          <p:nvPr/>
        </p:nvGrpSpPr>
        <p:grpSpPr>
          <a:xfrm>
            <a:off x="5502978" y="2903345"/>
            <a:ext cx="593022" cy="897078"/>
            <a:chOff x="4136752" y="1733231"/>
            <a:chExt cx="723792" cy="1422710"/>
          </a:xfrm>
          <a:solidFill>
            <a:schemeClr val="accent1">
              <a:lumMod val="50000"/>
            </a:schemeClr>
          </a:solidFill>
        </p:grpSpPr>
        <p:sp>
          <p:nvSpPr>
            <p:cNvPr id="5" name="Chevron 4">
              <a:extLst>
                <a:ext uri="{FF2B5EF4-FFF2-40B4-BE49-F238E27FC236}">
                  <a16:creationId xmlns:a16="http://schemas.microsoft.com/office/drawing/2014/main" id="{D1D5919B-EE15-A0C3-AEB1-7E537DC81F66}"/>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sp>
          <p:nvSpPr>
            <p:cNvPr id="8" name="Rectangle 5">
              <a:extLst>
                <a:ext uri="{FF2B5EF4-FFF2-40B4-BE49-F238E27FC236}">
                  <a16:creationId xmlns:a16="http://schemas.microsoft.com/office/drawing/2014/main" id="{8DEB3B05-C39B-9E2B-2F5E-A5BF5253FD16}"/>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sp>
          <p:nvSpPr>
            <p:cNvPr id="9" name="Rectangle 6">
              <a:extLst>
                <a:ext uri="{FF2B5EF4-FFF2-40B4-BE49-F238E27FC236}">
                  <a16:creationId xmlns:a16="http://schemas.microsoft.com/office/drawing/2014/main" id="{CCB27E99-14C2-0D36-DD7A-3D64861175EA}"/>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grpSp>
      <p:sp>
        <p:nvSpPr>
          <p:cNvPr id="10" name="TextBox 9">
            <a:extLst>
              <a:ext uri="{FF2B5EF4-FFF2-40B4-BE49-F238E27FC236}">
                <a16:creationId xmlns:a16="http://schemas.microsoft.com/office/drawing/2014/main" id="{9AD72A5F-DABC-DFDF-5D48-865646EDA555}"/>
              </a:ext>
            </a:extLst>
          </p:cNvPr>
          <p:cNvSpPr txBox="1"/>
          <p:nvPr/>
        </p:nvSpPr>
        <p:spPr>
          <a:xfrm>
            <a:off x="4327264" y="2926966"/>
            <a:ext cx="1043968" cy="1015663"/>
          </a:xfrm>
          <a:prstGeom prst="rect">
            <a:avLst/>
          </a:prstGeom>
          <a:noFill/>
        </p:spPr>
        <p:txBody>
          <a:bodyPr wrap="square" rtlCol="0">
            <a:spAutoFit/>
          </a:bodyPr>
          <a:lstStyle/>
          <a:p>
            <a:pPr algn="ctr"/>
            <a:r>
              <a:rPr lang="en-US" altLang="ko-KR" sz="6000" b="1" dirty="0">
                <a:solidFill>
                  <a:schemeClr val="accent5"/>
                </a:solidFill>
                <a:cs typeface="Arial" pitchFamily="34" charset="0"/>
              </a:rPr>
              <a:t>01</a:t>
            </a:r>
            <a:endParaRPr lang="ko-KR" altLang="en-US" sz="6000" b="1" dirty="0">
              <a:solidFill>
                <a:schemeClr val="accent5"/>
              </a:solidFill>
              <a:cs typeface="Arial" pitchFamily="34" charset="0"/>
            </a:endParaRPr>
          </a:p>
        </p:txBody>
      </p:sp>
      <p:grpSp>
        <p:nvGrpSpPr>
          <p:cNvPr id="11" name="Group 7">
            <a:extLst>
              <a:ext uri="{FF2B5EF4-FFF2-40B4-BE49-F238E27FC236}">
                <a16:creationId xmlns:a16="http://schemas.microsoft.com/office/drawing/2014/main" id="{556CCD57-F94B-B4F1-89B8-D813137E4541}"/>
              </a:ext>
            </a:extLst>
          </p:cNvPr>
          <p:cNvGrpSpPr/>
          <p:nvPr/>
        </p:nvGrpSpPr>
        <p:grpSpPr>
          <a:xfrm rot="10800000">
            <a:off x="5849631" y="4329135"/>
            <a:ext cx="593022" cy="897078"/>
            <a:chOff x="4136752" y="1733231"/>
            <a:chExt cx="723792" cy="1422710"/>
          </a:xfrm>
          <a:solidFill>
            <a:schemeClr val="accent1">
              <a:lumMod val="50000"/>
            </a:schemeClr>
          </a:solidFill>
        </p:grpSpPr>
        <p:sp>
          <p:nvSpPr>
            <p:cNvPr id="12" name="Chevron 8">
              <a:extLst>
                <a:ext uri="{FF2B5EF4-FFF2-40B4-BE49-F238E27FC236}">
                  <a16:creationId xmlns:a16="http://schemas.microsoft.com/office/drawing/2014/main" id="{CC6A7E38-7A89-3D1F-F637-6594024C3FE3}"/>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sp>
          <p:nvSpPr>
            <p:cNvPr id="13" name="Rectangle 9">
              <a:extLst>
                <a:ext uri="{FF2B5EF4-FFF2-40B4-BE49-F238E27FC236}">
                  <a16:creationId xmlns:a16="http://schemas.microsoft.com/office/drawing/2014/main" id="{A27425C2-3FF6-23C7-C8E5-6010D31B821F}"/>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sp>
          <p:nvSpPr>
            <p:cNvPr id="14" name="Rectangle 10">
              <a:extLst>
                <a:ext uri="{FF2B5EF4-FFF2-40B4-BE49-F238E27FC236}">
                  <a16:creationId xmlns:a16="http://schemas.microsoft.com/office/drawing/2014/main" id="{7301AF18-93F3-16F1-9FEA-7F68BEDBFC76}"/>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grpSp>
      <p:sp>
        <p:nvSpPr>
          <p:cNvPr id="15" name="TextBox 14">
            <a:extLst>
              <a:ext uri="{FF2B5EF4-FFF2-40B4-BE49-F238E27FC236}">
                <a16:creationId xmlns:a16="http://schemas.microsoft.com/office/drawing/2014/main" id="{D3A01701-0F8F-4895-C86E-19BC7236E995}"/>
              </a:ext>
            </a:extLst>
          </p:cNvPr>
          <p:cNvSpPr txBox="1"/>
          <p:nvPr/>
        </p:nvSpPr>
        <p:spPr>
          <a:xfrm>
            <a:off x="6601294" y="4400512"/>
            <a:ext cx="1043968" cy="1015663"/>
          </a:xfrm>
          <a:prstGeom prst="rect">
            <a:avLst/>
          </a:prstGeom>
          <a:noFill/>
        </p:spPr>
        <p:txBody>
          <a:bodyPr wrap="square" rtlCol="0">
            <a:spAutoFit/>
          </a:bodyPr>
          <a:lstStyle/>
          <a:p>
            <a:pPr algn="ctr"/>
            <a:r>
              <a:rPr lang="en-US" altLang="ko-KR" sz="6000" b="1" dirty="0">
                <a:solidFill>
                  <a:schemeClr val="accent5"/>
                </a:solidFill>
                <a:cs typeface="Arial" pitchFamily="34" charset="0"/>
              </a:rPr>
              <a:t>02</a:t>
            </a:r>
            <a:endParaRPr lang="ko-KR" altLang="en-US" sz="6000" b="1" dirty="0">
              <a:solidFill>
                <a:schemeClr val="accent5"/>
              </a:solidFill>
              <a:cs typeface="Arial" pitchFamily="34" charset="0"/>
            </a:endParaRPr>
          </a:p>
        </p:txBody>
      </p:sp>
      <p:grpSp>
        <p:nvGrpSpPr>
          <p:cNvPr id="26" name="Group 23">
            <a:extLst>
              <a:ext uri="{FF2B5EF4-FFF2-40B4-BE49-F238E27FC236}">
                <a16:creationId xmlns:a16="http://schemas.microsoft.com/office/drawing/2014/main" id="{435AED99-8C5F-B6F0-42D4-34B1A1CA7B64}"/>
              </a:ext>
            </a:extLst>
          </p:cNvPr>
          <p:cNvGrpSpPr/>
          <p:nvPr/>
        </p:nvGrpSpPr>
        <p:grpSpPr>
          <a:xfrm>
            <a:off x="6810880" y="2980203"/>
            <a:ext cx="5051382" cy="1084784"/>
            <a:chOff x="2551704" y="4283314"/>
            <a:chExt cx="935720" cy="1084784"/>
          </a:xfrm>
        </p:grpSpPr>
        <p:sp>
          <p:nvSpPr>
            <p:cNvPr id="27" name="TextBox 26">
              <a:extLst>
                <a:ext uri="{FF2B5EF4-FFF2-40B4-BE49-F238E27FC236}">
                  <a16:creationId xmlns:a16="http://schemas.microsoft.com/office/drawing/2014/main" id="{4E214630-C628-B906-E1FA-7836FD3A3447}"/>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West Africa is vulnerable to climate change, experiencing challenges such as droughts, floods, and erratic rainfall. Insurers must adapt to these evolving risks, offering coverage for climate-related damages to agriculture, property, and infrastructure.</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255108CA-1C81-9FBD-04E9-A9872F09A548}"/>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5"/>
                  </a:solidFill>
                  <a:latin typeface="Arial" panose="020B0604020202020204" pitchFamily="34" charset="0"/>
                  <a:cs typeface="Arial" panose="020B0604020202020204" pitchFamily="34" charset="0"/>
                </a:rPr>
                <a:t>Climate-Related Risks</a:t>
              </a:r>
              <a:endParaRPr lang="ko-KR" altLang="en-US" sz="1400" b="1" dirty="0">
                <a:solidFill>
                  <a:schemeClr val="accent5"/>
                </a:solidFill>
                <a:latin typeface="Arial" panose="020B0604020202020204" pitchFamily="34" charset="0"/>
                <a:cs typeface="Arial" panose="020B0604020202020204" pitchFamily="34" charset="0"/>
              </a:endParaRPr>
            </a:p>
          </p:txBody>
        </p:sp>
      </p:grpSp>
      <p:grpSp>
        <p:nvGrpSpPr>
          <p:cNvPr id="32" name="Group 29">
            <a:extLst>
              <a:ext uri="{FF2B5EF4-FFF2-40B4-BE49-F238E27FC236}">
                <a16:creationId xmlns:a16="http://schemas.microsoft.com/office/drawing/2014/main" id="{B55E83B6-DC5F-8C78-8EB9-FCA2DF25193E}"/>
              </a:ext>
            </a:extLst>
          </p:cNvPr>
          <p:cNvGrpSpPr/>
          <p:nvPr/>
        </p:nvGrpSpPr>
        <p:grpSpPr>
          <a:xfrm>
            <a:off x="214640" y="4247599"/>
            <a:ext cx="4926855" cy="903645"/>
            <a:chOff x="2385861" y="4283314"/>
            <a:chExt cx="1101563" cy="903645"/>
          </a:xfrm>
        </p:grpSpPr>
        <p:sp>
          <p:nvSpPr>
            <p:cNvPr id="33" name="TextBox 32">
              <a:extLst>
                <a:ext uri="{FF2B5EF4-FFF2-40B4-BE49-F238E27FC236}">
                  <a16:creationId xmlns:a16="http://schemas.microsoft.com/office/drawing/2014/main" id="{4B218D5E-6275-B44D-D82A-5D5ED0E2AAC3}"/>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Political instability, civil unrest, and social tensions are risks that can disrupt business operations. Insurers need to factor in these uncertainties when underwriting policies for businesses and investments in the region.</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15BBB9C8-ECCF-6DCC-1BA9-3DBCAAEB8BFF}"/>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5"/>
                  </a:solidFill>
                  <a:latin typeface="Arial" panose="020B0604020202020204" pitchFamily="34" charset="0"/>
                  <a:cs typeface="Arial" panose="020B0604020202020204" pitchFamily="34" charset="0"/>
                </a:rPr>
                <a:t>Political and Social Instability</a:t>
              </a:r>
              <a:endParaRPr lang="ko-KR" altLang="en-US" sz="1400" b="1" dirty="0">
                <a:solidFill>
                  <a:schemeClr val="accent5"/>
                </a:solidFill>
                <a:latin typeface="Arial" panose="020B0604020202020204" pitchFamily="34" charset="0"/>
                <a:cs typeface="Arial" panose="020B0604020202020204" pitchFamily="34" charset="0"/>
              </a:endParaRPr>
            </a:p>
          </p:txBody>
        </p:sp>
      </p:grpSp>
      <p:cxnSp>
        <p:nvCxnSpPr>
          <p:cNvPr id="38" name="Straight Connector 35">
            <a:extLst>
              <a:ext uri="{FF2B5EF4-FFF2-40B4-BE49-F238E27FC236}">
                <a16:creationId xmlns:a16="http://schemas.microsoft.com/office/drawing/2014/main" id="{FA13F2C5-54BA-1D35-9970-BA5DBE21F8B1}"/>
              </a:ext>
            </a:extLst>
          </p:cNvPr>
          <p:cNvCxnSpPr/>
          <p:nvPr/>
        </p:nvCxnSpPr>
        <p:spPr>
          <a:xfrm>
            <a:off x="6810880" y="2910346"/>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6">
            <a:extLst>
              <a:ext uri="{FF2B5EF4-FFF2-40B4-BE49-F238E27FC236}">
                <a16:creationId xmlns:a16="http://schemas.microsoft.com/office/drawing/2014/main" id="{70226068-8E12-4898-1AFD-70F33F489393}"/>
              </a:ext>
            </a:extLst>
          </p:cNvPr>
          <p:cNvCxnSpPr/>
          <p:nvPr/>
        </p:nvCxnSpPr>
        <p:spPr>
          <a:xfrm>
            <a:off x="6810880" y="4152900"/>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39">
            <a:extLst>
              <a:ext uri="{FF2B5EF4-FFF2-40B4-BE49-F238E27FC236}">
                <a16:creationId xmlns:a16="http://schemas.microsoft.com/office/drawing/2014/main" id="{170FFD50-9E45-275A-F8A3-665201AD3FC9}"/>
              </a:ext>
            </a:extLst>
          </p:cNvPr>
          <p:cNvCxnSpPr/>
          <p:nvPr/>
        </p:nvCxnSpPr>
        <p:spPr>
          <a:xfrm>
            <a:off x="821496" y="4215616"/>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0">
            <a:extLst>
              <a:ext uri="{FF2B5EF4-FFF2-40B4-BE49-F238E27FC236}">
                <a16:creationId xmlns:a16="http://schemas.microsoft.com/office/drawing/2014/main" id="{8071EAA1-5BDA-DC8F-135E-BE51680DB6AB}"/>
              </a:ext>
            </a:extLst>
          </p:cNvPr>
          <p:cNvCxnSpPr/>
          <p:nvPr/>
        </p:nvCxnSpPr>
        <p:spPr>
          <a:xfrm>
            <a:off x="821496" y="5432770"/>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0FB0D15F-CF45-C114-C42E-8263C346E4D7}"/>
              </a:ext>
            </a:extLst>
          </p:cNvPr>
          <p:cNvSpPr>
            <a:spLocks noGrp="1"/>
          </p:cNvSpPr>
          <p:nvPr>
            <p:ph type="sldNum" sz="quarter" idx="12"/>
          </p:nvPr>
        </p:nvSpPr>
        <p:spPr/>
        <p:txBody>
          <a:bodyPr/>
          <a:lstStyle/>
          <a:p>
            <a:fld id="{21A9E2F6-F80B-4915-AC1C-34F442F667D7}" type="slidenum">
              <a:rPr lang="en-GB" smtClean="0"/>
              <a:t>18</a:t>
            </a:fld>
            <a:endParaRPr lang="en-GB"/>
          </a:p>
        </p:txBody>
      </p:sp>
      <p:sp>
        <p:nvSpPr>
          <p:cNvPr id="16" name="Rectangle 15">
            <a:extLst>
              <a:ext uri="{FF2B5EF4-FFF2-40B4-BE49-F238E27FC236}">
                <a16:creationId xmlns:a16="http://schemas.microsoft.com/office/drawing/2014/main" id="{16255161-316F-5B02-80B9-5009F9E0F8C8}"/>
              </a:ext>
            </a:extLst>
          </p:cNvPr>
          <p:cNvSpPr/>
          <p:nvPr/>
        </p:nvSpPr>
        <p:spPr>
          <a:xfrm>
            <a:off x="7795844" y="31017"/>
            <a:ext cx="1418493" cy="222738"/>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98D9CB3-1D33-74E2-7B48-49E649454CAE}"/>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CF65EA6-D2B9-8E80-E281-8C512B9A6DC0}"/>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79BAF7C-1027-11B8-CCEE-46E3E450F11A}"/>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4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chemeClr val="accent1">
                    <a:lumMod val="50000"/>
                  </a:schemeClr>
                </a:solidFill>
                <a:effectLst/>
                <a:latin typeface="Arial Black" panose="020B0A04020102020204" pitchFamily="34" charset="0"/>
                <a:ea typeface="Calibri" panose="020F0502020204030204" pitchFamily="34" charset="0"/>
                <a:cs typeface="Arial" panose="020B0604020202020204" pitchFamily="34" charset="0"/>
              </a:rPr>
              <a:t>Risk Assessment and Management</a:t>
            </a:r>
            <a:endParaRPr lang="en-GB" sz="3200" dirty="0">
              <a:solidFill>
                <a:schemeClr val="accent1">
                  <a:lumMod val="50000"/>
                </a:schemeClr>
              </a:solidFill>
              <a:latin typeface="Arial Black" panose="020B0A04020102020204" pitchFamily="34" charset="0"/>
            </a:endParaRPr>
          </a:p>
        </p:txBody>
      </p:sp>
      <p:sp>
        <p:nvSpPr>
          <p:cNvPr id="7" name="TextBox 6">
            <a:extLst>
              <a:ext uri="{FF2B5EF4-FFF2-40B4-BE49-F238E27FC236}">
                <a16:creationId xmlns:a16="http://schemas.microsoft.com/office/drawing/2014/main" id="{D90AB022-1F65-44CE-D72F-093ED9EB470A}"/>
              </a:ext>
            </a:extLst>
          </p:cNvPr>
          <p:cNvSpPr txBox="1"/>
          <p:nvPr/>
        </p:nvSpPr>
        <p:spPr>
          <a:xfrm>
            <a:off x="340822" y="1455192"/>
            <a:ext cx="6105698" cy="373757"/>
          </a:xfrm>
          <a:prstGeom prst="rect">
            <a:avLst/>
          </a:prstGeom>
          <a:noFill/>
        </p:spPr>
        <p:txBody>
          <a:bodyPr wrap="square">
            <a:spAutoFit/>
          </a:bodyPr>
          <a:lstStyle/>
          <a:p>
            <a:pPr lvl="0" algn="just">
              <a:lnSpc>
                <a:spcPct val="107000"/>
              </a:lnSpc>
              <a:spcAft>
                <a:spcPts val="800"/>
              </a:spcAft>
            </a:pPr>
            <a:r>
              <a:rPr lang="en-GB" sz="1800" b="1" kern="1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Assessing the Unique Risks in West Africa</a:t>
            </a:r>
            <a:endParaRPr lang="en-GB" sz="1800" b="1" kern="100" dirty="0">
              <a:solidFill>
                <a:schemeClr val="accent5"/>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19" name="Group 15">
            <a:extLst>
              <a:ext uri="{FF2B5EF4-FFF2-40B4-BE49-F238E27FC236}">
                <a16:creationId xmlns:a16="http://schemas.microsoft.com/office/drawing/2014/main" id="{2C48E314-583B-804F-57D9-AFDE06ABE351}"/>
              </a:ext>
            </a:extLst>
          </p:cNvPr>
          <p:cNvGrpSpPr/>
          <p:nvPr/>
        </p:nvGrpSpPr>
        <p:grpSpPr>
          <a:xfrm rot="10800000">
            <a:off x="5849631" y="3094331"/>
            <a:ext cx="593022" cy="897078"/>
            <a:chOff x="4136752" y="1733231"/>
            <a:chExt cx="723792" cy="1422710"/>
          </a:xfrm>
          <a:solidFill>
            <a:schemeClr val="accent1">
              <a:lumMod val="50000"/>
            </a:schemeClr>
          </a:solidFill>
        </p:grpSpPr>
        <p:sp>
          <p:nvSpPr>
            <p:cNvPr id="20" name="Chevron 16">
              <a:extLst>
                <a:ext uri="{FF2B5EF4-FFF2-40B4-BE49-F238E27FC236}">
                  <a16:creationId xmlns:a16="http://schemas.microsoft.com/office/drawing/2014/main" id="{56415049-7ECB-0259-A380-15A26BE0A0BC}"/>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sp>
          <p:nvSpPr>
            <p:cNvPr id="21" name="Rectangle 17">
              <a:extLst>
                <a:ext uri="{FF2B5EF4-FFF2-40B4-BE49-F238E27FC236}">
                  <a16:creationId xmlns:a16="http://schemas.microsoft.com/office/drawing/2014/main" id="{9BC8B8C9-2A24-110B-7EC0-641A8511A22F}"/>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sp>
          <p:nvSpPr>
            <p:cNvPr id="22" name="Rectangle 18">
              <a:extLst>
                <a:ext uri="{FF2B5EF4-FFF2-40B4-BE49-F238E27FC236}">
                  <a16:creationId xmlns:a16="http://schemas.microsoft.com/office/drawing/2014/main" id="{27613BF5-D904-DCAD-B64D-DFEE1FFF5CE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grpSp>
      <p:sp>
        <p:nvSpPr>
          <p:cNvPr id="25" name="TextBox 24">
            <a:extLst>
              <a:ext uri="{FF2B5EF4-FFF2-40B4-BE49-F238E27FC236}">
                <a16:creationId xmlns:a16="http://schemas.microsoft.com/office/drawing/2014/main" id="{98AD0261-FC76-9464-D210-3F6FDD63CC76}"/>
              </a:ext>
            </a:extLst>
          </p:cNvPr>
          <p:cNvSpPr txBox="1"/>
          <p:nvPr/>
        </p:nvSpPr>
        <p:spPr>
          <a:xfrm>
            <a:off x="6601294" y="3164154"/>
            <a:ext cx="1043968" cy="1015663"/>
          </a:xfrm>
          <a:prstGeom prst="rect">
            <a:avLst/>
          </a:prstGeom>
          <a:noFill/>
        </p:spPr>
        <p:txBody>
          <a:bodyPr wrap="square" rtlCol="0">
            <a:spAutoFit/>
          </a:bodyPr>
          <a:lstStyle/>
          <a:p>
            <a:pPr algn="ctr"/>
            <a:r>
              <a:rPr lang="en-US" altLang="ko-KR" sz="6000" b="1" dirty="0">
                <a:solidFill>
                  <a:schemeClr val="accent5"/>
                </a:solidFill>
                <a:cs typeface="Arial" pitchFamily="34" charset="0"/>
              </a:rPr>
              <a:t>04</a:t>
            </a:r>
            <a:endParaRPr lang="ko-KR" altLang="en-US" sz="6000" b="1" dirty="0">
              <a:solidFill>
                <a:schemeClr val="accent5"/>
              </a:solidFill>
              <a:cs typeface="Arial" pitchFamily="34" charset="0"/>
            </a:endParaRPr>
          </a:p>
        </p:txBody>
      </p:sp>
      <p:grpSp>
        <p:nvGrpSpPr>
          <p:cNvPr id="15" name="Group 11">
            <a:extLst>
              <a:ext uri="{FF2B5EF4-FFF2-40B4-BE49-F238E27FC236}">
                <a16:creationId xmlns:a16="http://schemas.microsoft.com/office/drawing/2014/main" id="{391E2556-35F4-F163-E25B-A11F9CA29665}"/>
              </a:ext>
            </a:extLst>
          </p:cNvPr>
          <p:cNvGrpSpPr/>
          <p:nvPr/>
        </p:nvGrpSpPr>
        <p:grpSpPr>
          <a:xfrm>
            <a:off x="5502978" y="2011441"/>
            <a:ext cx="593022" cy="897078"/>
            <a:chOff x="4136752" y="1733231"/>
            <a:chExt cx="723792" cy="1422710"/>
          </a:xfrm>
          <a:solidFill>
            <a:schemeClr val="accent1">
              <a:lumMod val="50000"/>
            </a:schemeClr>
          </a:solidFill>
        </p:grpSpPr>
        <p:sp>
          <p:nvSpPr>
            <p:cNvPr id="16" name="Chevron 12">
              <a:extLst>
                <a:ext uri="{FF2B5EF4-FFF2-40B4-BE49-F238E27FC236}">
                  <a16:creationId xmlns:a16="http://schemas.microsoft.com/office/drawing/2014/main" id="{D8D85F4D-F9CB-BCA4-81AE-6F0163FAFFF5}"/>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sp>
          <p:nvSpPr>
            <p:cNvPr id="17" name="Rectangle 13">
              <a:extLst>
                <a:ext uri="{FF2B5EF4-FFF2-40B4-BE49-F238E27FC236}">
                  <a16:creationId xmlns:a16="http://schemas.microsoft.com/office/drawing/2014/main" id="{5FBBDAFA-D8AE-48A8-3683-F98515DB97D8}"/>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sp>
          <p:nvSpPr>
            <p:cNvPr id="18" name="Rectangle 14">
              <a:extLst>
                <a:ext uri="{FF2B5EF4-FFF2-40B4-BE49-F238E27FC236}">
                  <a16:creationId xmlns:a16="http://schemas.microsoft.com/office/drawing/2014/main" id="{F7EBAF1E-5030-344C-50F1-44DB93D37C11}"/>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grpSp>
      <p:sp>
        <p:nvSpPr>
          <p:cNvPr id="26" name="TextBox 25">
            <a:extLst>
              <a:ext uri="{FF2B5EF4-FFF2-40B4-BE49-F238E27FC236}">
                <a16:creationId xmlns:a16="http://schemas.microsoft.com/office/drawing/2014/main" id="{F5E57190-D148-99BE-3CDD-3430E469C519}"/>
              </a:ext>
            </a:extLst>
          </p:cNvPr>
          <p:cNvSpPr txBox="1"/>
          <p:nvPr/>
        </p:nvSpPr>
        <p:spPr>
          <a:xfrm>
            <a:off x="4327264" y="2066208"/>
            <a:ext cx="1043968" cy="1015663"/>
          </a:xfrm>
          <a:prstGeom prst="rect">
            <a:avLst/>
          </a:prstGeom>
          <a:noFill/>
        </p:spPr>
        <p:txBody>
          <a:bodyPr wrap="square" rtlCol="0">
            <a:spAutoFit/>
          </a:bodyPr>
          <a:lstStyle/>
          <a:p>
            <a:pPr algn="ctr"/>
            <a:r>
              <a:rPr lang="en-US" altLang="ko-KR" sz="6000" b="1" dirty="0">
                <a:solidFill>
                  <a:schemeClr val="accent5"/>
                </a:solidFill>
                <a:cs typeface="Arial" pitchFamily="34" charset="0"/>
              </a:rPr>
              <a:t>03</a:t>
            </a:r>
            <a:endParaRPr lang="ko-KR" altLang="en-US" sz="6000" b="1" dirty="0">
              <a:solidFill>
                <a:schemeClr val="accent5"/>
              </a:solidFill>
              <a:cs typeface="Arial" pitchFamily="34" charset="0"/>
            </a:endParaRPr>
          </a:p>
        </p:txBody>
      </p:sp>
      <p:grpSp>
        <p:nvGrpSpPr>
          <p:cNvPr id="30" name="Group 26">
            <a:extLst>
              <a:ext uri="{FF2B5EF4-FFF2-40B4-BE49-F238E27FC236}">
                <a16:creationId xmlns:a16="http://schemas.microsoft.com/office/drawing/2014/main" id="{FF7F22EE-3EEC-E4EC-EE00-38EBCA8F58D1}"/>
              </a:ext>
            </a:extLst>
          </p:cNvPr>
          <p:cNvGrpSpPr/>
          <p:nvPr/>
        </p:nvGrpSpPr>
        <p:grpSpPr>
          <a:xfrm>
            <a:off x="6789519" y="1898512"/>
            <a:ext cx="5031737" cy="1046440"/>
            <a:chOff x="2551704" y="4283314"/>
            <a:chExt cx="1111823" cy="1046440"/>
          </a:xfrm>
        </p:grpSpPr>
        <p:sp>
          <p:nvSpPr>
            <p:cNvPr id="31" name="TextBox 30">
              <a:extLst>
                <a:ext uri="{FF2B5EF4-FFF2-40B4-BE49-F238E27FC236}">
                  <a16:creationId xmlns:a16="http://schemas.microsoft.com/office/drawing/2014/main" id="{B585D50F-4C11-3573-703C-7900E83AA84E}"/>
                </a:ext>
              </a:extLst>
            </p:cNvPr>
            <p:cNvSpPr txBox="1"/>
            <p:nvPr/>
          </p:nvSpPr>
          <p:spPr>
            <a:xfrm>
              <a:off x="2551706" y="4560313"/>
              <a:ext cx="1111821" cy="769441"/>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West Africa has experienced outbreaks of diseases such as Ebola and, more recently, COVID-19. The insurance industry must develop solutions that respond to the health risks posed by infectious diseases, including coverage for business interruption.</a:t>
              </a:r>
              <a:endParaRPr lang="ko-KR" altLang="en-US" sz="11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57430D8D-3C92-4614-6CAE-24A9DA45C157}"/>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5"/>
                  </a:solidFill>
                  <a:latin typeface="Arial" panose="020B0604020202020204" pitchFamily="34" charset="0"/>
                  <a:cs typeface="Arial" panose="020B0604020202020204" pitchFamily="34" charset="0"/>
                </a:rPr>
                <a:t>Health Epidemics</a:t>
              </a:r>
              <a:endParaRPr lang="ko-KR" altLang="en-US" sz="1400" b="1" dirty="0">
                <a:solidFill>
                  <a:schemeClr val="accent5"/>
                </a:solidFill>
                <a:latin typeface="Arial" panose="020B0604020202020204" pitchFamily="34" charset="0"/>
                <a:cs typeface="Arial" panose="020B0604020202020204" pitchFamily="34" charset="0"/>
              </a:endParaRPr>
            </a:p>
          </p:txBody>
        </p:sp>
      </p:grpSp>
      <p:grpSp>
        <p:nvGrpSpPr>
          <p:cNvPr id="36" name="Group 32">
            <a:extLst>
              <a:ext uri="{FF2B5EF4-FFF2-40B4-BE49-F238E27FC236}">
                <a16:creationId xmlns:a16="http://schemas.microsoft.com/office/drawing/2014/main" id="{FF8DC949-6E4A-CC3B-9AA9-FEA8661D64E6}"/>
              </a:ext>
            </a:extLst>
          </p:cNvPr>
          <p:cNvGrpSpPr/>
          <p:nvPr/>
        </p:nvGrpSpPr>
        <p:grpSpPr>
          <a:xfrm>
            <a:off x="214640" y="3191309"/>
            <a:ext cx="5017760" cy="1046440"/>
            <a:chOff x="2385861" y="4283314"/>
            <a:chExt cx="1101563" cy="1046440"/>
          </a:xfrm>
        </p:grpSpPr>
        <p:sp>
          <p:nvSpPr>
            <p:cNvPr id="37" name="TextBox 36">
              <a:extLst>
                <a:ext uri="{FF2B5EF4-FFF2-40B4-BE49-F238E27FC236}">
                  <a16:creationId xmlns:a16="http://schemas.microsoft.com/office/drawing/2014/main" id="{ADAC1222-1C1A-50AE-055B-174B46AFE54B}"/>
                </a:ext>
              </a:extLst>
            </p:cNvPr>
            <p:cNvSpPr txBox="1"/>
            <p:nvPr/>
          </p:nvSpPr>
          <p:spPr>
            <a:xfrm>
              <a:off x="2385861" y="4560313"/>
              <a:ext cx="1101563" cy="769441"/>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Inadequate infrastructure in some areas can lead to risks such as supply chain disruptions and property damage. These risks should be assessed and addressed when designing insurance products for businesses in these regions.</a:t>
              </a:r>
              <a:endParaRPr lang="ko-KR" altLang="en-US" sz="11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8625591A-C4FF-497B-0FD3-582374015574}"/>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1"/>
                  </a:solidFill>
                  <a:latin typeface="Arial" panose="020B0604020202020204" pitchFamily="34" charset="0"/>
                  <a:cs typeface="Arial" panose="020B0604020202020204" pitchFamily="34" charset="0"/>
                </a:rPr>
                <a:t>Infrastructure Challenges</a:t>
              </a:r>
              <a:endParaRPr lang="ko-KR" altLang="en-US" sz="1400" b="1" dirty="0">
                <a:solidFill>
                  <a:schemeClr val="accent1"/>
                </a:solidFill>
                <a:latin typeface="Arial" panose="020B0604020202020204" pitchFamily="34" charset="0"/>
                <a:cs typeface="Arial" panose="020B0604020202020204" pitchFamily="34" charset="0"/>
              </a:endParaRPr>
            </a:p>
          </p:txBody>
        </p:sp>
      </p:grpSp>
      <p:cxnSp>
        <p:nvCxnSpPr>
          <p:cNvPr id="41" name="Straight Connector 37">
            <a:extLst>
              <a:ext uri="{FF2B5EF4-FFF2-40B4-BE49-F238E27FC236}">
                <a16:creationId xmlns:a16="http://schemas.microsoft.com/office/drawing/2014/main" id="{80D7E41F-13FD-5E42-C013-73E7127B27EA}"/>
              </a:ext>
            </a:extLst>
          </p:cNvPr>
          <p:cNvCxnSpPr/>
          <p:nvPr/>
        </p:nvCxnSpPr>
        <p:spPr>
          <a:xfrm>
            <a:off x="6810880" y="1821677"/>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38">
            <a:extLst>
              <a:ext uri="{FF2B5EF4-FFF2-40B4-BE49-F238E27FC236}">
                <a16:creationId xmlns:a16="http://schemas.microsoft.com/office/drawing/2014/main" id="{38EAA4A7-542D-01CF-7E85-D0D16456F9B9}"/>
              </a:ext>
            </a:extLst>
          </p:cNvPr>
          <p:cNvCxnSpPr/>
          <p:nvPr/>
        </p:nvCxnSpPr>
        <p:spPr>
          <a:xfrm>
            <a:off x="6810880" y="3102331"/>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1">
            <a:extLst>
              <a:ext uri="{FF2B5EF4-FFF2-40B4-BE49-F238E27FC236}">
                <a16:creationId xmlns:a16="http://schemas.microsoft.com/office/drawing/2014/main" id="{E711B9D3-D71D-F23B-FC54-DEA21059185B}"/>
              </a:ext>
            </a:extLst>
          </p:cNvPr>
          <p:cNvCxnSpPr/>
          <p:nvPr/>
        </p:nvCxnSpPr>
        <p:spPr>
          <a:xfrm>
            <a:off x="821496" y="3126947"/>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2">
            <a:extLst>
              <a:ext uri="{FF2B5EF4-FFF2-40B4-BE49-F238E27FC236}">
                <a16:creationId xmlns:a16="http://schemas.microsoft.com/office/drawing/2014/main" id="{C23DC225-DD75-4ABB-7887-AD579AEEE87F}"/>
              </a:ext>
            </a:extLst>
          </p:cNvPr>
          <p:cNvCxnSpPr/>
          <p:nvPr/>
        </p:nvCxnSpPr>
        <p:spPr>
          <a:xfrm>
            <a:off x="808796" y="4229801"/>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1B650DF-E458-0136-D4F9-1DE6FEDE5183}"/>
              </a:ext>
            </a:extLst>
          </p:cNvPr>
          <p:cNvSpPr>
            <a:spLocks noGrp="1"/>
          </p:cNvSpPr>
          <p:nvPr>
            <p:ph type="sldNum" sz="quarter" idx="12"/>
          </p:nvPr>
        </p:nvSpPr>
        <p:spPr/>
        <p:txBody>
          <a:bodyPr/>
          <a:lstStyle/>
          <a:p>
            <a:fld id="{21A9E2F6-F80B-4915-AC1C-34F442F667D7}" type="slidenum">
              <a:rPr lang="en-GB" smtClean="0"/>
              <a:t>19</a:t>
            </a:fld>
            <a:endParaRPr lang="en-GB"/>
          </a:p>
        </p:txBody>
      </p:sp>
      <p:sp>
        <p:nvSpPr>
          <p:cNvPr id="3" name="TextBox 2">
            <a:extLst>
              <a:ext uri="{FF2B5EF4-FFF2-40B4-BE49-F238E27FC236}">
                <a16:creationId xmlns:a16="http://schemas.microsoft.com/office/drawing/2014/main" id="{7DF25C4E-6088-B66E-6BF5-35FF581A4753}"/>
              </a:ext>
            </a:extLst>
          </p:cNvPr>
          <p:cNvSpPr txBox="1"/>
          <p:nvPr/>
        </p:nvSpPr>
        <p:spPr>
          <a:xfrm>
            <a:off x="287650" y="5458614"/>
            <a:ext cx="11533606" cy="997645"/>
          </a:xfrm>
          <a:prstGeom prst="rect">
            <a:avLst/>
          </a:prstGeom>
          <a:noFill/>
        </p:spPr>
        <p:txBody>
          <a:bodyPr wrap="square">
            <a:spAutoFit/>
          </a:bodyPr>
          <a:lstStyle/>
          <a:p>
            <a:pPr algn="just">
              <a:lnSpc>
                <a:spcPct val="107000"/>
              </a:lnSpc>
              <a:spcAft>
                <a:spcPts val="800"/>
              </a:spcAft>
            </a:pPr>
            <a:r>
              <a:rPr lang="en-US" sz="1400" kern="100" dirty="0">
                <a:latin typeface="Arial" panose="020B0604020202020204" pitchFamily="34" charset="0"/>
                <a:ea typeface="Calibri" panose="020F0502020204030204" pitchFamily="34" charset="0"/>
                <a:cs typeface="Arial" panose="020B0604020202020204" pitchFamily="34" charset="0"/>
              </a:rPr>
              <a:t>E</a:t>
            </a:r>
            <a:r>
              <a:rPr lang="en-US" sz="1400" kern="100" dirty="0">
                <a:effectLst/>
                <a:latin typeface="Arial" panose="020B0604020202020204" pitchFamily="34" charset="0"/>
                <a:ea typeface="Calibri" panose="020F0502020204030204" pitchFamily="34" charset="0"/>
                <a:cs typeface="Arial" panose="020B0604020202020204" pitchFamily="34" charset="0"/>
              </a:rPr>
              <a:t>ffective risk assessment and management are critical for the insurance industry to align with the unique challenges and opportunities presented by West Africa's macroeconomies. Innovations in data analytics, technology, product design, and collaboration can help insurers address these challenges while providing valuable coverage to businesses and individuals in the region. By proactively managing risks, insurers can contribute to economic stability and resilience in West Africa.</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2FB5766-08BD-602E-B677-499920E94BDA}"/>
              </a:ext>
            </a:extLst>
          </p:cNvPr>
          <p:cNvSpPr/>
          <p:nvPr/>
        </p:nvSpPr>
        <p:spPr>
          <a:xfrm>
            <a:off x="7795844" y="31017"/>
            <a:ext cx="1418493" cy="222738"/>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D6A846C-9F88-E4BD-B71C-628E5F76C28E}"/>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A822197-5032-9E2E-5F6B-47FCA267B73C}"/>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310E31A-2BA8-D42E-F353-A52EA843947C}"/>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415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5D57FB-5D6E-3F26-4603-D372554311A7}"/>
              </a:ext>
            </a:extLst>
          </p:cNvPr>
          <p:cNvSpPr/>
          <p:nvPr/>
        </p:nvSpPr>
        <p:spPr>
          <a:xfrm>
            <a:off x="0" y="0"/>
            <a:ext cx="12192000" cy="6858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64D2A7C-4498-9589-EE48-207D0AE183C9}"/>
              </a:ext>
            </a:extLst>
          </p:cNvPr>
          <p:cNvSpPr txBox="1"/>
          <p:nvPr/>
        </p:nvSpPr>
        <p:spPr>
          <a:xfrm>
            <a:off x="6734908" y="4070995"/>
            <a:ext cx="6107722" cy="2567178"/>
          </a:xfrm>
          <a:prstGeom prst="rect">
            <a:avLst/>
          </a:prstGeom>
          <a:noFill/>
        </p:spPr>
        <p:txBody>
          <a:bodyPr wrap="square">
            <a:spAutoFit/>
          </a:bodyPr>
          <a:lstStyle/>
          <a:p>
            <a:pPr algn="just">
              <a:lnSpc>
                <a:spcPct val="107000"/>
              </a:lnSpc>
              <a:spcAft>
                <a:spcPts val="800"/>
              </a:spcAft>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 Overview of the West African Insurance Market</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Market size and growth trends</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Regulatory environment and challenges</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The Role of Insurance in Economic Development</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Mitigating risk for businesses and individuals</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Supporting investments and economic growth</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C. Peculiarities of West African Macroeconomies</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High volatility and economic instability</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Informal sector dominance</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Unique cultural and social factors</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descr="A person smiling at a market&#10;&#10;Description automatically generated">
            <a:extLst>
              <a:ext uri="{FF2B5EF4-FFF2-40B4-BE49-F238E27FC236}">
                <a16:creationId xmlns:a16="http://schemas.microsoft.com/office/drawing/2014/main" id="{81F89F15-95EB-1BB6-AD7D-AF80B0E53FD0}"/>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3128211" cy="6858000"/>
          </a:xfrm>
          <a:prstGeom prst="rect">
            <a:avLst/>
          </a:prstGeom>
        </p:spPr>
      </p:pic>
      <p:sp>
        <p:nvSpPr>
          <p:cNvPr id="10" name="TextBox 9">
            <a:extLst>
              <a:ext uri="{FF2B5EF4-FFF2-40B4-BE49-F238E27FC236}">
                <a16:creationId xmlns:a16="http://schemas.microsoft.com/office/drawing/2014/main" id="{C664F4E8-17D7-5309-9585-DD6CC288256F}"/>
              </a:ext>
            </a:extLst>
          </p:cNvPr>
          <p:cNvSpPr txBox="1"/>
          <p:nvPr/>
        </p:nvSpPr>
        <p:spPr>
          <a:xfrm>
            <a:off x="0" y="2848094"/>
            <a:ext cx="12192000" cy="769441"/>
          </a:xfrm>
          <a:prstGeom prst="rect">
            <a:avLst/>
          </a:prstGeom>
          <a:noFill/>
        </p:spPr>
        <p:txBody>
          <a:bodyPr wrap="square">
            <a:spAutoFit/>
          </a:bodyPr>
          <a:lstStyle/>
          <a:p>
            <a:pPr algn="ctr"/>
            <a:r>
              <a:rPr lang="en-US" sz="4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West African Insurance Market</a:t>
            </a:r>
            <a:endParaRPr lang="en-GB" sz="4400" dirty="0">
              <a:latin typeface="Arial Black" panose="020B0A04020102020204" pitchFamily="34" charset="0"/>
            </a:endParaRPr>
          </a:p>
        </p:txBody>
      </p:sp>
    </p:spTree>
    <p:extLst>
      <p:ext uri="{BB962C8B-B14F-4D97-AF65-F5344CB8AC3E}">
        <p14:creationId xmlns:p14="http://schemas.microsoft.com/office/powerpoint/2010/main" val="1172451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solidFill>
                  <a:schemeClr val="accent1">
                    <a:lumMod val="50000"/>
                  </a:schemeClr>
                </a:solidFill>
                <a:effectLst/>
                <a:latin typeface="Arial Black" panose="020B0A04020102020204" pitchFamily="34" charset="0"/>
                <a:ea typeface="Calibri" panose="020F0502020204030204" pitchFamily="34" charset="0"/>
                <a:cs typeface="Arial" panose="020B0604020202020204" pitchFamily="34" charset="0"/>
              </a:rPr>
              <a:t>Regulatory and Legal Framework</a:t>
            </a:r>
            <a:endParaRPr lang="en-GB" sz="3200" dirty="0">
              <a:solidFill>
                <a:schemeClr val="accent1">
                  <a:lumMod val="50000"/>
                </a:schemeClr>
              </a:solidFill>
              <a:latin typeface="Arial Black" panose="020B0A04020102020204" pitchFamily="34" charset="0"/>
            </a:endParaRPr>
          </a:p>
        </p:txBody>
      </p:sp>
      <p:sp>
        <p:nvSpPr>
          <p:cNvPr id="4" name="TextBox 3">
            <a:extLst>
              <a:ext uri="{FF2B5EF4-FFF2-40B4-BE49-F238E27FC236}">
                <a16:creationId xmlns:a16="http://schemas.microsoft.com/office/drawing/2014/main" id="{717EDDD3-CEA0-F3EE-9255-D4F445D7A2EB}"/>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5"/>
                </a:solidFill>
                <a:effectLst/>
                <a:latin typeface="Arial" panose="020B0604020202020204" pitchFamily="34" charset="0"/>
                <a:ea typeface="Calibri" panose="020F0502020204030204" pitchFamily="34" charset="0"/>
                <a:cs typeface="Arial" panose="020B0604020202020204" pitchFamily="34" charset="0"/>
              </a:rPr>
              <a:t>Addressing Regulatory Gaps</a:t>
            </a:r>
          </a:p>
        </p:txBody>
      </p:sp>
      <p:grpSp>
        <p:nvGrpSpPr>
          <p:cNvPr id="36" name="Group 3">
            <a:extLst>
              <a:ext uri="{FF2B5EF4-FFF2-40B4-BE49-F238E27FC236}">
                <a16:creationId xmlns:a16="http://schemas.microsoft.com/office/drawing/2014/main" id="{8F028AE2-F66B-92FE-487A-1281E07FD3E2}"/>
              </a:ext>
            </a:extLst>
          </p:cNvPr>
          <p:cNvGrpSpPr/>
          <p:nvPr/>
        </p:nvGrpSpPr>
        <p:grpSpPr>
          <a:xfrm>
            <a:off x="5502978" y="3150424"/>
            <a:ext cx="593022" cy="897078"/>
            <a:chOff x="4136752" y="1733231"/>
            <a:chExt cx="723792" cy="1422710"/>
          </a:xfrm>
          <a:solidFill>
            <a:schemeClr val="accent1">
              <a:lumMod val="50000"/>
            </a:schemeClr>
          </a:solidFill>
        </p:grpSpPr>
        <p:sp>
          <p:nvSpPr>
            <p:cNvPr id="38" name="Chevron 4">
              <a:extLst>
                <a:ext uri="{FF2B5EF4-FFF2-40B4-BE49-F238E27FC236}">
                  <a16:creationId xmlns:a16="http://schemas.microsoft.com/office/drawing/2014/main" id="{3D005E47-727A-AA46-F8D7-660FC3A39BD2}"/>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sp>
          <p:nvSpPr>
            <p:cNvPr id="39" name="Rectangle 5">
              <a:extLst>
                <a:ext uri="{FF2B5EF4-FFF2-40B4-BE49-F238E27FC236}">
                  <a16:creationId xmlns:a16="http://schemas.microsoft.com/office/drawing/2014/main" id="{90BE9E3D-9FD0-EF1F-FF57-B3F215FDD7EB}"/>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sp>
          <p:nvSpPr>
            <p:cNvPr id="40" name="Rectangle 6">
              <a:extLst>
                <a:ext uri="{FF2B5EF4-FFF2-40B4-BE49-F238E27FC236}">
                  <a16:creationId xmlns:a16="http://schemas.microsoft.com/office/drawing/2014/main" id="{CEF8E7CD-705E-3F30-D3FD-3D0FC2C10EC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grpSp>
      <p:sp>
        <p:nvSpPr>
          <p:cNvPr id="37" name="TextBox 36">
            <a:extLst>
              <a:ext uri="{FF2B5EF4-FFF2-40B4-BE49-F238E27FC236}">
                <a16:creationId xmlns:a16="http://schemas.microsoft.com/office/drawing/2014/main" id="{122C25EF-8FC7-7438-F745-E82F41DB1E28}"/>
              </a:ext>
            </a:extLst>
          </p:cNvPr>
          <p:cNvSpPr txBox="1"/>
          <p:nvPr/>
        </p:nvSpPr>
        <p:spPr>
          <a:xfrm>
            <a:off x="4327264" y="3174045"/>
            <a:ext cx="1043968" cy="1015663"/>
          </a:xfrm>
          <a:prstGeom prst="rect">
            <a:avLst/>
          </a:prstGeom>
          <a:noFill/>
        </p:spPr>
        <p:txBody>
          <a:bodyPr wrap="square" rtlCol="0">
            <a:spAutoFit/>
          </a:bodyPr>
          <a:lstStyle/>
          <a:p>
            <a:pPr algn="ctr"/>
            <a:r>
              <a:rPr lang="en-US" altLang="ko-KR" sz="6000" b="1" dirty="0">
                <a:solidFill>
                  <a:schemeClr val="accent5"/>
                </a:solidFill>
                <a:cs typeface="Arial" pitchFamily="34" charset="0"/>
              </a:rPr>
              <a:t>01</a:t>
            </a:r>
            <a:endParaRPr lang="ko-KR" altLang="en-US" sz="6000" b="1" dirty="0">
              <a:solidFill>
                <a:schemeClr val="accent5"/>
              </a:solidFill>
              <a:cs typeface="Arial" pitchFamily="34" charset="0"/>
            </a:endParaRPr>
          </a:p>
        </p:txBody>
      </p:sp>
      <p:grpSp>
        <p:nvGrpSpPr>
          <p:cNvPr id="42" name="Group 7">
            <a:extLst>
              <a:ext uri="{FF2B5EF4-FFF2-40B4-BE49-F238E27FC236}">
                <a16:creationId xmlns:a16="http://schemas.microsoft.com/office/drawing/2014/main" id="{A4E33BA9-85C8-F2DD-B04E-5B1326B2E630}"/>
              </a:ext>
            </a:extLst>
          </p:cNvPr>
          <p:cNvGrpSpPr/>
          <p:nvPr/>
        </p:nvGrpSpPr>
        <p:grpSpPr>
          <a:xfrm rot="10800000">
            <a:off x="5849631" y="4436514"/>
            <a:ext cx="593022" cy="897078"/>
            <a:chOff x="4136752" y="1733231"/>
            <a:chExt cx="723792" cy="1422710"/>
          </a:xfrm>
          <a:solidFill>
            <a:schemeClr val="accent1">
              <a:lumMod val="50000"/>
            </a:schemeClr>
          </a:solidFill>
        </p:grpSpPr>
        <p:sp>
          <p:nvSpPr>
            <p:cNvPr id="44" name="Chevron 8">
              <a:extLst>
                <a:ext uri="{FF2B5EF4-FFF2-40B4-BE49-F238E27FC236}">
                  <a16:creationId xmlns:a16="http://schemas.microsoft.com/office/drawing/2014/main" id="{F1E93B78-D01B-3F2B-1B8D-4FB507EDC8A0}"/>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sp>
          <p:nvSpPr>
            <p:cNvPr id="45" name="Rectangle 9">
              <a:extLst>
                <a:ext uri="{FF2B5EF4-FFF2-40B4-BE49-F238E27FC236}">
                  <a16:creationId xmlns:a16="http://schemas.microsoft.com/office/drawing/2014/main" id="{75BA1118-F98E-82F9-D4B4-4F460B9332A7}"/>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sp>
          <p:nvSpPr>
            <p:cNvPr id="46" name="Rectangle 10">
              <a:extLst>
                <a:ext uri="{FF2B5EF4-FFF2-40B4-BE49-F238E27FC236}">
                  <a16:creationId xmlns:a16="http://schemas.microsoft.com/office/drawing/2014/main" id="{1F183513-0463-3105-543A-EAC69EEBD15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grpSp>
      <p:sp>
        <p:nvSpPr>
          <p:cNvPr id="43" name="TextBox 42">
            <a:extLst>
              <a:ext uri="{FF2B5EF4-FFF2-40B4-BE49-F238E27FC236}">
                <a16:creationId xmlns:a16="http://schemas.microsoft.com/office/drawing/2014/main" id="{9E52ED09-0416-E6F0-B770-4D00813071F8}"/>
              </a:ext>
            </a:extLst>
          </p:cNvPr>
          <p:cNvSpPr txBox="1"/>
          <p:nvPr/>
        </p:nvSpPr>
        <p:spPr>
          <a:xfrm>
            <a:off x="6601294" y="4507891"/>
            <a:ext cx="1043968" cy="1015663"/>
          </a:xfrm>
          <a:prstGeom prst="rect">
            <a:avLst/>
          </a:prstGeom>
          <a:noFill/>
        </p:spPr>
        <p:txBody>
          <a:bodyPr wrap="square" rtlCol="0">
            <a:spAutoFit/>
          </a:bodyPr>
          <a:lstStyle/>
          <a:p>
            <a:pPr algn="ctr"/>
            <a:r>
              <a:rPr lang="en-US" altLang="ko-KR" sz="6000" b="1" dirty="0">
                <a:solidFill>
                  <a:schemeClr val="accent5"/>
                </a:solidFill>
                <a:cs typeface="Arial" pitchFamily="34" charset="0"/>
              </a:rPr>
              <a:t>02</a:t>
            </a:r>
            <a:endParaRPr lang="ko-KR" altLang="en-US" sz="6000" b="1" dirty="0">
              <a:solidFill>
                <a:schemeClr val="accent5"/>
              </a:solidFill>
              <a:cs typeface="Arial" pitchFamily="34" charset="0"/>
            </a:endParaRPr>
          </a:p>
        </p:txBody>
      </p:sp>
      <p:grpSp>
        <p:nvGrpSpPr>
          <p:cNvPr id="54" name="Group 11">
            <a:extLst>
              <a:ext uri="{FF2B5EF4-FFF2-40B4-BE49-F238E27FC236}">
                <a16:creationId xmlns:a16="http://schemas.microsoft.com/office/drawing/2014/main" id="{E4D27856-061E-9DDC-9615-9A23B9B1904D}"/>
              </a:ext>
            </a:extLst>
          </p:cNvPr>
          <p:cNvGrpSpPr/>
          <p:nvPr/>
        </p:nvGrpSpPr>
        <p:grpSpPr>
          <a:xfrm>
            <a:off x="5502978" y="5709903"/>
            <a:ext cx="593022" cy="897078"/>
            <a:chOff x="4136752" y="1733231"/>
            <a:chExt cx="723792" cy="1422710"/>
          </a:xfrm>
          <a:solidFill>
            <a:schemeClr val="accent1">
              <a:lumMod val="50000"/>
            </a:schemeClr>
          </a:solidFill>
        </p:grpSpPr>
        <p:sp>
          <p:nvSpPr>
            <p:cNvPr id="56" name="Chevron 12">
              <a:extLst>
                <a:ext uri="{FF2B5EF4-FFF2-40B4-BE49-F238E27FC236}">
                  <a16:creationId xmlns:a16="http://schemas.microsoft.com/office/drawing/2014/main" id="{6B9DFF9A-E871-6A92-FA0F-A4D5F97C6677}"/>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sp>
          <p:nvSpPr>
            <p:cNvPr id="57" name="Rectangle 13">
              <a:extLst>
                <a:ext uri="{FF2B5EF4-FFF2-40B4-BE49-F238E27FC236}">
                  <a16:creationId xmlns:a16="http://schemas.microsoft.com/office/drawing/2014/main" id="{662E7856-4B01-CA95-F7B6-76AB74070DBF}"/>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sp>
          <p:nvSpPr>
            <p:cNvPr id="58" name="Rectangle 14">
              <a:extLst>
                <a:ext uri="{FF2B5EF4-FFF2-40B4-BE49-F238E27FC236}">
                  <a16:creationId xmlns:a16="http://schemas.microsoft.com/office/drawing/2014/main" id="{B808B76A-97FF-EBC8-01A5-06FCF047D21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5"/>
                </a:solidFill>
              </a:endParaRPr>
            </a:p>
          </p:txBody>
        </p:sp>
      </p:grpSp>
      <p:sp>
        <p:nvSpPr>
          <p:cNvPr id="55" name="TextBox 54">
            <a:extLst>
              <a:ext uri="{FF2B5EF4-FFF2-40B4-BE49-F238E27FC236}">
                <a16:creationId xmlns:a16="http://schemas.microsoft.com/office/drawing/2014/main" id="{A9715D1A-E744-27DF-CF8F-753089C9A5DA}"/>
              </a:ext>
            </a:extLst>
          </p:cNvPr>
          <p:cNvSpPr txBox="1"/>
          <p:nvPr/>
        </p:nvSpPr>
        <p:spPr>
          <a:xfrm>
            <a:off x="4327264" y="5764670"/>
            <a:ext cx="1043968" cy="1015663"/>
          </a:xfrm>
          <a:prstGeom prst="rect">
            <a:avLst/>
          </a:prstGeom>
          <a:noFill/>
        </p:spPr>
        <p:txBody>
          <a:bodyPr wrap="square" rtlCol="0">
            <a:spAutoFit/>
          </a:bodyPr>
          <a:lstStyle/>
          <a:p>
            <a:pPr algn="ctr"/>
            <a:r>
              <a:rPr lang="en-US" altLang="ko-KR" sz="6000" b="1" dirty="0">
                <a:solidFill>
                  <a:schemeClr val="accent5"/>
                </a:solidFill>
                <a:cs typeface="Arial" pitchFamily="34" charset="0"/>
              </a:rPr>
              <a:t>03</a:t>
            </a:r>
            <a:endParaRPr lang="ko-KR" altLang="en-US" sz="6000" b="1" dirty="0">
              <a:solidFill>
                <a:schemeClr val="accent5"/>
              </a:solidFill>
              <a:cs typeface="Arial" pitchFamily="34" charset="0"/>
            </a:endParaRPr>
          </a:p>
        </p:txBody>
      </p:sp>
      <p:grpSp>
        <p:nvGrpSpPr>
          <p:cNvPr id="59" name="Group 23">
            <a:extLst>
              <a:ext uri="{FF2B5EF4-FFF2-40B4-BE49-F238E27FC236}">
                <a16:creationId xmlns:a16="http://schemas.microsoft.com/office/drawing/2014/main" id="{3ECA3B14-5B9D-1E38-596D-4C0195E5102C}"/>
              </a:ext>
            </a:extLst>
          </p:cNvPr>
          <p:cNvGrpSpPr/>
          <p:nvPr/>
        </p:nvGrpSpPr>
        <p:grpSpPr>
          <a:xfrm>
            <a:off x="6810880" y="3024082"/>
            <a:ext cx="5051382" cy="1084784"/>
            <a:chOff x="2551704" y="4283314"/>
            <a:chExt cx="935720" cy="1084784"/>
          </a:xfrm>
        </p:grpSpPr>
        <p:sp>
          <p:nvSpPr>
            <p:cNvPr id="60" name="TextBox 59">
              <a:extLst>
                <a:ext uri="{FF2B5EF4-FFF2-40B4-BE49-F238E27FC236}">
                  <a16:creationId xmlns:a16="http://schemas.microsoft.com/office/drawing/2014/main" id="{13AF7D53-984A-D709-7B47-C23C57369062}"/>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One significant challenge is the inconsistency of insurance regulations across West African countries. While regional organizations like ECOWAS and WAEMU have made efforts to harmonize regulations, disparities persist. These inconsistencies can hinder cross-border operations and market development.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E60B8E0-0021-F25A-0969-A27E42EFC10E}"/>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5"/>
                  </a:solidFill>
                  <a:latin typeface="Arial" panose="020B0604020202020204" pitchFamily="34" charset="0"/>
                  <a:cs typeface="Arial" panose="020B0604020202020204" pitchFamily="34" charset="0"/>
                </a:rPr>
                <a:t>Inconsistent Regulations</a:t>
              </a:r>
              <a:endParaRPr lang="ko-KR" altLang="en-US" sz="1400" b="1" dirty="0">
                <a:solidFill>
                  <a:schemeClr val="accent5"/>
                </a:solidFill>
                <a:latin typeface="Arial" panose="020B0604020202020204" pitchFamily="34" charset="0"/>
                <a:cs typeface="Arial" panose="020B0604020202020204" pitchFamily="34" charset="0"/>
              </a:endParaRPr>
            </a:p>
          </p:txBody>
        </p:sp>
      </p:grpSp>
      <p:grpSp>
        <p:nvGrpSpPr>
          <p:cNvPr id="62" name="Group 26">
            <a:extLst>
              <a:ext uri="{FF2B5EF4-FFF2-40B4-BE49-F238E27FC236}">
                <a16:creationId xmlns:a16="http://schemas.microsoft.com/office/drawing/2014/main" id="{7CF406C3-0E64-F3C2-7891-06D90A481213}"/>
              </a:ext>
            </a:extLst>
          </p:cNvPr>
          <p:cNvGrpSpPr/>
          <p:nvPr/>
        </p:nvGrpSpPr>
        <p:grpSpPr>
          <a:xfrm>
            <a:off x="6789519" y="5596974"/>
            <a:ext cx="5031737" cy="1046440"/>
            <a:chOff x="2551704" y="4283314"/>
            <a:chExt cx="1111823" cy="1046440"/>
          </a:xfrm>
        </p:grpSpPr>
        <p:sp>
          <p:nvSpPr>
            <p:cNvPr id="63" name="TextBox 62">
              <a:extLst>
                <a:ext uri="{FF2B5EF4-FFF2-40B4-BE49-F238E27FC236}">
                  <a16:creationId xmlns:a16="http://schemas.microsoft.com/office/drawing/2014/main" id="{535FB8AA-1C5C-9B9A-B8DD-8E8DEC0D3624}"/>
                </a:ext>
              </a:extLst>
            </p:cNvPr>
            <p:cNvSpPr txBox="1"/>
            <p:nvPr/>
          </p:nvSpPr>
          <p:spPr>
            <a:xfrm>
              <a:off x="2551706" y="4560313"/>
              <a:ext cx="1111821" cy="769441"/>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The presence of multiple regulatory bodies overseeing different aspects of the insurance industry can lead to fragmentation and inefficiency. A more streamlined and unified regulatory approach could enhance transparency and accountability.</a:t>
              </a:r>
              <a:endParaRPr lang="ko-KR" altLang="en-US" sz="1100" dirty="0">
                <a:solidFill>
                  <a:schemeClr val="tx1">
                    <a:lumMod val="75000"/>
                    <a:lumOff val="25000"/>
                  </a:schemeClr>
                </a:solidFill>
                <a:cs typeface="Arial" pitchFamily="34" charset="0"/>
              </a:endParaRPr>
            </a:p>
          </p:txBody>
        </p:sp>
        <p:sp>
          <p:nvSpPr>
            <p:cNvPr id="64" name="TextBox 63">
              <a:extLst>
                <a:ext uri="{FF2B5EF4-FFF2-40B4-BE49-F238E27FC236}">
                  <a16:creationId xmlns:a16="http://schemas.microsoft.com/office/drawing/2014/main" id="{2D51738D-F9C5-CCDB-2365-5520705523EB}"/>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5"/>
                  </a:solidFill>
                  <a:latin typeface="Arial" panose="020B0604020202020204" pitchFamily="34" charset="0"/>
                  <a:cs typeface="Arial" panose="020B0604020202020204" pitchFamily="34" charset="0"/>
                </a:rPr>
                <a:t>Regulatory Fragmentation</a:t>
              </a:r>
              <a:endParaRPr lang="ko-KR" altLang="en-US" sz="1400" b="1" dirty="0">
                <a:solidFill>
                  <a:schemeClr val="accent5"/>
                </a:solidFill>
                <a:latin typeface="Arial" panose="020B0604020202020204" pitchFamily="34" charset="0"/>
                <a:cs typeface="Arial" panose="020B0604020202020204" pitchFamily="34" charset="0"/>
              </a:endParaRPr>
            </a:p>
          </p:txBody>
        </p:sp>
      </p:grpSp>
      <p:grpSp>
        <p:nvGrpSpPr>
          <p:cNvPr id="65" name="Group 29">
            <a:extLst>
              <a:ext uri="{FF2B5EF4-FFF2-40B4-BE49-F238E27FC236}">
                <a16:creationId xmlns:a16="http://schemas.microsoft.com/office/drawing/2014/main" id="{27DA644A-6B82-A45A-18A0-BD58E61289B8}"/>
              </a:ext>
            </a:extLst>
          </p:cNvPr>
          <p:cNvGrpSpPr/>
          <p:nvPr/>
        </p:nvGrpSpPr>
        <p:grpSpPr>
          <a:xfrm>
            <a:off x="214640" y="4354978"/>
            <a:ext cx="4926855" cy="903645"/>
            <a:chOff x="2385861" y="4283314"/>
            <a:chExt cx="1101563" cy="903645"/>
          </a:xfrm>
        </p:grpSpPr>
        <p:sp>
          <p:nvSpPr>
            <p:cNvPr id="66" name="TextBox 65">
              <a:extLst>
                <a:ext uri="{FF2B5EF4-FFF2-40B4-BE49-F238E27FC236}">
                  <a16:creationId xmlns:a16="http://schemas.microsoft.com/office/drawing/2014/main" id="{524AE697-4AC3-9DAC-032F-E8F2B0F90B0F}"/>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Some regulatory bodies in the region may lack the capacity and resources needed to effectively supervise and regulate the insurance sector. This can result in inadequate oversight and enforcement of regulations.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CE920C6-7146-2244-3BDC-ED45349A90D0}"/>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5"/>
                  </a:solidFill>
                  <a:latin typeface="Arial" panose="020B0604020202020204" pitchFamily="34" charset="0"/>
                  <a:cs typeface="Arial" panose="020B0604020202020204" pitchFamily="34" charset="0"/>
                </a:rPr>
                <a:t>Lack of Supervisory Capacity</a:t>
              </a:r>
              <a:endParaRPr lang="ko-KR" altLang="en-US" sz="1400" b="1" dirty="0">
                <a:solidFill>
                  <a:schemeClr val="accent5"/>
                </a:solidFill>
                <a:latin typeface="Arial" panose="020B0604020202020204" pitchFamily="34" charset="0"/>
                <a:cs typeface="Arial" panose="020B0604020202020204" pitchFamily="34" charset="0"/>
              </a:endParaRPr>
            </a:p>
          </p:txBody>
        </p:sp>
      </p:grpSp>
      <p:cxnSp>
        <p:nvCxnSpPr>
          <p:cNvPr id="71" name="Straight Connector 35">
            <a:extLst>
              <a:ext uri="{FF2B5EF4-FFF2-40B4-BE49-F238E27FC236}">
                <a16:creationId xmlns:a16="http://schemas.microsoft.com/office/drawing/2014/main" id="{41A9B1B9-C85E-2D15-DE8A-19B1F72A2955}"/>
              </a:ext>
            </a:extLst>
          </p:cNvPr>
          <p:cNvCxnSpPr/>
          <p:nvPr/>
        </p:nvCxnSpPr>
        <p:spPr>
          <a:xfrm>
            <a:off x="6810880" y="2954225"/>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36">
            <a:extLst>
              <a:ext uri="{FF2B5EF4-FFF2-40B4-BE49-F238E27FC236}">
                <a16:creationId xmlns:a16="http://schemas.microsoft.com/office/drawing/2014/main" id="{4ED1B86E-AC97-D81B-9AB5-BFF797E725A1}"/>
              </a:ext>
            </a:extLst>
          </p:cNvPr>
          <p:cNvCxnSpPr/>
          <p:nvPr/>
        </p:nvCxnSpPr>
        <p:spPr>
          <a:xfrm>
            <a:off x="6810880" y="4260279"/>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37">
            <a:extLst>
              <a:ext uri="{FF2B5EF4-FFF2-40B4-BE49-F238E27FC236}">
                <a16:creationId xmlns:a16="http://schemas.microsoft.com/office/drawing/2014/main" id="{D89547B2-9416-F5F9-1572-5DD48F0D67DB}"/>
              </a:ext>
            </a:extLst>
          </p:cNvPr>
          <p:cNvCxnSpPr/>
          <p:nvPr/>
        </p:nvCxnSpPr>
        <p:spPr>
          <a:xfrm>
            <a:off x="6810880" y="5520139"/>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38">
            <a:extLst>
              <a:ext uri="{FF2B5EF4-FFF2-40B4-BE49-F238E27FC236}">
                <a16:creationId xmlns:a16="http://schemas.microsoft.com/office/drawing/2014/main" id="{F6F5C019-5454-89F7-5EAC-7754FA91663B}"/>
              </a:ext>
            </a:extLst>
          </p:cNvPr>
          <p:cNvCxnSpPr/>
          <p:nvPr/>
        </p:nvCxnSpPr>
        <p:spPr>
          <a:xfrm>
            <a:off x="6810880" y="6800793"/>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39">
            <a:extLst>
              <a:ext uri="{FF2B5EF4-FFF2-40B4-BE49-F238E27FC236}">
                <a16:creationId xmlns:a16="http://schemas.microsoft.com/office/drawing/2014/main" id="{2E7FBA60-5017-7E60-2429-C9F94BF24C77}"/>
              </a:ext>
            </a:extLst>
          </p:cNvPr>
          <p:cNvCxnSpPr/>
          <p:nvPr/>
        </p:nvCxnSpPr>
        <p:spPr>
          <a:xfrm>
            <a:off x="821496" y="4322995"/>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40">
            <a:extLst>
              <a:ext uri="{FF2B5EF4-FFF2-40B4-BE49-F238E27FC236}">
                <a16:creationId xmlns:a16="http://schemas.microsoft.com/office/drawing/2014/main" id="{4900DFA5-63AE-1A4E-70C2-56DF9AC6EAA1}"/>
              </a:ext>
            </a:extLst>
          </p:cNvPr>
          <p:cNvCxnSpPr/>
          <p:nvPr/>
        </p:nvCxnSpPr>
        <p:spPr>
          <a:xfrm>
            <a:off x="821496" y="5540149"/>
            <a:ext cx="4320000"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0E55FDD-5AC5-7A6F-A6BD-D0A4155B57F6}"/>
              </a:ext>
            </a:extLst>
          </p:cNvPr>
          <p:cNvSpPr txBox="1"/>
          <p:nvPr/>
        </p:nvSpPr>
        <p:spPr>
          <a:xfrm>
            <a:off x="329738" y="1774307"/>
            <a:ext cx="11489574" cy="966483"/>
          </a:xfrm>
          <a:prstGeom prst="rect">
            <a:avLst/>
          </a:prstGeom>
          <a:noFill/>
        </p:spPr>
        <p:txBody>
          <a:bodyPr wrap="square">
            <a:spAutoFit/>
          </a:bodyPr>
          <a:lstStyle/>
          <a:p>
            <a:pPr algn="just">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The regulatory and legal framework plays a crucial role in shaping the insurance industry in West Africa. However, there are several challenges that need to be addressed to effectively align insurance practices in the region: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DC6A6A4-4563-AB55-3D9A-EA1816D28C6F}"/>
              </a:ext>
            </a:extLst>
          </p:cNvPr>
          <p:cNvSpPr>
            <a:spLocks noGrp="1"/>
          </p:cNvSpPr>
          <p:nvPr>
            <p:ph type="sldNum" sz="quarter" idx="12"/>
          </p:nvPr>
        </p:nvSpPr>
        <p:spPr/>
        <p:txBody>
          <a:bodyPr/>
          <a:lstStyle/>
          <a:p>
            <a:fld id="{21A9E2F6-F80B-4915-AC1C-34F442F667D7}" type="slidenum">
              <a:rPr lang="en-GB" smtClean="0"/>
              <a:t>20</a:t>
            </a:fld>
            <a:endParaRPr lang="en-GB"/>
          </a:p>
        </p:txBody>
      </p:sp>
      <p:sp>
        <p:nvSpPr>
          <p:cNvPr id="6" name="Rectangle 5">
            <a:extLst>
              <a:ext uri="{FF2B5EF4-FFF2-40B4-BE49-F238E27FC236}">
                <a16:creationId xmlns:a16="http://schemas.microsoft.com/office/drawing/2014/main" id="{6B84D414-30A7-C874-A979-9B43F14551D3}"/>
              </a:ext>
            </a:extLst>
          </p:cNvPr>
          <p:cNvSpPr/>
          <p:nvPr/>
        </p:nvSpPr>
        <p:spPr>
          <a:xfrm>
            <a:off x="7795844" y="31017"/>
            <a:ext cx="1418493" cy="222738"/>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73EAEF8-AB7E-7D67-A3A7-207C8DBB1C11}"/>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E1F9634-DAF2-1495-C829-952DAFE48D38}"/>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1D48AD0-F99D-9CEE-F7F6-A724D019B1F5}"/>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808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solidFill>
                  <a:schemeClr val="accent1">
                    <a:lumMod val="50000"/>
                  </a:schemeClr>
                </a:solidFill>
                <a:effectLst/>
                <a:latin typeface="Arial Black" panose="020B0A04020102020204" pitchFamily="34" charset="0"/>
                <a:ea typeface="Calibri" panose="020F0502020204030204" pitchFamily="34" charset="0"/>
                <a:cs typeface="Arial" panose="020B0604020202020204" pitchFamily="34" charset="0"/>
              </a:rPr>
              <a:t>Regulatory and Legal Framework</a:t>
            </a:r>
            <a:endParaRPr lang="en-GB" sz="3200" dirty="0">
              <a:solidFill>
                <a:schemeClr val="accent1">
                  <a:lumMod val="50000"/>
                </a:schemeClr>
              </a:solidFill>
              <a:latin typeface="Arial Black" panose="020B0A04020102020204" pitchFamily="34" charset="0"/>
            </a:endParaRPr>
          </a:p>
        </p:txBody>
      </p:sp>
      <p:sp>
        <p:nvSpPr>
          <p:cNvPr id="5" name="TextBox 4">
            <a:extLst>
              <a:ext uri="{FF2B5EF4-FFF2-40B4-BE49-F238E27FC236}">
                <a16:creationId xmlns:a16="http://schemas.microsoft.com/office/drawing/2014/main" id="{60E55FDD-5AC5-7A6F-A6BD-D0A4155B57F6}"/>
              </a:ext>
            </a:extLst>
          </p:cNvPr>
          <p:cNvSpPr txBox="1"/>
          <p:nvPr/>
        </p:nvSpPr>
        <p:spPr>
          <a:xfrm>
            <a:off x="257550" y="1576714"/>
            <a:ext cx="11676899" cy="1132874"/>
          </a:xfrm>
          <a:prstGeom prst="rect">
            <a:avLst/>
          </a:prstGeom>
          <a:noFill/>
        </p:spPr>
        <p:txBody>
          <a:bodyPr wrap="square">
            <a:spAutoFit/>
          </a:bodyPr>
          <a:lstStyle/>
          <a:p>
            <a:pPr algn="just">
              <a:lnSpc>
                <a:spcPct val="107000"/>
              </a:lnSpc>
              <a:spcAft>
                <a:spcPts val="800"/>
              </a:spcAft>
            </a:pPr>
            <a:r>
              <a:rPr lang="en-GB" sz="1600" kern="100" dirty="0">
                <a:effectLst/>
                <a:latin typeface="Arial" panose="020B0604020202020204" pitchFamily="34" charset="0"/>
                <a:ea typeface="Calibri" panose="020F0502020204030204" pitchFamily="34" charset="0"/>
                <a:cs typeface="Arial" panose="020B0604020202020204" pitchFamily="34" charset="0"/>
              </a:rPr>
              <a:t>By addressing regulatory gaps and fostering cooperation between the public and private sectors, West African countries can create a regulatory environment that is conducive to the growth and alignment of insurance practices. This collaborative approach can help unlock the potential of the insurance sector to serve both the public and private sectors effectively while promoting economic stability and resilience in the region. </a:t>
            </a:r>
            <a:endParaRPr lang="en-GB"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52BFBEB-C9C3-E0D5-AE25-E9FD25F76CC8}"/>
              </a:ext>
            </a:extLst>
          </p:cNvPr>
          <p:cNvSpPr>
            <a:spLocks noGrp="1"/>
          </p:cNvSpPr>
          <p:nvPr>
            <p:ph type="sldNum" sz="quarter" idx="12"/>
          </p:nvPr>
        </p:nvSpPr>
        <p:spPr/>
        <p:txBody>
          <a:bodyPr/>
          <a:lstStyle/>
          <a:p>
            <a:fld id="{21A9E2F6-F80B-4915-AC1C-34F442F667D7}" type="slidenum">
              <a:rPr lang="en-GB" smtClean="0"/>
              <a:t>21</a:t>
            </a:fld>
            <a:endParaRPr lang="en-GB"/>
          </a:p>
        </p:txBody>
      </p:sp>
      <p:sp>
        <p:nvSpPr>
          <p:cNvPr id="4" name="Rectangle 3">
            <a:extLst>
              <a:ext uri="{FF2B5EF4-FFF2-40B4-BE49-F238E27FC236}">
                <a16:creationId xmlns:a16="http://schemas.microsoft.com/office/drawing/2014/main" id="{65F8768E-A698-7542-DBE0-1B46E2474CB7}"/>
              </a:ext>
            </a:extLst>
          </p:cNvPr>
          <p:cNvSpPr/>
          <p:nvPr/>
        </p:nvSpPr>
        <p:spPr>
          <a:xfrm>
            <a:off x="7795844" y="31017"/>
            <a:ext cx="1418493" cy="222738"/>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2C4A0ED-F538-505B-7464-3C3B6F30BD91}"/>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7785735-EB4A-9762-E4B6-9C07D0DE7C61}"/>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F1E891B-03ED-009D-8311-E221AB131CD8}"/>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084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9C30CD-4069-F642-A019-4315037DE06C}"/>
              </a:ext>
            </a:extLst>
          </p:cNvPr>
          <p:cNvSpPr/>
          <p:nvPr/>
        </p:nvSpPr>
        <p:spPr>
          <a:xfrm>
            <a:off x="0" y="0"/>
            <a:ext cx="12192000" cy="6858000"/>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400" dirty="0">
              <a:latin typeface="Arial Black" panose="020B0A04020102020204" pitchFamily="34" charset="0"/>
            </a:endParaRPr>
          </a:p>
        </p:txBody>
      </p:sp>
      <p:pic>
        <p:nvPicPr>
          <p:cNvPr id="7" name="Picture 6" descr="A person wearing a headset and smiling&#10;&#10;Description automatically generated">
            <a:extLst>
              <a:ext uri="{FF2B5EF4-FFF2-40B4-BE49-F238E27FC236}">
                <a16:creationId xmlns:a16="http://schemas.microsoft.com/office/drawing/2014/main" id="{8B7300D2-DA02-88CB-5248-1D3498F49533}"/>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6664278" y="-2"/>
            <a:ext cx="2643351" cy="6858000"/>
          </a:xfrm>
          <a:prstGeom prst="rect">
            <a:avLst/>
          </a:prstGeom>
        </p:spPr>
      </p:pic>
      <p:sp>
        <p:nvSpPr>
          <p:cNvPr id="5" name="Slide Number Placeholder 4">
            <a:extLst>
              <a:ext uri="{FF2B5EF4-FFF2-40B4-BE49-F238E27FC236}">
                <a16:creationId xmlns:a16="http://schemas.microsoft.com/office/drawing/2014/main" id="{0F5FECE1-4A2B-78EC-950C-A1430F26FC03}"/>
              </a:ext>
            </a:extLst>
          </p:cNvPr>
          <p:cNvSpPr>
            <a:spLocks noGrp="1"/>
          </p:cNvSpPr>
          <p:nvPr>
            <p:ph type="sldNum" sz="quarter" idx="12"/>
          </p:nvPr>
        </p:nvSpPr>
        <p:spPr/>
        <p:txBody>
          <a:bodyPr/>
          <a:lstStyle/>
          <a:p>
            <a:fld id="{21A9E2F6-F80B-4915-AC1C-34F442F667D7}" type="slidenum">
              <a:rPr lang="en-GB" smtClean="0"/>
              <a:t>22</a:t>
            </a:fld>
            <a:endParaRPr lang="en-GB"/>
          </a:p>
        </p:txBody>
      </p:sp>
      <p:sp>
        <p:nvSpPr>
          <p:cNvPr id="9" name="TextBox 8">
            <a:extLst>
              <a:ext uri="{FF2B5EF4-FFF2-40B4-BE49-F238E27FC236}">
                <a16:creationId xmlns:a16="http://schemas.microsoft.com/office/drawing/2014/main" id="{272D67E7-33C4-5C82-2EBC-63531E30F567}"/>
              </a:ext>
            </a:extLst>
          </p:cNvPr>
          <p:cNvSpPr txBox="1"/>
          <p:nvPr/>
        </p:nvSpPr>
        <p:spPr>
          <a:xfrm>
            <a:off x="304800" y="2863334"/>
            <a:ext cx="11582400" cy="769441"/>
          </a:xfrm>
          <a:prstGeom prst="rect">
            <a:avLst/>
          </a:prstGeom>
          <a:noFill/>
        </p:spPr>
        <p:txBody>
          <a:bodyPr wrap="square">
            <a:spAutoFit/>
          </a:bodyPr>
          <a:lstStyle/>
          <a:p>
            <a:pPr algn="ctr"/>
            <a:r>
              <a:rPr lang="en-US" sz="4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Opportunities for Alignment</a:t>
            </a:r>
            <a:endParaRPr lang="en-GB" sz="4400" dirty="0">
              <a:latin typeface="Arial Black" panose="020B0A04020102020204" pitchFamily="34" charset="0"/>
            </a:endParaRPr>
          </a:p>
        </p:txBody>
      </p:sp>
      <p:sp>
        <p:nvSpPr>
          <p:cNvPr id="6" name="TextBox 5">
            <a:extLst>
              <a:ext uri="{FF2B5EF4-FFF2-40B4-BE49-F238E27FC236}">
                <a16:creationId xmlns:a16="http://schemas.microsoft.com/office/drawing/2014/main" id="{31F5DB69-49CE-13DE-BA4F-F11DB3FD54AB}"/>
              </a:ext>
            </a:extLst>
          </p:cNvPr>
          <p:cNvSpPr txBox="1"/>
          <p:nvPr/>
        </p:nvSpPr>
        <p:spPr>
          <a:xfrm>
            <a:off x="6483350" y="4117672"/>
            <a:ext cx="5403850" cy="2369559"/>
          </a:xfrm>
          <a:prstGeom prst="rect">
            <a:avLst/>
          </a:prstGeom>
          <a:noFill/>
        </p:spPr>
        <p:txBody>
          <a:bodyPr wrap="square">
            <a:spAutoFit/>
          </a:bodyPr>
          <a:lstStyle/>
          <a:p>
            <a:pPr algn="just">
              <a:lnSpc>
                <a:spcPct val="107000"/>
              </a:lnSpc>
              <a:spcAft>
                <a:spcPts val="800"/>
              </a:spcAft>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 Leveraging Technology</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Insurtech solutions for increased efficiency</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Mobile-based insurance products for wider reach</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B. Public-Private Partnerships</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Collaborative efforts in risk mitigation</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Sharing best practices and data</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C. Customized Insurance Products</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Tailoring policies to West African needs</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US"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Microinsurance and agricultural insurance</a:t>
            </a:r>
            <a:endParaRPr lang="en-GB"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80672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rgbClr val="990033"/>
                </a:solidFill>
                <a:effectLst/>
                <a:latin typeface="Arial Black" panose="020B0A04020102020204" pitchFamily="34" charset="0"/>
                <a:ea typeface="Calibri" panose="020F0502020204030204" pitchFamily="34" charset="0"/>
                <a:cs typeface="Arial" panose="020B0604020202020204" pitchFamily="34" charset="0"/>
              </a:rPr>
              <a:t>Opportunities for Alignment</a:t>
            </a:r>
            <a:endParaRPr lang="en-GB" sz="3200" dirty="0">
              <a:solidFill>
                <a:srgbClr val="990033"/>
              </a:solidFill>
              <a:latin typeface="Arial Black" panose="020B0A04020102020204" pitchFamily="34" charset="0"/>
            </a:endParaRPr>
          </a:p>
        </p:txBody>
      </p:sp>
      <p:sp>
        <p:nvSpPr>
          <p:cNvPr id="7" name="TextBox 6">
            <a:extLst>
              <a:ext uri="{FF2B5EF4-FFF2-40B4-BE49-F238E27FC236}">
                <a16:creationId xmlns:a16="http://schemas.microsoft.com/office/drawing/2014/main" id="{D90AB022-1F65-44CE-D72F-093ED9EB470A}"/>
              </a:ext>
            </a:extLst>
          </p:cNvPr>
          <p:cNvSpPr txBox="1"/>
          <p:nvPr/>
        </p:nvSpPr>
        <p:spPr>
          <a:xfrm>
            <a:off x="340822" y="2058988"/>
            <a:ext cx="11355878" cy="966483"/>
          </a:xfrm>
          <a:prstGeom prst="rect">
            <a:avLst/>
          </a:prstGeom>
          <a:noFill/>
        </p:spPr>
        <p:txBody>
          <a:bodyPr wrap="square">
            <a:spAutoFit/>
          </a:bodyPr>
          <a:lstStyle/>
          <a:p>
            <a:pPr algn="just">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In the 21st century, technology is a game-changer for the insurance industry in West Africa, offering opportunities for increased efficiency and broader accessibility to insurance products. Here are some key aspects to consider:</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A293C04C-F967-6AC3-DB66-7E0A6BE57037}"/>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Leveraging Technology</a:t>
            </a:r>
          </a:p>
        </p:txBody>
      </p:sp>
      <p:sp>
        <p:nvSpPr>
          <p:cNvPr id="3" name="Slide Number Placeholder 2">
            <a:extLst>
              <a:ext uri="{FF2B5EF4-FFF2-40B4-BE49-F238E27FC236}">
                <a16:creationId xmlns:a16="http://schemas.microsoft.com/office/drawing/2014/main" id="{16415F07-55DE-11DC-5C83-73C93E5B4005}"/>
              </a:ext>
            </a:extLst>
          </p:cNvPr>
          <p:cNvSpPr>
            <a:spLocks noGrp="1"/>
          </p:cNvSpPr>
          <p:nvPr>
            <p:ph type="sldNum" sz="quarter" idx="12"/>
          </p:nvPr>
        </p:nvSpPr>
        <p:spPr/>
        <p:txBody>
          <a:bodyPr/>
          <a:lstStyle/>
          <a:p>
            <a:fld id="{21A9E2F6-F80B-4915-AC1C-34F442F667D7}" type="slidenum">
              <a:rPr lang="en-GB" smtClean="0"/>
              <a:t>23</a:t>
            </a:fld>
            <a:endParaRPr lang="en-GB"/>
          </a:p>
        </p:txBody>
      </p:sp>
      <p:sp>
        <p:nvSpPr>
          <p:cNvPr id="4" name="Rectangle 3">
            <a:extLst>
              <a:ext uri="{FF2B5EF4-FFF2-40B4-BE49-F238E27FC236}">
                <a16:creationId xmlns:a16="http://schemas.microsoft.com/office/drawing/2014/main" id="{DDEC5A23-B453-2F52-6563-B21541E2FD42}"/>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B096DF3-72C1-13A1-A5CB-CADE7D724800}"/>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478F00B-375F-EE0E-8B74-E7320C893A64}"/>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7FF4BC4-9081-BB77-5CF0-C93F8C3D6993}"/>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825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rgbClr val="990033"/>
                </a:solidFill>
                <a:effectLst/>
                <a:latin typeface="Arial Black" panose="020B0A04020102020204" pitchFamily="34" charset="0"/>
                <a:ea typeface="Calibri" panose="020F0502020204030204" pitchFamily="34" charset="0"/>
                <a:cs typeface="Arial" panose="020B0604020202020204" pitchFamily="34" charset="0"/>
              </a:rPr>
              <a:t>Leveraging Technology</a:t>
            </a:r>
          </a:p>
        </p:txBody>
      </p:sp>
      <p:sp>
        <p:nvSpPr>
          <p:cNvPr id="2" name="TextBox 1">
            <a:extLst>
              <a:ext uri="{FF2B5EF4-FFF2-40B4-BE49-F238E27FC236}">
                <a16:creationId xmlns:a16="http://schemas.microsoft.com/office/drawing/2014/main" id="{9AF19893-9492-2AF3-6CC9-5476225E406A}"/>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Insurtech Solutions for Increased Efficiency</a:t>
            </a:r>
          </a:p>
        </p:txBody>
      </p:sp>
      <p:grpSp>
        <p:nvGrpSpPr>
          <p:cNvPr id="51" name="Group 50">
            <a:extLst>
              <a:ext uri="{FF2B5EF4-FFF2-40B4-BE49-F238E27FC236}">
                <a16:creationId xmlns:a16="http://schemas.microsoft.com/office/drawing/2014/main" id="{291E4929-3AF1-A1F4-1C53-3E0968D004F9}"/>
              </a:ext>
            </a:extLst>
          </p:cNvPr>
          <p:cNvGrpSpPr/>
          <p:nvPr/>
        </p:nvGrpSpPr>
        <p:grpSpPr>
          <a:xfrm>
            <a:off x="4327264" y="1905824"/>
            <a:ext cx="3317998" cy="4867555"/>
            <a:chOff x="4327264" y="1905824"/>
            <a:chExt cx="3317998" cy="4867555"/>
          </a:xfrm>
        </p:grpSpPr>
        <p:grpSp>
          <p:nvGrpSpPr>
            <p:cNvPr id="8" name="Group 3">
              <a:extLst>
                <a:ext uri="{FF2B5EF4-FFF2-40B4-BE49-F238E27FC236}">
                  <a16:creationId xmlns:a16="http://schemas.microsoft.com/office/drawing/2014/main" id="{4726CAC6-5B35-D5AC-D555-D14749C02F0C}"/>
                </a:ext>
              </a:extLst>
            </p:cNvPr>
            <p:cNvGrpSpPr/>
            <p:nvPr/>
          </p:nvGrpSpPr>
          <p:grpSpPr>
            <a:xfrm>
              <a:off x="5502978" y="1905824"/>
              <a:ext cx="593022" cy="897078"/>
              <a:chOff x="4136752" y="1733231"/>
              <a:chExt cx="723792" cy="1422710"/>
            </a:xfrm>
            <a:solidFill>
              <a:srgbClr val="990033"/>
            </a:solidFill>
          </p:grpSpPr>
          <p:sp>
            <p:nvSpPr>
              <p:cNvPr id="10" name="Chevron 4">
                <a:extLst>
                  <a:ext uri="{FF2B5EF4-FFF2-40B4-BE49-F238E27FC236}">
                    <a16:creationId xmlns:a16="http://schemas.microsoft.com/office/drawing/2014/main" id="{3694118A-F49C-DC67-91BA-39A6DB0FDD6E}"/>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accent2">
                      <a:lumMod val="75000"/>
                    </a:schemeClr>
                  </a:solidFill>
                </a:endParaRPr>
              </a:p>
            </p:txBody>
          </p:sp>
          <p:sp>
            <p:nvSpPr>
              <p:cNvPr id="11" name="Rectangle 5">
                <a:extLst>
                  <a:ext uri="{FF2B5EF4-FFF2-40B4-BE49-F238E27FC236}">
                    <a16:creationId xmlns:a16="http://schemas.microsoft.com/office/drawing/2014/main" id="{8CC9C13A-F996-C909-8C7B-FA0CE5AA52C0}"/>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2" name="Rectangle 6">
                <a:extLst>
                  <a:ext uri="{FF2B5EF4-FFF2-40B4-BE49-F238E27FC236}">
                    <a16:creationId xmlns:a16="http://schemas.microsoft.com/office/drawing/2014/main" id="{8A52569B-779F-5147-91E1-60D90ECCC4F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9" name="TextBox 8">
              <a:extLst>
                <a:ext uri="{FF2B5EF4-FFF2-40B4-BE49-F238E27FC236}">
                  <a16:creationId xmlns:a16="http://schemas.microsoft.com/office/drawing/2014/main" id="{DBC3D752-B972-1BEB-7E8E-2661B4D43F7D}"/>
                </a:ext>
              </a:extLst>
            </p:cNvPr>
            <p:cNvSpPr txBox="1"/>
            <p:nvPr/>
          </p:nvSpPr>
          <p:spPr>
            <a:xfrm>
              <a:off x="4327264" y="1929445"/>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01</a:t>
              </a:r>
              <a:endParaRPr lang="ko-KR" altLang="en-US" sz="6000" b="1" dirty="0">
                <a:solidFill>
                  <a:schemeClr val="accent2">
                    <a:lumMod val="75000"/>
                  </a:schemeClr>
                </a:solidFill>
                <a:cs typeface="Arial" pitchFamily="34" charset="0"/>
              </a:endParaRPr>
            </a:p>
          </p:txBody>
        </p:sp>
        <p:grpSp>
          <p:nvGrpSpPr>
            <p:cNvPr id="14" name="Group 7">
              <a:extLst>
                <a:ext uri="{FF2B5EF4-FFF2-40B4-BE49-F238E27FC236}">
                  <a16:creationId xmlns:a16="http://schemas.microsoft.com/office/drawing/2014/main" id="{551F2B2C-0638-456C-079D-770DC2A07EE7}"/>
                </a:ext>
              </a:extLst>
            </p:cNvPr>
            <p:cNvGrpSpPr/>
            <p:nvPr/>
          </p:nvGrpSpPr>
          <p:grpSpPr>
            <a:xfrm rot="10800000">
              <a:off x="5849631" y="3331614"/>
              <a:ext cx="593022" cy="897078"/>
              <a:chOff x="4136752" y="1733231"/>
              <a:chExt cx="723792" cy="1422710"/>
            </a:xfrm>
            <a:solidFill>
              <a:srgbClr val="990033"/>
            </a:solidFill>
          </p:grpSpPr>
          <p:sp>
            <p:nvSpPr>
              <p:cNvPr id="16" name="Chevron 8">
                <a:extLst>
                  <a:ext uri="{FF2B5EF4-FFF2-40B4-BE49-F238E27FC236}">
                    <a16:creationId xmlns:a16="http://schemas.microsoft.com/office/drawing/2014/main" id="{45D8D26F-B8BE-C1AB-0E9B-B0EE2CB038D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7" name="Rectangle 9">
                <a:extLst>
                  <a:ext uri="{FF2B5EF4-FFF2-40B4-BE49-F238E27FC236}">
                    <a16:creationId xmlns:a16="http://schemas.microsoft.com/office/drawing/2014/main" id="{4DFDD844-7E0B-3504-10F1-0E2800388818}"/>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8" name="Rectangle 10">
                <a:extLst>
                  <a:ext uri="{FF2B5EF4-FFF2-40B4-BE49-F238E27FC236}">
                    <a16:creationId xmlns:a16="http://schemas.microsoft.com/office/drawing/2014/main" id="{FD0BC41E-FABD-581F-1151-1ECF35CFC352}"/>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15" name="TextBox 14">
              <a:extLst>
                <a:ext uri="{FF2B5EF4-FFF2-40B4-BE49-F238E27FC236}">
                  <a16:creationId xmlns:a16="http://schemas.microsoft.com/office/drawing/2014/main" id="{096324BF-59B1-F80D-1685-AEB214CF7A59}"/>
                </a:ext>
              </a:extLst>
            </p:cNvPr>
            <p:cNvSpPr txBox="1"/>
            <p:nvPr/>
          </p:nvSpPr>
          <p:spPr>
            <a:xfrm>
              <a:off x="6601294" y="3402991"/>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02</a:t>
              </a:r>
              <a:endParaRPr lang="ko-KR" altLang="en-US" sz="6000" b="1" dirty="0">
                <a:solidFill>
                  <a:schemeClr val="accent2">
                    <a:lumMod val="75000"/>
                  </a:schemeClr>
                </a:solidFill>
                <a:cs typeface="Arial" pitchFamily="34" charset="0"/>
              </a:endParaRPr>
            </a:p>
          </p:txBody>
        </p:sp>
        <p:grpSp>
          <p:nvGrpSpPr>
            <p:cNvPr id="20" name="Group 15">
              <a:extLst>
                <a:ext uri="{FF2B5EF4-FFF2-40B4-BE49-F238E27FC236}">
                  <a16:creationId xmlns:a16="http://schemas.microsoft.com/office/drawing/2014/main" id="{A355EDE7-A46E-7C44-E682-A314C61F49F3}"/>
                </a:ext>
              </a:extLst>
            </p:cNvPr>
            <p:cNvGrpSpPr/>
            <p:nvPr/>
          </p:nvGrpSpPr>
          <p:grpSpPr>
            <a:xfrm rot="10800000">
              <a:off x="5849631" y="5687893"/>
              <a:ext cx="593022" cy="897078"/>
              <a:chOff x="4136752" y="1733231"/>
              <a:chExt cx="723792" cy="1422710"/>
            </a:xfrm>
            <a:solidFill>
              <a:srgbClr val="990033"/>
            </a:solidFill>
          </p:grpSpPr>
          <p:sp>
            <p:nvSpPr>
              <p:cNvPr id="22" name="Chevron 16">
                <a:extLst>
                  <a:ext uri="{FF2B5EF4-FFF2-40B4-BE49-F238E27FC236}">
                    <a16:creationId xmlns:a16="http://schemas.microsoft.com/office/drawing/2014/main" id="{7122F238-27D4-E82E-A3D5-7752B970064F}"/>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3" name="Rectangle 17">
                <a:extLst>
                  <a:ext uri="{FF2B5EF4-FFF2-40B4-BE49-F238E27FC236}">
                    <a16:creationId xmlns:a16="http://schemas.microsoft.com/office/drawing/2014/main" id="{4739128F-DC18-698F-4288-4526BE52F6E9}"/>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4" name="Rectangle 18">
                <a:extLst>
                  <a:ext uri="{FF2B5EF4-FFF2-40B4-BE49-F238E27FC236}">
                    <a16:creationId xmlns:a16="http://schemas.microsoft.com/office/drawing/2014/main" id="{477810C9-F714-A68D-5394-E58DD8E930E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21" name="TextBox 20">
              <a:extLst>
                <a:ext uri="{FF2B5EF4-FFF2-40B4-BE49-F238E27FC236}">
                  <a16:creationId xmlns:a16="http://schemas.microsoft.com/office/drawing/2014/main" id="{E9B9061E-B1F4-7227-EF39-1A3B9C05F4CF}"/>
                </a:ext>
              </a:extLst>
            </p:cNvPr>
            <p:cNvSpPr txBox="1"/>
            <p:nvPr/>
          </p:nvSpPr>
          <p:spPr>
            <a:xfrm>
              <a:off x="6601294" y="5757716"/>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04</a:t>
              </a:r>
              <a:endParaRPr lang="ko-KR" altLang="en-US" sz="6000" b="1" dirty="0">
                <a:solidFill>
                  <a:schemeClr val="accent2">
                    <a:lumMod val="75000"/>
                  </a:schemeClr>
                </a:solidFill>
                <a:cs typeface="Arial" pitchFamily="34" charset="0"/>
              </a:endParaRPr>
            </a:p>
          </p:txBody>
        </p:sp>
        <p:grpSp>
          <p:nvGrpSpPr>
            <p:cNvPr id="26" name="Group 11">
              <a:extLst>
                <a:ext uri="{FF2B5EF4-FFF2-40B4-BE49-F238E27FC236}">
                  <a16:creationId xmlns:a16="http://schemas.microsoft.com/office/drawing/2014/main" id="{B8947B6E-3E4D-2C19-CE57-8D7D36E6A2B0}"/>
                </a:ext>
              </a:extLst>
            </p:cNvPr>
            <p:cNvGrpSpPr/>
            <p:nvPr/>
          </p:nvGrpSpPr>
          <p:grpSpPr>
            <a:xfrm>
              <a:off x="5502978" y="4605003"/>
              <a:ext cx="593022" cy="897078"/>
              <a:chOff x="4136752" y="1733231"/>
              <a:chExt cx="723792" cy="1422710"/>
            </a:xfrm>
            <a:solidFill>
              <a:srgbClr val="990033"/>
            </a:solidFill>
          </p:grpSpPr>
          <p:sp>
            <p:nvSpPr>
              <p:cNvPr id="28" name="Chevron 12">
                <a:extLst>
                  <a:ext uri="{FF2B5EF4-FFF2-40B4-BE49-F238E27FC236}">
                    <a16:creationId xmlns:a16="http://schemas.microsoft.com/office/drawing/2014/main" id="{A71AF504-9064-4890-8B6D-B372CDE954AB}"/>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9" name="Rectangle 13">
                <a:extLst>
                  <a:ext uri="{FF2B5EF4-FFF2-40B4-BE49-F238E27FC236}">
                    <a16:creationId xmlns:a16="http://schemas.microsoft.com/office/drawing/2014/main" id="{54FEE15F-712E-C417-4F75-DA2AE2EB6521}"/>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30" name="Rectangle 14">
                <a:extLst>
                  <a:ext uri="{FF2B5EF4-FFF2-40B4-BE49-F238E27FC236}">
                    <a16:creationId xmlns:a16="http://schemas.microsoft.com/office/drawing/2014/main" id="{345C1029-260F-3144-D3E7-012DA2ABF73A}"/>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27" name="TextBox 26">
              <a:extLst>
                <a:ext uri="{FF2B5EF4-FFF2-40B4-BE49-F238E27FC236}">
                  <a16:creationId xmlns:a16="http://schemas.microsoft.com/office/drawing/2014/main" id="{96362DB9-5E5F-1D8D-61C6-76C540E82F62}"/>
                </a:ext>
              </a:extLst>
            </p:cNvPr>
            <p:cNvSpPr txBox="1"/>
            <p:nvPr/>
          </p:nvSpPr>
          <p:spPr>
            <a:xfrm>
              <a:off x="4327264" y="4659770"/>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03</a:t>
              </a:r>
              <a:endParaRPr lang="ko-KR" altLang="en-US" sz="6000" b="1" dirty="0">
                <a:solidFill>
                  <a:schemeClr val="accent2">
                    <a:lumMod val="75000"/>
                  </a:schemeClr>
                </a:solidFill>
                <a:cs typeface="Arial" pitchFamily="34" charset="0"/>
              </a:endParaRPr>
            </a:p>
          </p:txBody>
        </p:sp>
      </p:grpSp>
      <p:grpSp>
        <p:nvGrpSpPr>
          <p:cNvPr id="31" name="Group 23">
            <a:extLst>
              <a:ext uri="{FF2B5EF4-FFF2-40B4-BE49-F238E27FC236}">
                <a16:creationId xmlns:a16="http://schemas.microsoft.com/office/drawing/2014/main" id="{4C5FA9BC-27AE-D4AC-587A-0563547EC4A5}"/>
              </a:ext>
            </a:extLst>
          </p:cNvPr>
          <p:cNvGrpSpPr/>
          <p:nvPr/>
        </p:nvGrpSpPr>
        <p:grpSpPr>
          <a:xfrm>
            <a:off x="6810880" y="1982682"/>
            <a:ext cx="5051382" cy="1084784"/>
            <a:chOff x="2551704" y="4283314"/>
            <a:chExt cx="935720" cy="1084784"/>
          </a:xfrm>
        </p:grpSpPr>
        <p:sp>
          <p:nvSpPr>
            <p:cNvPr id="32" name="TextBox 31">
              <a:extLst>
                <a:ext uri="{FF2B5EF4-FFF2-40B4-BE49-F238E27FC236}">
                  <a16:creationId xmlns:a16="http://schemas.microsoft.com/office/drawing/2014/main" id="{62B2FD11-D44A-2767-D46B-961512B999CE}"/>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Insurtech solutions can streamline the underwriting process by automating risk assessment. Data analytics, artificial intelligence (AI), and machine learning algorithms can evaluate risks more accurately and quickly than traditional methods, enabling insurers to price policies competitively.</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2F7B61D-110D-43B7-42B5-269F594F3941}"/>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2">
                      <a:lumMod val="75000"/>
                    </a:schemeClr>
                  </a:solidFill>
                  <a:latin typeface="Arial" panose="020B0604020202020204" pitchFamily="34" charset="0"/>
                  <a:cs typeface="Arial" panose="020B0604020202020204" pitchFamily="34" charset="0"/>
                </a:rPr>
                <a:t>Digital Underwriting and Risk Assessment</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34" name="Group 26">
            <a:extLst>
              <a:ext uri="{FF2B5EF4-FFF2-40B4-BE49-F238E27FC236}">
                <a16:creationId xmlns:a16="http://schemas.microsoft.com/office/drawing/2014/main" id="{D68F4007-66C2-44D6-F5D5-0B8207F4FC42}"/>
              </a:ext>
            </a:extLst>
          </p:cNvPr>
          <p:cNvGrpSpPr/>
          <p:nvPr/>
        </p:nvGrpSpPr>
        <p:grpSpPr>
          <a:xfrm>
            <a:off x="6789519" y="4492074"/>
            <a:ext cx="5031737" cy="877163"/>
            <a:chOff x="2551704" y="4283314"/>
            <a:chExt cx="1111823" cy="877163"/>
          </a:xfrm>
        </p:grpSpPr>
        <p:sp>
          <p:nvSpPr>
            <p:cNvPr id="35" name="TextBox 34">
              <a:extLst>
                <a:ext uri="{FF2B5EF4-FFF2-40B4-BE49-F238E27FC236}">
                  <a16:creationId xmlns:a16="http://schemas.microsoft.com/office/drawing/2014/main" id="{711947EE-2949-0631-5CD8-3EBA8A4C9CC6}"/>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Advanced analytics can help insurers detect fraudulent claims more effectively. This not only reduces the financial impact of fraud but also contributes to lower premiums for policyholders.</a:t>
              </a:r>
              <a:endParaRPr lang="ko-KR" altLang="en-US" sz="1100" dirty="0">
                <a:solidFill>
                  <a:schemeClr val="tx1">
                    <a:lumMod val="75000"/>
                    <a:lumOff val="25000"/>
                  </a:schemeClr>
                </a:solidFill>
                <a:cs typeface="Arial" pitchFamily="34" charset="0"/>
              </a:endParaRPr>
            </a:p>
          </p:txBody>
        </p:sp>
        <p:sp>
          <p:nvSpPr>
            <p:cNvPr id="36" name="TextBox 35">
              <a:extLst>
                <a:ext uri="{FF2B5EF4-FFF2-40B4-BE49-F238E27FC236}">
                  <a16:creationId xmlns:a16="http://schemas.microsoft.com/office/drawing/2014/main" id="{651B4D11-F518-01A3-2DD7-D72C38FC6D01}"/>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2">
                      <a:lumMod val="75000"/>
                    </a:schemeClr>
                  </a:solidFill>
                  <a:latin typeface="Arial" panose="020B0604020202020204" pitchFamily="34" charset="0"/>
                  <a:cs typeface="Arial" panose="020B0604020202020204" pitchFamily="34" charset="0"/>
                </a:rPr>
                <a:t>Fraud Detection</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37" name="Group 29">
            <a:extLst>
              <a:ext uri="{FF2B5EF4-FFF2-40B4-BE49-F238E27FC236}">
                <a16:creationId xmlns:a16="http://schemas.microsoft.com/office/drawing/2014/main" id="{72A79F34-5D8E-F5C7-DCB2-CB59EF8B260C}"/>
              </a:ext>
            </a:extLst>
          </p:cNvPr>
          <p:cNvGrpSpPr/>
          <p:nvPr/>
        </p:nvGrpSpPr>
        <p:grpSpPr>
          <a:xfrm>
            <a:off x="214640" y="3250078"/>
            <a:ext cx="4926855" cy="903645"/>
            <a:chOff x="2385861" y="4283314"/>
            <a:chExt cx="1101563" cy="903645"/>
          </a:xfrm>
        </p:grpSpPr>
        <p:sp>
          <p:nvSpPr>
            <p:cNvPr id="38" name="TextBox 37">
              <a:extLst>
                <a:ext uri="{FF2B5EF4-FFF2-40B4-BE49-F238E27FC236}">
                  <a16:creationId xmlns:a16="http://schemas.microsoft.com/office/drawing/2014/main" id="{27A54A22-5C84-888F-5BA9-1E346B682FCE}"/>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Insurtech can expedite claims processing through digital claims submission, automated verification, and quicker payouts. This enhances customer satisfaction and trust in the insurance industry.</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D8F1C09-348E-2D1F-BFCE-AB08AE264F5C}"/>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Claims Processing</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40" name="Group 32">
            <a:extLst>
              <a:ext uri="{FF2B5EF4-FFF2-40B4-BE49-F238E27FC236}">
                <a16:creationId xmlns:a16="http://schemas.microsoft.com/office/drawing/2014/main" id="{F9E04F17-D6EF-F75A-247A-CE849021E27E}"/>
              </a:ext>
            </a:extLst>
          </p:cNvPr>
          <p:cNvGrpSpPr/>
          <p:nvPr/>
        </p:nvGrpSpPr>
        <p:grpSpPr>
          <a:xfrm>
            <a:off x="214640" y="5784871"/>
            <a:ext cx="5017760" cy="1046440"/>
            <a:chOff x="2385861" y="4283314"/>
            <a:chExt cx="1101563" cy="1046440"/>
          </a:xfrm>
        </p:grpSpPr>
        <p:sp>
          <p:nvSpPr>
            <p:cNvPr id="41" name="TextBox 40">
              <a:extLst>
                <a:ext uri="{FF2B5EF4-FFF2-40B4-BE49-F238E27FC236}">
                  <a16:creationId xmlns:a16="http://schemas.microsoft.com/office/drawing/2014/main" id="{B7E0D257-2324-4ED4-CFB8-10A233501031}"/>
                </a:ext>
              </a:extLst>
            </p:cNvPr>
            <p:cNvSpPr txBox="1"/>
            <p:nvPr/>
          </p:nvSpPr>
          <p:spPr>
            <a:xfrm>
              <a:off x="2385861" y="4560313"/>
              <a:ext cx="1101563" cy="769441"/>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Insurtech platforms can enhance customer engagement by offering self-service portals, chatbots, and mobile apps. These tools empower policyholders to manage their policies, access information, and receive personalized recommendations.</a:t>
              </a:r>
              <a:endParaRPr lang="ko-KR" altLang="en-US" sz="1100" dirty="0">
                <a:solidFill>
                  <a:schemeClr val="tx1">
                    <a:lumMod val="75000"/>
                    <a:lumOff val="25000"/>
                  </a:schemeClr>
                </a:solidFill>
                <a:cs typeface="Arial" pitchFamily="34" charset="0"/>
              </a:endParaRPr>
            </a:p>
          </p:txBody>
        </p:sp>
        <p:sp>
          <p:nvSpPr>
            <p:cNvPr id="42" name="TextBox 41">
              <a:extLst>
                <a:ext uri="{FF2B5EF4-FFF2-40B4-BE49-F238E27FC236}">
                  <a16:creationId xmlns:a16="http://schemas.microsoft.com/office/drawing/2014/main" id="{93C98C52-478D-E42C-15C4-1EE493B83E68}"/>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Customer Engagement</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cxnSp>
        <p:nvCxnSpPr>
          <p:cNvPr id="43" name="Straight Connector 35">
            <a:extLst>
              <a:ext uri="{FF2B5EF4-FFF2-40B4-BE49-F238E27FC236}">
                <a16:creationId xmlns:a16="http://schemas.microsoft.com/office/drawing/2014/main" id="{0FDABE45-3C71-0F8B-4871-89A10DD53127}"/>
              </a:ext>
            </a:extLst>
          </p:cNvPr>
          <p:cNvCxnSpPr/>
          <p:nvPr/>
        </p:nvCxnSpPr>
        <p:spPr>
          <a:xfrm>
            <a:off x="6810880" y="191282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6">
            <a:extLst>
              <a:ext uri="{FF2B5EF4-FFF2-40B4-BE49-F238E27FC236}">
                <a16:creationId xmlns:a16="http://schemas.microsoft.com/office/drawing/2014/main" id="{1AA488F3-DFAD-D4A9-CDEB-618C32B38F7A}"/>
              </a:ext>
            </a:extLst>
          </p:cNvPr>
          <p:cNvCxnSpPr/>
          <p:nvPr/>
        </p:nvCxnSpPr>
        <p:spPr>
          <a:xfrm>
            <a:off x="6810880" y="315537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37">
            <a:extLst>
              <a:ext uri="{FF2B5EF4-FFF2-40B4-BE49-F238E27FC236}">
                <a16:creationId xmlns:a16="http://schemas.microsoft.com/office/drawing/2014/main" id="{29E0A75B-DB1D-7787-F3B4-F04D8341B0BA}"/>
              </a:ext>
            </a:extLst>
          </p:cNvPr>
          <p:cNvCxnSpPr/>
          <p:nvPr/>
        </p:nvCxnSpPr>
        <p:spPr>
          <a:xfrm>
            <a:off x="6810880" y="441523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8">
            <a:extLst>
              <a:ext uri="{FF2B5EF4-FFF2-40B4-BE49-F238E27FC236}">
                <a16:creationId xmlns:a16="http://schemas.microsoft.com/office/drawing/2014/main" id="{6033C161-364F-6690-7237-1A59FACBFD35}"/>
              </a:ext>
            </a:extLst>
          </p:cNvPr>
          <p:cNvCxnSpPr/>
          <p:nvPr/>
        </p:nvCxnSpPr>
        <p:spPr>
          <a:xfrm>
            <a:off x="6810880" y="5695893"/>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9">
            <a:extLst>
              <a:ext uri="{FF2B5EF4-FFF2-40B4-BE49-F238E27FC236}">
                <a16:creationId xmlns:a16="http://schemas.microsoft.com/office/drawing/2014/main" id="{948917E4-D0D9-CE31-3C32-7C31A50CF188}"/>
              </a:ext>
            </a:extLst>
          </p:cNvPr>
          <p:cNvCxnSpPr/>
          <p:nvPr/>
        </p:nvCxnSpPr>
        <p:spPr>
          <a:xfrm>
            <a:off x="821496" y="321809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0">
            <a:extLst>
              <a:ext uri="{FF2B5EF4-FFF2-40B4-BE49-F238E27FC236}">
                <a16:creationId xmlns:a16="http://schemas.microsoft.com/office/drawing/2014/main" id="{1AB86F5C-6DDC-992F-D812-78156044B6D6}"/>
              </a:ext>
            </a:extLst>
          </p:cNvPr>
          <p:cNvCxnSpPr/>
          <p:nvPr/>
        </p:nvCxnSpPr>
        <p:spPr>
          <a:xfrm>
            <a:off x="821496" y="443524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1">
            <a:extLst>
              <a:ext uri="{FF2B5EF4-FFF2-40B4-BE49-F238E27FC236}">
                <a16:creationId xmlns:a16="http://schemas.microsoft.com/office/drawing/2014/main" id="{245DB33A-04B1-17E1-CEC0-91E4D34C19F3}"/>
              </a:ext>
            </a:extLst>
          </p:cNvPr>
          <p:cNvCxnSpPr/>
          <p:nvPr/>
        </p:nvCxnSpPr>
        <p:spPr>
          <a:xfrm>
            <a:off x="821496" y="572050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2">
            <a:extLst>
              <a:ext uri="{FF2B5EF4-FFF2-40B4-BE49-F238E27FC236}">
                <a16:creationId xmlns:a16="http://schemas.microsoft.com/office/drawing/2014/main" id="{C0A6303E-8C1F-F986-1E99-A31E1CB58732}"/>
              </a:ext>
            </a:extLst>
          </p:cNvPr>
          <p:cNvCxnSpPr/>
          <p:nvPr/>
        </p:nvCxnSpPr>
        <p:spPr>
          <a:xfrm>
            <a:off x="808796" y="6823363"/>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0559C71-077B-0D62-BE04-84B35507D54B}"/>
              </a:ext>
            </a:extLst>
          </p:cNvPr>
          <p:cNvSpPr>
            <a:spLocks noGrp="1"/>
          </p:cNvSpPr>
          <p:nvPr>
            <p:ph type="sldNum" sz="quarter" idx="12"/>
          </p:nvPr>
        </p:nvSpPr>
        <p:spPr/>
        <p:txBody>
          <a:bodyPr/>
          <a:lstStyle/>
          <a:p>
            <a:fld id="{21A9E2F6-F80B-4915-AC1C-34F442F667D7}" type="slidenum">
              <a:rPr lang="en-GB" smtClean="0"/>
              <a:t>24</a:t>
            </a:fld>
            <a:endParaRPr lang="en-GB"/>
          </a:p>
        </p:txBody>
      </p:sp>
      <p:sp>
        <p:nvSpPr>
          <p:cNvPr id="4" name="Rectangle 3">
            <a:extLst>
              <a:ext uri="{FF2B5EF4-FFF2-40B4-BE49-F238E27FC236}">
                <a16:creationId xmlns:a16="http://schemas.microsoft.com/office/drawing/2014/main" id="{575C3E4A-34A9-AFB4-4433-9154AA33DA58}"/>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795FB4E-91F5-8159-8FC4-5E47AAD28985}"/>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73011CB-C517-A106-41C5-136C59BEB580}"/>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356CA67-D1BF-705C-09B1-323C4BA162E0}"/>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859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rgbClr val="990033"/>
                </a:solidFill>
                <a:effectLst/>
                <a:latin typeface="Arial Black" panose="020B0A04020102020204" pitchFamily="34" charset="0"/>
                <a:ea typeface="Calibri" panose="020F0502020204030204" pitchFamily="34" charset="0"/>
                <a:cs typeface="Arial" panose="020B0604020202020204" pitchFamily="34" charset="0"/>
              </a:rPr>
              <a:t>Leveraging Technology</a:t>
            </a:r>
          </a:p>
        </p:txBody>
      </p:sp>
      <p:sp>
        <p:nvSpPr>
          <p:cNvPr id="2" name="TextBox 1">
            <a:extLst>
              <a:ext uri="{FF2B5EF4-FFF2-40B4-BE49-F238E27FC236}">
                <a16:creationId xmlns:a16="http://schemas.microsoft.com/office/drawing/2014/main" id="{9AF19893-9492-2AF3-6CC9-5476225E406A}"/>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Insurtech Solutions for Increased Efficiency</a:t>
            </a:r>
          </a:p>
        </p:txBody>
      </p:sp>
      <p:grpSp>
        <p:nvGrpSpPr>
          <p:cNvPr id="3" name="Group 2">
            <a:extLst>
              <a:ext uri="{FF2B5EF4-FFF2-40B4-BE49-F238E27FC236}">
                <a16:creationId xmlns:a16="http://schemas.microsoft.com/office/drawing/2014/main" id="{7E81CFB9-0503-408F-9A81-B9663BC61D9D}"/>
              </a:ext>
            </a:extLst>
          </p:cNvPr>
          <p:cNvGrpSpPr/>
          <p:nvPr/>
        </p:nvGrpSpPr>
        <p:grpSpPr>
          <a:xfrm>
            <a:off x="4327264" y="1905824"/>
            <a:ext cx="3317998" cy="2512830"/>
            <a:chOff x="4327264" y="1905824"/>
            <a:chExt cx="3317998" cy="2512830"/>
          </a:xfrm>
        </p:grpSpPr>
        <p:grpSp>
          <p:nvGrpSpPr>
            <p:cNvPr id="8" name="Group 3">
              <a:extLst>
                <a:ext uri="{FF2B5EF4-FFF2-40B4-BE49-F238E27FC236}">
                  <a16:creationId xmlns:a16="http://schemas.microsoft.com/office/drawing/2014/main" id="{4726CAC6-5B35-D5AC-D555-D14749C02F0C}"/>
                </a:ext>
              </a:extLst>
            </p:cNvPr>
            <p:cNvGrpSpPr/>
            <p:nvPr/>
          </p:nvGrpSpPr>
          <p:grpSpPr>
            <a:xfrm>
              <a:off x="5502978" y="1905824"/>
              <a:ext cx="593022" cy="897078"/>
              <a:chOff x="4136752" y="1733231"/>
              <a:chExt cx="723792" cy="1422710"/>
            </a:xfrm>
            <a:solidFill>
              <a:srgbClr val="990033"/>
            </a:solidFill>
          </p:grpSpPr>
          <p:sp>
            <p:nvSpPr>
              <p:cNvPr id="10" name="Chevron 4">
                <a:extLst>
                  <a:ext uri="{FF2B5EF4-FFF2-40B4-BE49-F238E27FC236}">
                    <a16:creationId xmlns:a16="http://schemas.microsoft.com/office/drawing/2014/main" id="{3694118A-F49C-DC67-91BA-39A6DB0FDD6E}"/>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1" name="Rectangle 5">
                <a:extLst>
                  <a:ext uri="{FF2B5EF4-FFF2-40B4-BE49-F238E27FC236}">
                    <a16:creationId xmlns:a16="http://schemas.microsoft.com/office/drawing/2014/main" id="{8CC9C13A-F996-C909-8C7B-FA0CE5AA52C0}"/>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2" name="Rectangle 6">
                <a:extLst>
                  <a:ext uri="{FF2B5EF4-FFF2-40B4-BE49-F238E27FC236}">
                    <a16:creationId xmlns:a16="http://schemas.microsoft.com/office/drawing/2014/main" id="{8A52569B-779F-5147-91E1-60D90ECCC4F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9" name="TextBox 8">
              <a:extLst>
                <a:ext uri="{FF2B5EF4-FFF2-40B4-BE49-F238E27FC236}">
                  <a16:creationId xmlns:a16="http://schemas.microsoft.com/office/drawing/2014/main" id="{DBC3D752-B972-1BEB-7E8E-2661B4D43F7D}"/>
                </a:ext>
              </a:extLst>
            </p:cNvPr>
            <p:cNvSpPr txBox="1"/>
            <p:nvPr/>
          </p:nvSpPr>
          <p:spPr>
            <a:xfrm>
              <a:off x="4327264" y="1929445"/>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05</a:t>
              </a:r>
              <a:endParaRPr lang="ko-KR" altLang="en-US" sz="6000" b="1" dirty="0">
                <a:solidFill>
                  <a:schemeClr val="accent2">
                    <a:lumMod val="75000"/>
                  </a:schemeClr>
                </a:solidFill>
                <a:cs typeface="Arial" pitchFamily="34" charset="0"/>
              </a:endParaRPr>
            </a:p>
          </p:txBody>
        </p:sp>
        <p:grpSp>
          <p:nvGrpSpPr>
            <p:cNvPr id="14" name="Group 7">
              <a:extLst>
                <a:ext uri="{FF2B5EF4-FFF2-40B4-BE49-F238E27FC236}">
                  <a16:creationId xmlns:a16="http://schemas.microsoft.com/office/drawing/2014/main" id="{551F2B2C-0638-456C-079D-770DC2A07EE7}"/>
                </a:ext>
              </a:extLst>
            </p:cNvPr>
            <p:cNvGrpSpPr/>
            <p:nvPr/>
          </p:nvGrpSpPr>
          <p:grpSpPr>
            <a:xfrm rot="10800000">
              <a:off x="5849631" y="3331614"/>
              <a:ext cx="593022" cy="897078"/>
              <a:chOff x="4136752" y="1733231"/>
              <a:chExt cx="723792" cy="1422710"/>
            </a:xfrm>
            <a:solidFill>
              <a:srgbClr val="990033"/>
            </a:solidFill>
          </p:grpSpPr>
          <p:sp>
            <p:nvSpPr>
              <p:cNvPr id="16" name="Chevron 8">
                <a:extLst>
                  <a:ext uri="{FF2B5EF4-FFF2-40B4-BE49-F238E27FC236}">
                    <a16:creationId xmlns:a16="http://schemas.microsoft.com/office/drawing/2014/main" id="{45D8D26F-B8BE-C1AB-0E9B-B0EE2CB038D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u="sng" dirty="0">
                  <a:solidFill>
                    <a:schemeClr val="accent2">
                      <a:lumMod val="75000"/>
                    </a:schemeClr>
                  </a:solidFill>
                </a:endParaRPr>
              </a:p>
            </p:txBody>
          </p:sp>
          <p:sp>
            <p:nvSpPr>
              <p:cNvPr id="17" name="Rectangle 9">
                <a:extLst>
                  <a:ext uri="{FF2B5EF4-FFF2-40B4-BE49-F238E27FC236}">
                    <a16:creationId xmlns:a16="http://schemas.microsoft.com/office/drawing/2014/main" id="{4DFDD844-7E0B-3504-10F1-0E2800388818}"/>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u="sng">
                  <a:solidFill>
                    <a:schemeClr val="accent2">
                      <a:lumMod val="75000"/>
                    </a:schemeClr>
                  </a:solidFill>
                </a:endParaRPr>
              </a:p>
            </p:txBody>
          </p:sp>
          <p:sp>
            <p:nvSpPr>
              <p:cNvPr id="18" name="Rectangle 10">
                <a:extLst>
                  <a:ext uri="{FF2B5EF4-FFF2-40B4-BE49-F238E27FC236}">
                    <a16:creationId xmlns:a16="http://schemas.microsoft.com/office/drawing/2014/main" id="{FD0BC41E-FABD-581F-1151-1ECF35CFC352}"/>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u="sng">
                  <a:solidFill>
                    <a:schemeClr val="accent2">
                      <a:lumMod val="75000"/>
                    </a:schemeClr>
                  </a:solidFill>
                </a:endParaRPr>
              </a:p>
            </p:txBody>
          </p:sp>
        </p:grpSp>
        <p:sp>
          <p:nvSpPr>
            <p:cNvPr id="15" name="TextBox 14">
              <a:extLst>
                <a:ext uri="{FF2B5EF4-FFF2-40B4-BE49-F238E27FC236}">
                  <a16:creationId xmlns:a16="http://schemas.microsoft.com/office/drawing/2014/main" id="{096324BF-59B1-F80D-1685-AEB214CF7A59}"/>
                </a:ext>
              </a:extLst>
            </p:cNvPr>
            <p:cNvSpPr txBox="1"/>
            <p:nvPr/>
          </p:nvSpPr>
          <p:spPr>
            <a:xfrm>
              <a:off x="6601294" y="3402991"/>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06</a:t>
              </a:r>
              <a:endParaRPr lang="ko-KR" altLang="en-US" sz="6000" b="1" dirty="0">
                <a:solidFill>
                  <a:schemeClr val="accent2">
                    <a:lumMod val="75000"/>
                  </a:schemeClr>
                </a:solidFill>
                <a:cs typeface="Arial" pitchFamily="34" charset="0"/>
              </a:endParaRPr>
            </a:p>
          </p:txBody>
        </p:sp>
      </p:grpSp>
      <p:grpSp>
        <p:nvGrpSpPr>
          <p:cNvPr id="31" name="Group 23">
            <a:extLst>
              <a:ext uri="{FF2B5EF4-FFF2-40B4-BE49-F238E27FC236}">
                <a16:creationId xmlns:a16="http://schemas.microsoft.com/office/drawing/2014/main" id="{4C5FA9BC-27AE-D4AC-587A-0563547EC4A5}"/>
              </a:ext>
            </a:extLst>
          </p:cNvPr>
          <p:cNvGrpSpPr/>
          <p:nvPr/>
        </p:nvGrpSpPr>
        <p:grpSpPr>
          <a:xfrm>
            <a:off x="6810880" y="1982682"/>
            <a:ext cx="5051382" cy="903645"/>
            <a:chOff x="2551704" y="4283314"/>
            <a:chExt cx="935720" cy="903645"/>
          </a:xfrm>
        </p:grpSpPr>
        <p:sp>
          <p:nvSpPr>
            <p:cNvPr id="32" name="TextBox 31">
              <a:extLst>
                <a:ext uri="{FF2B5EF4-FFF2-40B4-BE49-F238E27FC236}">
                  <a16:creationId xmlns:a16="http://schemas.microsoft.com/office/drawing/2014/main" id="{62B2FD11-D44A-2767-D46B-961512B999CE}"/>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Insurers can leverage telematics and the Internet of Things (IoT) to monitor and reward safe driving </a:t>
              </a:r>
              <a:r>
                <a:rPr lang="en-GB" sz="1100" kern="100" dirty="0" err="1">
                  <a:effectLst/>
                  <a:latin typeface="Arial" panose="020B0604020202020204" pitchFamily="34" charset="0"/>
                  <a:ea typeface="Calibri" panose="020F0502020204030204" pitchFamily="34" charset="0"/>
                  <a:cs typeface="Arial" panose="020B0604020202020204" pitchFamily="34" charset="0"/>
                </a:rPr>
                <a:t>behaviors</a:t>
              </a:r>
              <a:r>
                <a:rPr lang="en-GB" sz="1100" kern="100" dirty="0">
                  <a:effectLst/>
                  <a:latin typeface="Arial" panose="020B0604020202020204" pitchFamily="34" charset="0"/>
                  <a:ea typeface="Calibri" panose="020F0502020204030204" pitchFamily="34" charset="0"/>
                  <a:cs typeface="Arial" panose="020B0604020202020204" pitchFamily="34" charset="0"/>
                </a:rPr>
                <a:t>. This is particularly relevant for auto insurance and can contribute to reduced accident rates.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2F7B61D-110D-43B7-42B5-269F594F3941}"/>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2">
                      <a:lumMod val="75000"/>
                    </a:schemeClr>
                  </a:solidFill>
                  <a:latin typeface="Arial" panose="020B0604020202020204" pitchFamily="34" charset="0"/>
                  <a:cs typeface="Arial" panose="020B0604020202020204" pitchFamily="34" charset="0"/>
                </a:rPr>
                <a:t>Telematics and IoT</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37" name="Group 29">
            <a:extLst>
              <a:ext uri="{FF2B5EF4-FFF2-40B4-BE49-F238E27FC236}">
                <a16:creationId xmlns:a16="http://schemas.microsoft.com/office/drawing/2014/main" id="{72A79F34-5D8E-F5C7-DCB2-CB59EF8B260C}"/>
              </a:ext>
            </a:extLst>
          </p:cNvPr>
          <p:cNvGrpSpPr/>
          <p:nvPr/>
        </p:nvGrpSpPr>
        <p:grpSpPr>
          <a:xfrm>
            <a:off x="214640" y="3250078"/>
            <a:ext cx="4926855" cy="903645"/>
            <a:chOff x="2385861" y="4283314"/>
            <a:chExt cx="1101563" cy="903645"/>
          </a:xfrm>
        </p:grpSpPr>
        <p:sp>
          <p:nvSpPr>
            <p:cNvPr id="38" name="TextBox 37">
              <a:extLst>
                <a:ext uri="{FF2B5EF4-FFF2-40B4-BE49-F238E27FC236}">
                  <a16:creationId xmlns:a16="http://schemas.microsoft.com/office/drawing/2014/main" id="{27A54A22-5C84-888F-5BA9-1E346B682FCE}"/>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Blockchain technology can enhance transparency and trust in insurance transactions. Smart contracts can automate policy execution, reducing the risk of disputes.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D8F1C09-348E-2D1F-BFCE-AB08AE264F5C}"/>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Blockchain for Transparency</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cxnSp>
        <p:nvCxnSpPr>
          <p:cNvPr id="43" name="Straight Connector 35">
            <a:extLst>
              <a:ext uri="{FF2B5EF4-FFF2-40B4-BE49-F238E27FC236}">
                <a16:creationId xmlns:a16="http://schemas.microsoft.com/office/drawing/2014/main" id="{0FDABE45-3C71-0F8B-4871-89A10DD53127}"/>
              </a:ext>
            </a:extLst>
          </p:cNvPr>
          <p:cNvCxnSpPr/>
          <p:nvPr/>
        </p:nvCxnSpPr>
        <p:spPr>
          <a:xfrm>
            <a:off x="6810880" y="191282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6">
            <a:extLst>
              <a:ext uri="{FF2B5EF4-FFF2-40B4-BE49-F238E27FC236}">
                <a16:creationId xmlns:a16="http://schemas.microsoft.com/office/drawing/2014/main" id="{1AA488F3-DFAD-D4A9-CDEB-618C32B38F7A}"/>
              </a:ext>
            </a:extLst>
          </p:cNvPr>
          <p:cNvCxnSpPr/>
          <p:nvPr/>
        </p:nvCxnSpPr>
        <p:spPr>
          <a:xfrm>
            <a:off x="6810880" y="315537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9">
            <a:extLst>
              <a:ext uri="{FF2B5EF4-FFF2-40B4-BE49-F238E27FC236}">
                <a16:creationId xmlns:a16="http://schemas.microsoft.com/office/drawing/2014/main" id="{948917E4-D0D9-CE31-3C32-7C31A50CF188}"/>
              </a:ext>
            </a:extLst>
          </p:cNvPr>
          <p:cNvCxnSpPr/>
          <p:nvPr/>
        </p:nvCxnSpPr>
        <p:spPr>
          <a:xfrm>
            <a:off x="821496" y="321809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0">
            <a:extLst>
              <a:ext uri="{FF2B5EF4-FFF2-40B4-BE49-F238E27FC236}">
                <a16:creationId xmlns:a16="http://schemas.microsoft.com/office/drawing/2014/main" id="{1AB86F5C-6DDC-992F-D812-78156044B6D6}"/>
              </a:ext>
            </a:extLst>
          </p:cNvPr>
          <p:cNvCxnSpPr/>
          <p:nvPr/>
        </p:nvCxnSpPr>
        <p:spPr>
          <a:xfrm>
            <a:off x="821496" y="443524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9FF8E04-5DCE-3A1D-3A9D-FF371D22D04B}"/>
              </a:ext>
            </a:extLst>
          </p:cNvPr>
          <p:cNvSpPr>
            <a:spLocks noGrp="1"/>
          </p:cNvSpPr>
          <p:nvPr>
            <p:ph type="sldNum" sz="quarter" idx="12"/>
          </p:nvPr>
        </p:nvSpPr>
        <p:spPr/>
        <p:txBody>
          <a:bodyPr/>
          <a:lstStyle/>
          <a:p>
            <a:fld id="{21A9E2F6-F80B-4915-AC1C-34F442F667D7}" type="slidenum">
              <a:rPr lang="en-GB" smtClean="0"/>
              <a:t>25</a:t>
            </a:fld>
            <a:endParaRPr lang="en-GB"/>
          </a:p>
        </p:txBody>
      </p:sp>
      <p:sp>
        <p:nvSpPr>
          <p:cNvPr id="5" name="Rectangle 4">
            <a:extLst>
              <a:ext uri="{FF2B5EF4-FFF2-40B4-BE49-F238E27FC236}">
                <a16:creationId xmlns:a16="http://schemas.microsoft.com/office/drawing/2014/main" id="{72A118BB-0BBF-1E69-86F9-567996CE5118}"/>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F2F33E2-A7DB-AEC0-B3CE-C797426E44D7}"/>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26CBE7E-273A-7ADE-F963-2D77DA5F160E}"/>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0F7546B-E213-72F4-EB76-6A75206E060D}"/>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4115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rgbClr val="990033"/>
                </a:solidFill>
                <a:effectLst/>
                <a:latin typeface="Arial Black" panose="020B0A04020102020204" pitchFamily="34" charset="0"/>
                <a:ea typeface="Calibri" panose="020F0502020204030204" pitchFamily="34" charset="0"/>
                <a:cs typeface="Arial" panose="020B0604020202020204" pitchFamily="34" charset="0"/>
              </a:rPr>
              <a:t>Leveraging Technology</a:t>
            </a:r>
          </a:p>
        </p:txBody>
      </p:sp>
      <p:sp>
        <p:nvSpPr>
          <p:cNvPr id="2" name="TextBox 1">
            <a:extLst>
              <a:ext uri="{FF2B5EF4-FFF2-40B4-BE49-F238E27FC236}">
                <a16:creationId xmlns:a16="http://schemas.microsoft.com/office/drawing/2014/main" id="{9AF19893-9492-2AF3-6CC9-5476225E406A}"/>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Mobile-Based Insurance Products for Wider Reach</a:t>
            </a:r>
          </a:p>
        </p:txBody>
      </p:sp>
      <p:grpSp>
        <p:nvGrpSpPr>
          <p:cNvPr id="3" name="Group 2">
            <a:extLst>
              <a:ext uri="{FF2B5EF4-FFF2-40B4-BE49-F238E27FC236}">
                <a16:creationId xmlns:a16="http://schemas.microsoft.com/office/drawing/2014/main" id="{DA8677F0-5B72-8BDF-2DC8-73CF70F68CE1}"/>
              </a:ext>
            </a:extLst>
          </p:cNvPr>
          <p:cNvGrpSpPr/>
          <p:nvPr/>
        </p:nvGrpSpPr>
        <p:grpSpPr>
          <a:xfrm>
            <a:off x="4327264" y="1905824"/>
            <a:ext cx="3317998" cy="4867555"/>
            <a:chOff x="4327264" y="1905824"/>
            <a:chExt cx="3317998" cy="4867555"/>
          </a:xfrm>
        </p:grpSpPr>
        <p:grpSp>
          <p:nvGrpSpPr>
            <p:cNvPr id="8" name="Group 3">
              <a:extLst>
                <a:ext uri="{FF2B5EF4-FFF2-40B4-BE49-F238E27FC236}">
                  <a16:creationId xmlns:a16="http://schemas.microsoft.com/office/drawing/2014/main" id="{4726CAC6-5B35-D5AC-D555-D14749C02F0C}"/>
                </a:ext>
              </a:extLst>
            </p:cNvPr>
            <p:cNvGrpSpPr/>
            <p:nvPr/>
          </p:nvGrpSpPr>
          <p:grpSpPr>
            <a:xfrm>
              <a:off x="5502978" y="1905824"/>
              <a:ext cx="593022" cy="897078"/>
              <a:chOff x="4136752" y="1733231"/>
              <a:chExt cx="723792" cy="1422710"/>
            </a:xfrm>
            <a:solidFill>
              <a:srgbClr val="990033"/>
            </a:solidFill>
          </p:grpSpPr>
          <p:sp>
            <p:nvSpPr>
              <p:cNvPr id="10" name="Chevron 4">
                <a:extLst>
                  <a:ext uri="{FF2B5EF4-FFF2-40B4-BE49-F238E27FC236}">
                    <a16:creationId xmlns:a16="http://schemas.microsoft.com/office/drawing/2014/main" id="{3694118A-F49C-DC67-91BA-39A6DB0FDD6E}"/>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1" name="Rectangle 5">
                <a:extLst>
                  <a:ext uri="{FF2B5EF4-FFF2-40B4-BE49-F238E27FC236}">
                    <a16:creationId xmlns:a16="http://schemas.microsoft.com/office/drawing/2014/main" id="{8CC9C13A-F996-C909-8C7B-FA0CE5AA52C0}"/>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2" name="Rectangle 6">
                <a:extLst>
                  <a:ext uri="{FF2B5EF4-FFF2-40B4-BE49-F238E27FC236}">
                    <a16:creationId xmlns:a16="http://schemas.microsoft.com/office/drawing/2014/main" id="{8A52569B-779F-5147-91E1-60D90ECCC4F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9" name="TextBox 8">
              <a:extLst>
                <a:ext uri="{FF2B5EF4-FFF2-40B4-BE49-F238E27FC236}">
                  <a16:creationId xmlns:a16="http://schemas.microsoft.com/office/drawing/2014/main" id="{DBC3D752-B972-1BEB-7E8E-2661B4D43F7D}"/>
                </a:ext>
              </a:extLst>
            </p:cNvPr>
            <p:cNvSpPr txBox="1"/>
            <p:nvPr/>
          </p:nvSpPr>
          <p:spPr>
            <a:xfrm>
              <a:off x="4327264" y="1929445"/>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01</a:t>
              </a:r>
              <a:endParaRPr lang="ko-KR" altLang="en-US" sz="6000" b="1" dirty="0">
                <a:solidFill>
                  <a:schemeClr val="accent2">
                    <a:lumMod val="75000"/>
                  </a:schemeClr>
                </a:solidFill>
                <a:cs typeface="Arial" pitchFamily="34" charset="0"/>
              </a:endParaRPr>
            </a:p>
          </p:txBody>
        </p:sp>
        <p:grpSp>
          <p:nvGrpSpPr>
            <p:cNvPr id="14" name="Group 7">
              <a:extLst>
                <a:ext uri="{FF2B5EF4-FFF2-40B4-BE49-F238E27FC236}">
                  <a16:creationId xmlns:a16="http://schemas.microsoft.com/office/drawing/2014/main" id="{551F2B2C-0638-456C-079D-770DC2A07EE7}"/>
                </a:ext>
              </a:extLst>
            </p:cNvPr>
            <p:cNvGrpSpPr/>
            <p:nvPr/>
          </p:nvGrpSpPr>
          <p:grpSpPr>
            <a:xfrm rot="10800000">
              <a:off x="5849631" y="3331614"/>
              <a:ext cx="593022" cy="897078"/>
              <a:chOff x="4136752" y="1733231"/>
              <a:chExt cx="723792" cy="1422710"/>
            </a:xfrm>
            <a:solidFill>
              <a:srgbClr val="990033"/>
            </a:solidFill>
          </p:grpSpPr>
          <p:sp>
            <p:nvSpPr>
              <p:cNvPr id="16" name="Chevron 8">
                <a:extLst>
                  <a:ext uri="{FF2B5EF4-FFF2-40B4-BE49-F238E27FC236}">
                    <a16:creationId xmlns:a16="http://schemas.microsoft.com/office/drawing/2014/main" id="{45D8D26F-B8BE-C1AB-0E9B-B0EE2CB038D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7" name="Rectangle 9">
                <a:extLst>
                  <a:ext uri="{FF2B5EF4-FFF2-40B4-BE49-F238E27FC236}">
                    <a16:creationId xmlns:a16="http://schemas.microsoft.com/office/drawing/2014/main" id="{4DFDD844-7E0B-3504-10F1-0E2800388818}"/>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8" name="Rectangle 10">
                <a:extLst>
                  <a:ext uri="{FF2B5EF4-FFF2-40B4-BE49-F238E27FC236}">
                    <a16:creationId xmlns:a16="http://schemas.microsoft.com/office/drawing/2014/main" id="{FD0BC41E-FABD-581F-1151-1ECF35CFC352}"/>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15" name="TextBox 14">
              <a:extLst>
                <a:ext uri="{FF2B5EF4-FFF2-40B4-BE49-F238E27FC236}">
                  <a16:creationId xmlns:a16="http://schemas.microsoft.com/office/drawing/2014/main" id="{096324BF-59B1-F80D-1685-AEB214CF7A59}"/>
                </a:ext>
              </a:extLst>
            </p:cNvPr>
            <p:cNvSpPr txBox="1"/>
            <p:nvPr/>
          </p:nvSpPr>
          <p:spPr>
            <a:xfrm>
              <a:off x="6601294" y="3402991"/>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02</a:t>
              </a:r>
              <a:endParaRPr lang="ko-KR" altLang="en-US" sz="6000" b="1" dirty="0">
                <a:solidFill>
                  <a:schemeClr val="accent2">
                    <a:lumMod val="75000"/>
                  </a:schemeClr>
                </a:solidFill>
                <a:cs typeface="Arial" pitchFamily="34" charset="0"/>
              </a:endParaRPr>
            </a:p>
          </p:txBody>
        </p:sp>
        <p:grpSp>
          <p:nvGrpSpPr>
            <p:cNvPr id="20" name="Group 15">
              <a:extLst>
                <a:ext uri="{FF2B5EF4-FFF2-40B4-BE49-F238E27FC236}">
                  <a16:creationId xmlns:a16="http://schemas.microsoft.com/office/drawing/2014/main" id="{A355EDE7-A46E-7C44-E682-A314C61F49F3}"/>
                </a:ext>
              </a:extLst>
            </p:cNvPr>
            <p:cNvGrpSpPr/>
            <p:nvPr/>
          </p:nvGrpSpPr>
          <p:grpSpPr>
            <a:xfrm rot="10800000">
              <a:off x="5849631" y="5687893"/>
              <a:ext cx="593022" cy="897078"/>
              <a:chOff x="4136752" y="1733231"/>
              <a:chExt cx="723792" cy="1422710"/>
            </a:xfrm>
            <a:solidFill>
              <a:srgbClr val="990033"/>
            </a:solidFill>
          </p:grpSpPr>
          <p:sp>
            <p:nvSpPr>
              <p:cNvPr id="22" name="Chevron 16">
                <a:extLst>
                  <a:ext uri="{FF2B5EF4-FFF2-40B4-BE49-F238E27FC236}">
                    <a16:creationId xmlns:a16="http://schemas.microsoft.com/office/drawing/2014/main" id="{7122F238-27D4-E82E-A3D5-7752B970064F}"/>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3" name="Rectangle 17">
                <a:extLst>
                  <a:ext uri="{FF2B5EF4-FFF2-40B4-BE49-F238E27FC236}">
                    <a16:creationId xmlns:a16="http://schemas.microsoft.com/office/drawing/2014/main" id="{4739128F-DC18-698F-4288-4526BE52F6E9}"/>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4" name="Rectangle 18">
                <a:extLst>
                  <a:ext uri="{FF2B5EF4-FFF2-40B4-BE49-F238E27FC236}">
                    <a16:creationId xmlns:a16="http://schemas.microsoft.com/office/drawing/2014/main" id="{477810C9-F714-A68D-5394-E58DD8E930E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21" name="TextBox 20">
              <a:extLst>
                <a:ext uri="{FF2B5EF4-FFF2-40B4-BE49-F238E27FC236}">
                  <a16:creationId xmlns:a16="http://schemas.microsoft.com/office/drawing/2014/main" id="{E9B9061E-B1F4-7227-EF39-1A3B9C05F4CF}"/>
                </a:ext>
              </a:extLst>
            </p:cNvPr>
            <p:cNvSpPr txBox="1"/>
            <p:nvPr/>
          </p:nvSpPr>
          <p:spPr>
            <a:xfrm>
              <a:off x="6601294" y="5757716"/>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04</a:t>
              </a:r>
              <a:endParaRPr lang="ko-KR" altLang="en-US" sz="6000" b="1" dirty="0">
                <a:solidFill>
                  <a:schemeClr val="accent2">
                    <a:lumMod val="75000"/>
                  </a:schemeClr>
                </a:solidFill>
                <a:cs typeface="Arial" pitchFamily="34" charset="0"/>
              </a:endParaRPr>
            </a:p>
          </p:txBody>
        </p:sp>
        <p:grpSp>
          <p:nvGrpSpPr>
            <p:cNvPr id="26" name="Group 11">
              <a:extLst>
                <a:ext uri="{FF2B5EF4-FFF2-40B4-BE49-F238E27FC236}">
                  <a16:creationId xmlns:a16="http://schemas.microsoft.com/office/drawing/2014/main" id="{B8947B6E-3E4D-2C19-CE57-8D7D36E6A2B0}"/>
                </a:ext>
              </a:extLst>
            </p:cNvPr>
            <p:cNvGrpSpPr/>
            <p:nvPr/>
          </p:nvGrpSpPr>
          <p:grpSpPr>
            <a:xfrm>
              <a:off x="5502978" y="4605003"/>
              <a:ext cx="593022" cy="897078"/>
              <a:chOff x="4136752" y="1733231"/>
              <a:chExt cx="723792" cy="1422710"/>
            </a:xfrm>
            <a:solidFill>
              <a:srgbClr val="990033"/>
            </a:solidFill>
          </p:grpSpPr>
          <p:sp>
            <p:nvSpPr>
              <p:cNvPr id="28" name="Chevron 12">
                <a:extLst>
                  <a:ext uri="{FF2B5EF4-FFF2-40B4-BE49-F238E27FC236}">
                    <a16:creationId xmlns:a16="http://schemas.microsoft.com/office/drawing/2014/main" id="{A71AF504-9064-4890-8B6D-B372CDE954AB}"/>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9" name="Rectangle 13">
                <a:extLst>
                  <a:ext uri="{FF2B5EF4-FFF2-40B4-BE49-F238E27FC236}">
                    <a16:creationId xmlns:a16="http://schemas.microsoft.com/office/drawing/2014/main" id="{54FEE15F-712E-C417-4F75-DA2AE2EB6521}"/>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30" name="Rectangle 14">
                <a:extLst>
                  <a:ext uri="{FF2B5EF4-FFF2-40B4-BE49-F238E27FC236}">
                    <a16:creationId xmlns:a16="http://schemas.microsoft.com/office/drawing/2014/main" id="{345C1029-260F-3144-D3E7-012DA2ABF73A}"/>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27" name="TextBox 26">
              <a:extLst>
                <a:ext uri="{FF2B5EF4-FFF2-40B4-BE49-F238E27FC236}">
                  <a16:creationId xmlns:a16="http://schemas.microsoft.com/office/drawing/2014/main" id="{96362DB9-5E5F-1D8D-61C6-76C540E82F62}"/>
                </a:ext>
              </a:extLst>
            </p:cNvPr>
            <p:cNvSpPr txBox="1"/>
            <p:nvPr/>
          </p:nvSpPr>
          <p:spPr>
            <a:xfrm>
              <a:off x="4327264" y="4659770"/>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03</a:t>
              </a:r>
              <a:endParaRPr lang="ko-KR" altLang="en-US" sz="6000" b="1" dirty="0">
                <a:solidFill>
                  <a:schemeClr val="accent2">
                    <a:lumMod val="75000"/>
                  </a:schemeClr>
                </a:solidFill>
                <a:cs typeface="Arial" pitchFamily="34" charset="0"/>
              </a:endParaRPr>
            </a:p>
          </p:txBody>
        </p:sp>
      </p:grpSp>
      <p:grpSp>
        <p:nvGrpSpPr>
          <p:cNvPr id="31" name="Group 23">
            <a:extLst>
              <a:ext uri="{FF2B5EF4-FFF2-40B4-BE49-F238E27FC236}">
                <a16:creationId xmlns:a16="http://schemas.microsoft.com/office/drawing/2014/main" id="{4C5FA9BC-27AE-D4AC-587A-0563547EC4A5}"/>
              </a:ext>
            </a:extLst>
          </p:cNvPr>
          <p:cNvGrpSpPr/>
          <p:nvPr/>
        </p:nvGrpSpPr>
        <p:grpSpPr>
          <a:xfrm>
            <a:off x="6810880" y="1982682"/>
            <a:ext cx="5051382" cy="1084784"/>
            <a:chOff x="2551704" y="4283314"/>
            <a:chExt cx="935720" cy="1084784"/>
          </a:xfrm>
        </p:grpSpPr>
        <p:sp>
          <p:nvSpPr>
            <p:cNvPr id="32" name="TextBox 31">
              <a:extLst>
                <a:ext uri="{FF2B5EF4-FFF2-40B4-BE49-F238E27FC236}">
                  <a16:creationId xmlns:a16="http://schemas.microsoft.com/office/drawing/2014/main" id="{62B2FD11-D44A-2767-D46B-961512B999CE}"/>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Many West Africans have access to mobile phones but limited access to traditional banking services. Mobile payment solutions can enable convenient premium payments, making insurance more accessible to a broader population.</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2F7B61D-110D-43B7-42B5-269F594F3941}"/>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2">
                      <a:lumMod val="75000"/>
                    </a:schemeClr>
                  </a:solidFill>
                  <a:latin typeface="Arial" panose="020B0604020202020204" pitchFamily="34" charset="0"/>
                  <a:cs typeface="Arial" panose="020B0604020202020204" pitchFamily="34" charset="0"/>
                </a:rPr>
                <a:t>Mobile Payment Solutions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34" name="Group 26">
            <a:extLst>
              <a:ext uri="{FF2B5EF4-FFF2-40B4-BE49-F238E27FC236}">
                <a16:creationId xmlns:a16="http://schemas.microsoft.com/office/drawing/2014/main" id="{D68F4007-66C2-44D6-F5D5-0B8207F4FC42}"/>
              </a:ext>
            </a:extLst>
          </p:cNvPr>
          <p:cNvGrpSpPr/>
          <p:nvPr/>
        </p:nvGrpSpPr>
        <p:grpSpPr>
          <a:xfrm>
            <a:off x="6789519" y="4492074"/>
            <a:ext cx="5031737" cy="877163"/>
            <a:chOff x="2551704" y="4283314"/>
            <a:chExt cx="1111823" cy="877163"/>
          </a:xfrm>
        </p:grpSpPr>
        <p:sp>
          <p:nvSpPr>
            <p:cNvPr id="35" name="TextBox 34">
              <a:extLst>
                <a:ext uri="{FF2B5EF4-FFF2-40B4-BE49-F238E27FC236}">
                  <a16:creationId xmlns:a16="http://schemas.microsoft.com/office/drawing/2014/main" id="{711947EE-2949-0631-5CD8-3EBA8A4C9CC6}"/>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SMS-based services can be used to provide insurance information, including policy details, renewal reminders, and emergency contact numbers. This can improve policyholder engagement.</a:t>
              </a:r>
              <a:endParaRPr lang="ko-KR" altLang="en-US" sz="1100" dirty="0">
                <a:solidFill>
                  <a:schemeClr val="tx1">
                    <a:lumMod val="75000"/>
                    <a:lumOff val="25000"/>
                  </a:schemeClr>
                </a:solidFill>
                <a:cs typeface="Arial" pitchFamily="34" charset="0"/>
              </a:endParaRPr>
            </a:p>
          </p:txBody>
        </p:sp>
        <p:sp>
          <p:nvSpPr>
            <p:cNvPr id="36" name="TextBox 35">
              <a:extLst>
                <a:ext uri="{FF2B5EF4-FFF2-40B4-BE49-F238E27FC236}">
                  <a16:creationId xmlns:a16="http://schemas.microsoft.com/office/drawing/2014/main" id="{651B4D11-F518-01A3-2DD7-D72C38FC6D01}"/>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2">
                      <a:lumMod val="75000"/>
                    </a:schemeClr>
                  </a:solidFill>
                  <a:latin typeface="Arial" panose="020B0604020202020204" pitchFamily="34" charset="0"/>
                  <a:cs typeface="Arial" panose="020B0604020202020204" pitchFamily="34" charset="0"/>
                </a:rPr>
                <a:t>Text-Based Insurance Information</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37" name="Group 29">
            <a:extLst>
              <a:ext uri="{FF2B5EF4-FFF2-40B4-BE49-F238E27FC236}">
                <a16:creationId xmlns:a16="http://schemas.microsoft.com/office/drawing/2014/main" id="{72A79F34-5D8E-F5C7-DCB2-CB59EF8B260C}"/>
              </a:ext>
            </a:extLst>
          </p:cNvPr>
          <p:cNvGrpSpPr/>
          <p:nvPr/>
        </p:nvGrpSpPr>
        <p:grpSpPr>
          <a:xfrm>
            <a:off x="214640" y="3250078"/>
            <a:ext cx="4926855" cy="1084784"/>
            <a:chOff x="2385861" y="4283314"/>
            <a:chExt cx="1101563" cy="1084784"/>
          </a:xfrm>
        </p:grpSpPr>
        <p:sp>
          <p:nvSpPr>
            <p:cNvPr id="38" name="TextBox 37">
              <a:extLst>
                <a:ext uri="{FF2B5EF4-FFF2-40B4-BE49-F238E27FC236}">
                  <a16:creationId xmlns:a16="http://schemas.microsoft.com/office/drawing/2014/main" id="{27A54A22-5C84-888F-5BA9-1E346B682FCE}"/>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Mobile technology facilitates the distribution of microinsurance products. Insurers can offer low-cost insurance options that cater to the needs of underserved populations, such as smallholder farmers and low-income individuals.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D8F1C09-348E-2D1F-BFCE-AB08AE264F5C}"/>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Microinsurance via Mobile</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40" name="Group 32">
            <a:extLst>
              <a:ext uri="{FF2B5EF4-FFF2-40B4-BE49-F238E27FC236}">
                <a16:creationId xmlns:a16="http://schemas.microsoft.com/office/drawing/2014/main" id="{F9E04F17-D6EF-F75A-247A-CE849021E27E}"/>
              </a:ext>
            </a:extLst>
          </p:cNvPr>
          <p:cNvGrpSpPr/>
          <p:nvPr/>
        </p:nvGrpSpPr>
        <p:grpSpPr>
          <a:xfrm>
            <a:off x="214640" y="5784871"/>
            <a:ext cx="5017760" cy="877163"/>
            <a:chOff x="2385861" y="4283314"/>
            <a:chExt cx="1101563" cy="877163"/>
          </a:xfrm>
        </p:grpSpPr>
        <p:sp>
          <p:nvSpPr>
            <p:cNvPr id="41" name="TextBox 40">
              <a:extLst>
                <a:ext uri="{FF2B5EF4-FFF2-40B4-BE49-F238E27FC236}">
                  <a16:creationId xmlns:a16="http://schemas.microsoft.com/office/drawing/2014/main" id="{B7E0D257-2324-4ED4-CFB8-10A233501031}"/>
                </a:ext>
              </a:extLst>
            </p:cNvPr>
            <p:cNvSpPr txBox="1"/>
            <p:nvPr/>
          </p:nvSpPr>
          <p:spPr>
            <a:xfrm>
              <a:off x="2385861" y="4560313"/>
              <a:ext cx="1101563"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Collaborate with digital aggregators and online marketplaces to expand the reach of insurance products. These platforms can provide a one-stop shop for consumers to compare and purchase policies.</a:t>
              </a:r>
              <a:endParaRPr lang="ko-KR" altLang="en-US" sz="1100" dirty="0">
                <a:solidFill>
                  <a:schemeClr val="tx1">
                    <a:lumMod val="75000"/>
                    <a:lumOff val="25000"/>
                  </a:schemeClr>
                </a:solidFill>
                <a:cs typeface="Arial" pitchFamily="34" charset="0"/>
              </a:endParaRPr>
            </a:p>
          </p:txBody>
        </p:sp>
        <p:sp>
          <p:nvSpPr>
            <p:cNvPr id="42" name="TextBox 41">
              <a:extLst>
                <a:ext uri="{FF2B5EF4-FFF2-40B4-BE49-F238E27FC236}">
                  <a16:creationId xmlns:a16="http://schemas.microsoft.com/office/drawing/2014/main" id="{93C98C52-478D-E42C-15C4-1EE493B83E68}"/>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Digital Aggregators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cxnSp>
        <p:nvCxnSpPr>
          <p:cNvPr id="43" name="Straight Connector 35">
            <a:extLst>
              <a:ext uri="{FF2B5EF4-FFF2-40B4-BE49-F238E27FC236}">
                <a16:creationId xmlns:a16="http://schemas.microsoft.com/office/drawing/2014/main" id="{0FDABE45-3C71-0F8B-4871-89A10DD53127}"/>
              </a:ext>
            </a:extLst>
          </p:cNvPr>
          <p:cNvCxnSpPr/>
          <p:nvPr/>
        </p:nvCxnSpPr>
        <p:spPr>
          <a:xfrm>
            <a:off x="6810880" y="191282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6">
            <a:extLst>
              <a:ext uri="{FF2B5EF4-FFF2-40B4-BE49-F238E27FC236}">
                <a16:creationId xmlns:a16="http://schemas.microsoft.com/office/drawing/2014/main" id="{1AA488F3-DFAD-D4A9-CDEB-618C32B38F7A}"/>
              </a:ext>
            </a:extLst>
          </p:cNvPr>
          <p:cNvCxnSpPr/>
          <p:nvPr/>
        </p:nvCxnSpPr>
        <p:spPr>
          <a:xfrm>
            <a:off x="6810880" y="315537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37">
            <a:extLst>
              <a:ext uri="{FF2B5EF4-FFF2-40B4-BE49-F238E27FC236}">
                <a16:creationId xmlns:a16="http://schemas.microsoft.com/office/drawing/2014/main" id="{29E0A75B-DB1D-7787-F3B4-F04D8341B0BA}"/>
              </a:ext>
            </a:extLst>
          </p:cNvPr>
          <p:cNvCxnSpPr/>
          <p:nvPr/>
        </p:nvCxnSpPr>
        <p:spPr>
          <a:xfrm>
            <a:off x="6810880" y="441523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8">
            <a:extLst>
              <a:ext uri="{FF2B5EF4-FFF2-40B4-BE49-F238E27FC236}">
                <a16:creationId xmlns:a16="http://schemas.microsoft.com/office/drawing/2014/main" id="{6033C161-364F-6690-7237-1A59FACBFD35}"/>
              </a:ext>
            </a:extLst>
          </p:cNvPr>
          <p:cNvCxnSpPr/>
          <p:nvPr/>
        </p:nvCxnSpPr>
        <p:spPr>
          <a:xfrm>
            <a:off x="6810880" y="5695893"/>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9">
            <a:extLst>
              <a:ext uri="{FF2B5EF4-FFF2-40B4-BE49-F238E27FC236}">
                <a16:creationId xmlns:a16="http://schemas.microsoft.com/office/drawing/2014/main" id="{948917E4-D0D9-CE31-3C32-7C31A50CF188}"/>
              </a:ext>
            </a:extLst>
          </p:cNvPr>
          <p:cNvCxnSpPr/>
          <p:nvPr/>
        </p:nvCxnSpPr>
        <p:spPr>
          <a:xfrm>
            <a:off x="821496" y="321809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0">
            <a:extLst>
              <a:ext uri="{FF2B5EF4-FFF2-40B4-BE49-F238E27FC236}">
                <a16:creationId xmlns:a16="http://schemas.microsoft.com/office/drawing/2014/main" id="{1AB86F5C-6DDC-992F-D812-78156044B6D6}"/>
              </a:ext>
            </a:extLst>
          </p:cNvPr>
          <p:cNvCxnSpPr/>
          <p:nvPr/>
        </p:nvCxnSpPr>
        <p:spPr>
          <a:xfrm>
            <a:off x="821496" y="443524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1">
            <a:extLst>
              <a:ext uri="{FF2B5EF4-FFF2-40B4-BE49-F238E27FC236}">
                <a16:creationId xmlns:a16="http://schemas.microsoft.com/office/drawing/2014/main" id="{245DB33A-04B1-17E1-CEC0-91E4D34C19F3}"/>
              </a:ext>
            </a:extLst>
          </p:cNvPr>
          <p:cNvCxnSpPr/>
          <p:nvPr/>
        </p:nvCxnSpPr>
        <p:spPr>
          <a:xfrm>
            <a:off x="821496" y="572050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2">
            <a:extLst>
              <a:ext uri="{FF2B5EF4-FFF2-40B4-BE49-F238E27FC236}">
                <a16:creationId xmlns:a16="http://schemas.microsoft.com/office/drawing/2014/main" id="{C0A6303E-8C1F-F986-1E99-A31E1CB58732}"/>
              </a:ext>
            </a:extLst>
          </p:cNvPr>
          <p:cNvCxnSpPr/>
          <p:nvPr/>
        </p:nvCxnSpPr>
        <p:spPr>
          <a:xfrm>
            <a:off x="808796" y="6823363"/>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CD1D1CA-748F-7A9C-A331-79E79832B354}"/>
              </a:ext>
            </a:extLst>
          </p:cNvPr>
          <p:cNvSpPr>
            <a:spLocks noGrp="1"/>
          </p:cNvSpPr>
          <p:nvPr>
            <p:ph type="sldNum" sz="quarter" idx="12"/>
          </p:nvPr>
        </p:nvSpPr>
        <p:spPr/>
        <p:txBody>
          <a:bodyPr/>
          <a:lstStyle/>
          <a:p>
            <a:fld id="{21A9E2F6-F80B-4915-AC1C-34F442F667D7}" type="slidenum">
              <a:rPr lang="en-GB" smtClean="0"/>
              <a:t>26</a:t>
            </a:fld>
            <a:endParaRPr lang="en-GB"/>
          </a:p>
        </p:txBody>
      </p:sp>
      <p:sp>
        <p:nvSpPr>
          <p:cNvPr id="5" name="Rectangle 4">
            <a:extLst>
              <a:ext uri="{FF2B5EF4-FFF2-40B4-BE49-F238E27FC236}">
                <a16:creationId xmlns:a16="http://schemas.microsoft.com/office/drawing/2014/main" id="{6016D50B-BB45-1DA5-8951-B787A6FBDA1F}"/>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0FB990E-A5C5-794A-4D61-2B1201D35B2D}"/>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EF8BB87-445A-0EE3-3F76-8497A2F4090C}"/>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4D3CF0A-DDD1-9760-188C-155B94D3A842}"/>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9415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rgbClr val="990033"/>
                </a:solidFill>
                <a:effectLst/>
                <a:latin typeface="Arial Black" panose="020B0A04020102020204" pitchFamily="34" charset="0"/>
                <a:ea typeface="Calibri" panose="020F0502020204030204" pitchFamily="34" charset="0"/>
                <a:cs typeface="Arial" panose="020B0604020202020204" pitchFamily="34" charset="0"/>
              </a:rPr>
              <a:t>Leveraging Technology</a:t>
            </a:r>
          </a:p>
        </p:txBody>
      </p:sp>
      <p:sp>
        <p:nvSpPr>
          <p:cNvPr id="2" name="TextBox 1">
            <a:extLst>
              <a:ext uri="{FF2B5EF4-FFF2-40B4-BE49-F238E27FC236}">
                <a16:creationId xmlns:a16="http://schemas.microsoft.com/office/drawing/2014/main" id="{9AF19893-9492-2AF3-6CC9-5476225E406A}"/>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Mobile-Based Insurance Products for Wider Reach</a:t>
            </a:r>
          </a:p>
        </p:txBody>
      </p:sp>
      <p:grpSp>
        <p:nvGrpSpPr>
          <p:cNvPr id="5" name="Group 4">
            <a:extLst>
              <a:ext uri="{FF2B5EF4-FFF2-40B4-BE49-F238E27FC236}">
                <a16:creationId xmlns:a16="http://schemas.microsoft.com/office/drawing/2014/main" id="{FF7BB100-69AD-9E2B-712F-B6ADE575F847}"/>
              </a:ext>
            </a:extLst>
          </p:cNvPr>
          <p:cNvGrpSpPr/>
          <p:nvPr/>
        </p:nvGrpSpPr>
        <p:grpSpPr>
          <a:xfrm>
            <a:off x="4327264" y="2007424"/>
            <a:ext cx="3317998" cy="2512830"/>
            <a:chOff x="4327264" y="2007424"/>
            <a:chExt cx="3317998" cy="2512830"/>
          </a:xfrm>
        </p:grpSpPr>
        <p:grpSp>
          <p:nvGrpSpPr>
            <p:cNvPr id="8" name="Group 3">
              <a:extLst>
                <a:ext uri="{FF2B5EF4-FFF2-40B4-BE49-F238E27FC236}">
                  <a16:creationId xmlns:a16="http://schemas.microsoft.com/office/drawing/2014/main" id="{4726CAC6-5B35-D5AC-D555-D14749C02F0C}"/>
                </a:ext>
              </a:extLst>
            </p:cNvPr>
            <p:cNvGrpSpPr/>
            <p:nvPr/>
          </p:nvGrpSpPr>
          <p:grpSpPr>
            <a:xfrm>
              <a:off x="5502978" y="2007424"/>
              <a:ext cx="593022" cy="897078"/>
              <a:chOff x="4136752" y="1733231"/>
              <a:chExt cx="723792" cy="1422710"/>
            </a:xfrm>
            <a:solidFill>
              <a:srgbClr val="990033"/>
            </a:solidFill>
          </p:grpSpPr>
          <p:sp>
            <p:nvSpPr>
              <p:cNvPr id="10" name="Chevron 4">
                <a:extLst>
                  <a:ext uri="{FF2B5EF4-FFF2-40B4-BE49-F238E27FC236}">
                    <a16:creationId xmlns:a16="http://schemas.microsoft.com/office/drawing/2014/main" id="{3694118A-F49C-DC67-91BA-39A6DB0FDD6E}"/>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1" name="Rectangle 5">
                <a:extLst>
                  <a:ext uri="{FF2B5EF4-FFF2-40B4-BE49-F238E27FC236}">
                    <a16:creationId xmlns:a16="http://schemas.microsoft.com/office/drawing/2014/main" id="{8CC9C13A-F996-C909-8C7B-FA0CE5AA52C0}"/>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2" name="Rectangle 6">
                <a:extLst>
                  <a:ext uri="{FF2B5EF4-FFF2-40B4-BE49-F238E27FC236}">
                    <a16:creationId xmlns:a16="http://schemas.microsoft.com/office/drawing/2014/main" id="{8A52569B-779F-5147-91E1-60D90ECCC4F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9" name="TextBox 8">
              <a:extLst>
                <a:ext uri="{FF2B5EF4-FFF2-40B4-BE49-F238E27FC236}">
                  <a16:creationId xmlns:a16="http://schemas.microsoft.com/office/drawing/2014/main" id="{DBC3D752-B972-1BEB-7E8E-2661B4D43F7D}"/>
                </a:ext>
              </a:extLst>
            </p:cNvPr>
            <p:cNvSpPr txBox="1"/>
            <p:nvPr/>
          </p:nvSpPr>
          <p:spPr>
            <a:xfrm>
              <a:off x="4327264" y="2031045"/>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05</a:t>
              </a:r>
              <a:endParaRPr lang="ko-KR" altLang="en-US" sz="6000" b="1" dirty="0">
                <a:solidFill>
                  <a:schemeClr val="accent2">
                    <a:lumMod val="75000"/>
                  </a:schemeClr>
                </a:solidFill>
                <a:cs typeface="Arial" pitchFamily="34" charset="0"/>
              </a:endParaRPr>
            </a:p>
          </p:txBody>
        </p:sp>
        <p:grpSp>
          <p:nvGrpSpPr>
            <p:cNvPr id="14" name="Group 7">
              <a:extLst>
                <a:ext uri="{FF2B5EF4-FFF2-40B4-BE49-F238E27FC236}">
                  <a16:creationId xmlns:a16="http://schemas.microsoft.com/office/drawing/2014/main" id="{551F2B2C-0638-456C-079D-770DC2A07EE7}"/>
                </a:ext>
              </a:extLst>
            </p:cNvPr>
            <p:cNvGrpSpPr/>
            <p:nvPr/>
          </p:nvGrpSpPr>
          <p:grpSpPr>
            <a:xfrm rot="10800000">
              <a:off x="5849631" y="3433214"/>
              <a:ext cx="593022" cy="897078"/>
              <a:chOff x="4136752" y="1733231"/>
              <a:chExt cx="723792" cy="1422710"/>
            </a:xfrm>
            <a:solidFill>
              <a:srgbClr val="990033"/>
            </a:solidFill>
          </p:grpSpPr>
          <p:sp>
            <p:nvSpPr>
              <p:cNvPr id="16" name="Chevron 8">
                <a:extLst>
                  <a:ext uri="{FF2B5EF4-FFF2-40B4-BE49-F238E27FC236}">
                    <a16:creationId xmlns:a16="http://schemas.microsoft.com/office/drawing/2014/main" id="{45D8D26F-B8BE-C1AB-0E9B-B0EE2CB038D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7" name="Rectangle 9">
                <a:extLst>
                  <a:ext uri="{FF2B5EF4-FFF2-40B4-BE49-F238E27FC236}">
                    <a16:creationId xmlns:a16="http://schemas.microsoft.com/office/drawing/2014/main" id="{4DFDD844-7E0B-3504-10F1-0E2800388818}"/>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8" name="Rectangle 10">
                <a:extLst>
                  <a:ext uri="{FF2B5EF4-FFF2-40B4-BE49-F238E27FC236}">
                    <a16:creationId xmlns:a16="http://schemas.microsoft.com/office/drawing/2014/main" id="{FD0BC41E-FABD-581F-1151-1ECF35CFC352}"/>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15" name="TextBox 14">
              <a:extLst>
                <a:ext uri="{FF2B5EF4-FFF2-40B4-BE49-F238E27FC236}">
                  <a16:creationId xmlns:a16="http://schemas.microsoft.com/office/drawing/2014/main" id="{096324BF-59B1-F80D-1685-AEB214CF7A59}"/>
                </a:ext>
              </a:extLst>
            </p:cNvPr>
            <p:cNvSpPr txBox="1"/>
            <p:nvPr/>
          </p:nvSpPr>
          <p:spPr>
            <a:xfrm>
              <a:off x="6601294" y="3504591"/>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06</a:t>
              </a:r>
              <a:endParaRPr lang="ko-KR" altLang="en-US" sz="6000" b="1" dirty="0">
                <a:solidFill>
                  <a:schemeClr val="accent2">
                    <a:lumMod val="75000"/>
                  </a:schemeClr>
                </a:solidFill>
                <a:cs typeface="Arial" pitchFamily="34" charset="0"/>
              </a:endParaRPr>
            </a:p>
          </p:txBody>
        </p:sp>
      </p:grpSp>
      <p:grpSp>
        <p:nvGrpSpPr>
          <p:cNvPr id="31" name="Group 23">
            <a:extLst>
              <a:ext uri="{FF2B5EF4-FFF2-40B4-BE49-F238E27FC236}">
                <a16:creationId xmlns:a16="http://schemas.microsoft.com/office/drawing/2014/main" id="{4C5FA9BC-27AE-D4AC-587A-0563547EC4A5}"/>
              </a:ext>
            </a:extLst>
          </p:cNvPr>
          <p:cNvGrpSpPr/>
          <p:nvPr/>
        </p:nvGrpSpPr>
        <p:grpSpPr>
          <a:xfrm>
            <a:off x="6810880" y="2084282"/>
            <a:ext cx="5051382" cy="903645"/>
            <a:chOff x="2551704" y="4283314"/>
            <a:chExt cx="935720" cy="903645"/>
          </a:xfrm>
        </p:grpSpPr>
        <p:sp>
          <p:nvSpPr>
            <p:cNvPr id="32" name="TextBox 31">
              <a:extLst>
                <a:ext uri="{FF2B5EF4-FFF2-40B4-BE49-F238E27FC236}">
                  <a16:creationId xmlns:a16="http://schemas.microsoft.com/office/drawing/2014/main" id="{62B2FD11-D44A-2767-D46B-961512B999CE}"/>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Mobile data can be harnessed for better risk assessment. For example, data on weather conditions, agricultural practices, and health metrics collected via mobile apps can inform the design of specialized insurance products.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2F7B61D-110D-43B7-42B5-269F594F3941}"/>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2">
                      <a:lumMod val="75000"/>
                    </a:schemeClr>
                  </a:solidFill>
                  <a:latin typeface="Arial" panose="020B0604020202020204" pitchFamily="34" charset="0"/>
                  <a:cs typeface="Arial" panose="020B0604020202020204" pitchFamily="34" charset="0"/>
                </a:rPr>
                <a:t>Data Collection and Analysis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37" name="Group 29">
            <a:extLst>
              <a:ext uri="{FF2B5EF4-FFF2-40B4-BE49-F238E27FC236}">
                <a16:creationId xmlns:a16="http://schemas.microsoft.com/office/drawing/2014/main" id="{72A79F34-5D8E-F5C7-DCB2-CB59EF8B260C}"/>
              </a:ext>
            </a:extLst>
          </p:cNvPr>
          <p:cNvGrpSpPr/>
          <p:nvPr/>
        </p:nvGrpSpPr>
        <p:grpSpPr>
          <a:xfrm>
            <a:off x="214640" y="3351678"/>
            <a:ext cx="4926855" cy="903645"/>
            <a:chOff x="2385861" y="4283314"/>
            <a:chExt cx="1101563" cy="903645"/>
          </a:xfrm>
        </p:grpSpPr>
        <p:sp>
          <p:nvSpPr>
            <p:cNvPr id="38" name="TextBox 37">
              <a:extLst>
                <a:ext uri="{FF2B5EF4-FFF2-40B4-BE49-F238E27FC236}">
                  <a16:creationId xmlns:a16="http://schemas.microsoft.com/office/drawing/2014/main" id="{27A54A22-5C84-888F-5BA9-1E346B682FCE}"/>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Mobile apps and text messages can be used for educational campaigns, increasing awareness about the benefits of insurance and promoting financial literacy.</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D8F1C09-348E-2D1F-BFCE-AB08AE264F5C}"/>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Education and Awareness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cxnSp>
        <p:nvCxnSpPr>
          <p:cNvPr id="43" name="Straight Connector 35">
            <a:extLst>
              <a:ext uri="{FF2B5EF4-FFF2-40B4-BE49-F238E27FC236}">
                <a16:creationId xmlns:a16="http://schemas.microsoft.com/office/drawing/2014/main" id="{0FDABE45-3C71-0F8B-4871-89A10DD53127}"/>
              </a:ext>
            </a:extLst>
          </p:cNvPr>
          <p:cNvCxnSpPr/>
          <p:nvPr/>
        </p:nvCxnSpPr>
        <p:spPr>
          <a:xfrm>
            <a:off x="6810880" y="201442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6">
            <a:extLst>
              <a:ext uri="{FF2B5EF4-FFF2-40B4-BE49-F238E27FC236}">
                <a16:creationId xmlns:a16="http://schemas.microsoft.com/office/drawing/2014/main" id="{1AA488F3-DFAD-D4A9-CDEB-618C32B38F7A}"/>
              </a:ext>
            </a:extLst>
          </p:cNvPr>
          <p:cNvCxnSpPr/>
          <p:nvPr/>
        </p:nvCxnSpPr>
        <p:spPr>
          <a:xfrm>
            <a:off x="6810880" y="325697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9">
            <a:extLst>
              <a:ext uri="{FF2B5EF4-FFF2-40B4-BE49-F238E27FC236}">
                <a16:creationId xmlns:a16="http://schemas.microsoft.com/office/drawing/2014/main" id="{948917E4-D0D9-CE31-3C32-7C31A50CF188}"/>
              </a:ext>
            </a:extLst>
          </p:cNvPr>
          <p:cNvCxnSpPr/>
          <p:nvPr/>
        </p:nvCxnSpPr>
        <p:spPr>
          <a:xfrm>
            <a:off x="821496" y="331969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0">
            <a:extLst>
              <a:ext uri="{FF2B5EF4-FFF2-40B4-BE49-F238E27FC236}">
                <a16:creationId xmlns:a16="http://schemas.microsoft.com/office/drawing/2014/main" id="{1AB86F5C-6DDC-992F-D812-78156044B6D6}"/>
              </a:ext>
            </a:extLst>
          </p:cNvPr>
          <p:cNvCxnSpPr/>
          <p:nvPr/>
        </p:nvCxnSpPr>
        <p:spPr>
          <a:xfrm>
            <a:off x="821496" y="453684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411D0E7-5070-F29F-A25D-5B2DD5AC3B81}"/>
              </a:ext>
            </a:extLst>
          </p:cNvPr>
          <p:cNvSpPr txBox="1"/>
          <p:nvPr/>
        </p:nvSpPr>
        <p:spPr>
          <a:xfrm>
            <a:off x="214640" y="5036583"/>
            <a:ext cx="11604672" cy="1552669"/>
          </a:xfrm>
          <a:prstGeom prst="rect">
            <a:avLst/>
          </a:prstGeom>
          <a:noFill/>
        </p:spPr>
        <p:txBody>
          <a:bodyPr wrap="square">
            <a:spAutoFit/>
          </a:bodyPr>
          <a:lstStyle/>
          <a:p>
            <a:pPr algn="just">
              <a:lnSpc>
                <a:spcPct val="107000"/>
              </a:lnSpc>
              <a:spcAft>
                <a:spcPts val="800"/>
              </a:spcAft>
            </a:pPr>
            <a:r>
              <a:rPr lang="en-US" kern="100" dirty="0">
                <a:effectLst/>
                <a:latin typeface="Arial" panose="020B0604020202020204" pitchFamily="34" charset="0"/>
                <a:ea typeface="Calibri" panose="020F0502020204030204" pitchFamily="34" charset="0"/>
                <a:cs typeface="Arial" panose="020B0604020202020204" pitchFamily="34" charset="0"/>
              </a:rPr>
              <a:t>Leveraging technology in these ways presents a significant opportunity to enhance insurance practices in West Africa. It allows insurers to overcome geographical and infrastructural challenges, expand their customer base, and provide more efficient services. However, it's essential that technology adoption is accompanied by measures to address digital literacy, data privacy, and cybersecurity to ensure the sustainable growth of the insurance industry in the region. </a:t>
            </a:r>
            <a:endParaRPr lang="en-GB"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1EC5C4B-FEDF-AB80-5090-83CAFE736B18}"/>
              </a:ext>
            </a:extLst>
          </p:cNvPr>
          <p:cNvSpPr>
            <a:spLocks noGrp="1"/>
          </p:cNvSpPr>
          <p:nvPr>
            <p:ph type="sldNum" sz="quarter" idx="12"/>
          </p:nvPr>
        </p:nvSpPr>
        <p:spPr/>
        <p:txBody>
          <a:bodyPr/>
          <a:lstStyle/>
          <a:p>
            <a:fld id="{21A9E2F6-F80B-4915-AC1C-34F442F667D7}" type="slidenum">
              <a:rPr lang="en-GB" smtClean="0"/>
              <a:t>27</a:t>
            </a:fld>
            <a:endParaRPr lang="en-GB"/>
          </a:p>
        </p:txBody>
      </p:sp>
      <p:sp>
        <p:nvSpPr>
          <p:cNvPr id="7" name="Rectangle 6">
            <a:extLst>
              <a:ext uri="{FF2B5EF4-FFF2-40B4-BE49-F238E27FC236}">
                <a16:creationId xmlns:a16="http://schemas.microsoft.com/office/drawing/2014/main" id="{EF395470-2EDC-2A2B-08F8-9115C7F5FB05}"/>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3D0AD3F-810A-B8DD-6FD2-6F536E79FC5A}"/>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5BFCE5D-3606-6437-EA5E-2BCC346E476A}"/>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E6DF2B2-006C-F51B-22B1-0435C0AE9AE2}"/>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8669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solidFill>
                  <a:srgbClr val="990033"/>
                </a:solidFill>
                <a:effectLst/>
                <a:latin typeface="Arial Black" panose="020B0A04020102020204" pitchFamily="34" charset="0"/>
                <a:ea typeface="Calibri" panose="020F0502020204030204" pitchFamily="34" charset="0"/>
                <a:cs typeface="Arial" panose="020B0604020202020204" pitchFamily="34" charset="0"/>
              </a:rPr>
              <a:t>Public-Private Partnerships</a:t>
            </a:r>
            <a:endParaRPr lang="en-GB" sz="3200" dirty="0">
              <a:solidFill>
                <a:srgbClr val="990033"/>
              </a:solidFill>
              <a:latin typeface="Arial Black" panose="020B0A04020102020204" pitchFamily="34" charset="0"/>
            </a:endParaRPr>
          </a:p>
        </p:txBody>
      </p:sp>
      <p:sp>
        <p:nvSpPr>
          <p:cNvPr id="4" name="TextBox 3">
            <a:extLst>
              <a:ext uri="{FF2B5EF4-FFF2-40B4-BE49-F238E27FC236}">
                <a16:creationId xmlns:a16="http://schemas.microsoft.com/office/drawing/2014/main" id="{717EDDD3-CEA0-F3EE-9255-D4F445D7A2EB}"/>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Collaborative Efforts in Risk Mitigation</a:t>
            </a:r>
          </a:p>
        </p:txBody>
      </p:sp>
      <p:grpSp>
        <p:nvGrpSpPr>
          <p:cNvPr id="3" name="Group 2">
            <a:extLst>
              <a:ext uri="{FF2B5EF4-FFF2-40B4-BE49-F238E27FC236}">
                <a16:creationId xmlns:a16="http://schemas.microsoft.com/office/drawing/2014/main" id="{26FC25DD-CCC6-EC61-17DA-2167B60531F8}"/>
              </a:ext>
            </a:extLst>
          </p:cNvPr>
          <p:cNvGrpSpPr/>
          <p:nvPr/>
        </p:nvGrpSpPr>
        <p:grpSpPr>
          <a:xfrm>
            <a:off x="4327264" y="3150424"/>
            <a:ext cx="3317998" cy="3629909"/>
            <a:chOff x="4327264" y="3150424"/>
            <a:chExt cx="3317998" cy="3629909"/>
          </a:xfrm>
        </p:grpSpPr>
        <p:grpSp>
          <p:nvGrpSpPr>
            <p:cNvPr id="36" name="Group 3">
              <a:extLst>
                <a:ext uri="{FF2B5EF4-FFF2-40B4-BE49-F238E27FC236}">
                  <a16:creationId xmlns:a16="http://schemas.microsoft.com/office/drawing/2014/main" id="{8F028AE2-F66B-92FE-487A-1281E07FD3E2}"/>
                </a:ext>
              </a:extLst>
            </p:cNvPr>
            <p:cNvGrpSpPr/>
            <p:nvPr/>
          </p:nvGrpSpPr>
          <p:grpSpPr>
            <a:xfrm>
              <a:off x="5502978" y="3150424"/>
              <a:ext cx="593022" cy="897078"/>
              <a:chOff x="4136752" y="1733231"/>
              <a:chExt cx="723792" cy="1422710"/>
            </a:xfrm>
            <a:solidFill>
              <a:srgbClr val="990033"/>
            </a:solidFill>
          </p:grpSpPr>
          <p:sp>
            <p:nvSpPr>
              <p:cNvPr id="38" name="Chevron 4">
                <a:extLst>
                  <a:ext uri="{FF2B5EF4-FFF2-40B4-BE49-F238E27FC236}">
                    <a16:creationId xmlns:a16="http://schemas.microsoft.com/office/drawing/2014/main" id="{3D005E47-727A-AA46-F8D7-660FC3A39BD2}"/>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39" name="Rectangle 5">
                <a:extLst>
                  <a:ext uri="{FF2B5EF4-FFF2-40B4-BE49-F238E27FC236}">
                    <a16:creationId xmlns:a16="http://schemas.microsoft.com/office/drawing/2014/main" id="{90BE9E3D-9FD0-EF1F-FF57-B3F215FDD7EB}"/>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40" name="Rectangle 6">
                <a:extLst>
                  <a:ext uri="{FF2B5EF4-FFF2-40B4-BE49-F238E27FC236}">
                    <a16:creationId xmlns:a16="http://schemas.microsoft.com/office/drawing/2014/main" id="{CEF8E7CD-705E-3F30-D3FD-3D0FC2C10EC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37" name="TextBox 36">
              <a:extLst>
                <a:ext uri="{FF2B5EF4-FFF2-40B4-BE49-F238E27FC236}">
                  <a16:creationId xmlns:a16="http://schemas.microsoft.com/office/drawing/2014/main" id="{122C25EF-8FC7-7438-F745-E82F41DB1E28}"/>
                </a:ext>
              </a:extLst>
            </p:cNvPr>
            <p:cNvSpPr txBox="1"/>
            <p:nvPr/>
          </p:nvSpPr>
          <p:spPr>
            <a:xfrm>
              <a:off x="4327264" y="3174045"/>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01</a:t>
              </a:r>
              <a:endParaRPr lang="ko-KR" altLang="en-US" sz="6000" b="1" dirty="0">
                <a:solidFill>
                  <a:schemeClr val="accent2">
                    <a:lumMod val="75000"/>
                  </a:schemeClr>
                </a:solidFill>
                <a:cs typeface="Arial" pitchFamily="34" charset="0"/>
              </a:endParaRPr>
            </a:p>
          </p:txBody>
        </p:sp>
        <p:grpSp>
          <p:nvGrpSpPr>
            <p:cNvPr id="42" name="Group 7">
              <a:extLst>
                <a:ext uri="{FF2B5EF4-FFF2-40B4-BE49-F238E27FC236}">
                  <a16:creationId xmlns:a16="http://schemas.microsoft.com/office/drawing/2014/main" id="{A4E33BA9-85C8-F2DD-B04E-5B1326B2E630}"/>
                </a:ext>
              </a:extLst>
            </p:cNvPr>
            <p:cNvGrpSpPr/>
            <p:nvPr/>
          </p:nvGrpSpPr>
          <p:grpSpPr>
            <a:xfrm rot="10800000">
              <a:off x="5849631" y="4334914"/>
              <a:ext cx="593022" cy="897078"/>
              <a:chOff x="4136752" y="1733231"/>
              <a:chExt cx="723792" cy="1422710"/>
            </a:xfrm>
            <a:solidFill>
              <a:srgbClr val="990033"/>
            </a:solidFill>
          </p:grpSpPr>
          <p:sp>
            <p:nvSpPr>
              <p:cNvPr id="44" name="Chevron 8">
                <a:extLst>
                  <a:ext uri="{FF2B5EF4-FFF2-40B4-BE49-F238E27FC236}">
                    <a16:creationId xmlns:a16="http://schemas.microsoft.com/office/drawing/2014/main" id="{F1E93B78-D01B-3F2B-1B8D-4FB507EDC8A0}"/>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45" name="Rectangle 9">
                <a:extLst>
                  <a:ext uri="{FF2B5EF4-FFF2-40B4-BE49-F238E27FC236}">
                    <a16:creationId xmlns:a16="http://schemas.microsoft.com/office/drawing/2014/main" id="{75BA1118-F98E-82F9-D4B4-4F460B9332A7}"/>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46" name="Rectangle 10">
                <a:extLst>
                  <a:ext uri="{FF2B5EF4-FFF2-40B4-BE49-F238E27FC236}">
                    <a16:creationId xmlns:a16="http://schemas.microsoft.com/office/drawing/2014/main" id="{1F183513-0463-3105-543A-EAC69EEBD15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43" name="TextBox 42">
              <a:extLst>
                <a:ext uri="{FF2B5EF4-FFF2-40B4-BE49-F238E27FC236}">
                  <a16:creationId xmlns:a16="http://schemas.microsoft.com/office/drawing/2014/main" id="{9E52ED09-0416-E6F0-B770-4D00813071F8}"/>
                </a:ext>
              </a:extLst>
            </p:cNvPr>
            <p:cNvSpPr txBox="1"/>
            <p:nvPr/>
          </p:nvSpPr>
          <p:spPr>
            <a:xfrm>
              <a:off x="6601294" y="4406291"/>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02</a:t>
              </a:r>
              <a:endParaRPr lang="ko-KR" altLang="en-US" sz="6000" b="1" dirty="0">
                <a:solidFill>
                  <a:schemeClr val="accent2">
                    <a:lumMod val="75000"/>
                  </a:schemeClr>
                </a:solidFill>
                <a:cs typeface="Arial" pitchFamily="34" charset="0"/>
              </a:endParaRPr>
            </a:p>
          </p:txBody>
        </p:sp>
        <p:grpSp>
          <p:nvGrpSpPr>
            <p:cNvPr id="54" name="Group 11">
              <a:extLst>
                <a:ext uri="{FF2B5EF4-FFF2-40B4-BE49-F238E27FC236}">
                  <a16:creationId xmlns:a16="http://schemas.microsoft.com/office/drawing/2014/main" id="{E4D27856-061E-9DDC-9615-9A23B9B1904D}"/>
                </a:ext>
              </a:extLst>
            </p:cNvPr>
            <p:cNvGrpSpPr/>
            <p:nvPr/>
          </p:nvGrpSpPr>
          <p:grpSpPr>
            <a:xfrm>
              <a:off x="5502978" y="5709903"/>
              <a:ext cx="593022" cy="897078"/>
              <a:chOff x="4136752" y="1733231"/>
              <a:chExt cx="723792" cy="1422710"/>
            </a:xfrm>
            <a:solidFill>
              <a:srgbClr val="990033"/>
            </a:solidFill>
          </p:grpSpPr>
          <p:sp>
            <p:nvSpPr>
              <p:cNvPr id="56" name="Chevron 12">
                <a:extLst>
                  <a:ext uri="{FF2B5EF4-FFF2-40B4-BE49-F238E27FC236}">
                    <a16:creationId xmlns:a16="http://schemas.microsoft.com/office/drawing/2014/main" id="{6B9DFF9A-E871-6A92-FA0F-A4D5F97C6677}"/>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57" name="Rectangle 13">
                <a:extLst>
                  <a:ext uri="{FF2B5EF4-FFF2-40B4-BE49-F238E27FC236}">
                    <a16:creationId xmlns:a16="http://schemas.microsoft.com/office/drawing/2014/main" id="{662E7856-4B01-CA95-F7B6-76AB74070DBF}"/>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58" name="Rectangle 14">
                <a:extLst>
                  <a:ext uri="{FF2B5EF4-FFF2-40B4-BE49-F238E27FC236}">
                    <a16:creationId xmlns:a16="http://schemas.microsoft.com/office/drawing/2014/main" id="{B808B76A-97FF-EBC8-01A5-06FCF047D21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55" name="TextBox 54">
              <a:extLst>
                <a:ext uri="{FF2B5EF4-FFF2-40B4-BE49-F238E27FC236}">
                  <a16:creationId xmlns:a16="http://schemas.microsoft.com/office/drawing/2014/main" id="{A9715D1A-E744-27DF-CF8F-753089C9A5DA}"/>
                </a:ext>
              </a:extLst>
            </p:cNvPr>
            <p:cNvSpPr txBox="1"/>
            <p:nvPr/>
          </p:nvSpPr>
          <p:spPr>
            <a:xfrm>
              <a:off x="4327264" y="5764670"/>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03</a:t>
              </a:r>
              <a:endParaRPr lang="ko-KR" altLang="en-US" sz="6000" b="1" dirty="0">
                <a:solidFill>
                  <a:schemeClr val="accent2">
                    <a:lumMod val="75000"/>
                  </a:schemeClr>
                </a:solidFill>
                <a:cs typeface="Arial" pitchFamily="34" charset="0"/>
              </a:endParaRPr>
            </a:p>
          </p:txBody>
        </p:sp>
      </p:grpSp>
      <p:grpSp>
        <p:nvGrpSpPr>
          <p:cNvPr id="59" name="Group 23">
            <a:extLst>
              <a:ext uri="{FF2B5EF4-FFF2-40B4-BE49-F238E27FC236}">
                <a16:creationId xmlns:a16="http://schemas.microsoft.com/office/drawing/2014/main" id="{3ECA3B14-5B9D-1E38-596D-4C0195E5102C}"/>
              </a:ext>
            </a:extLst>
          </p:cNvPr>
          <p:cNvGrpSpPr/>
          <p:nvPr/>
        </p:nvGrpSpPr>
        <p:grpSpPr>
          <a:xfrm>
            <a:off x="6810880" y="3024082"/>
            <a:ext cx="5051382" cy="1084784"/>
            <a:chOff x="2551704" y="4283314"/>
            <a:chExt cx="935720" cy="1084784"/>
          </a:xfrm>
        </p:grpSpPr>
        <p:sp>
          <p:nvSpPr>
            <p:cNvPr id="60" name="TextBox 59">
              <a:extLst>
                <a:ext uri="{FF2B5EF4-FFF2-40B4-BE49-F238E27FC236}">
                  <a16:creationId xmlns:a16="http://schemas.microsoft.com/office/drawing/2014/main" id="{13AF7D53-984A-D709-7B47-C23C57369062}"/>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Governments and insurance companies can collaborate to develop disaster preparedness and response strategies. Insurers can offer expertise in risk </a:t>
              </a:r>
              <a:r>
                <a:rPr lang="en-GB" sz="1100" kern="100" dirty="0" err="1">
                  <a:effectLst/>
                  <a:latin typeface="Arial" panose="020B0604020202020204" pitchFamily="34" charset="0"/>
                  <a:ea typeface="Calibri" panose="020F0502020204030204" pitchFamily="34" charset="0"/>
                  <a:cs typeface="Arial" panose="020B0604020202020204" pitchFamily="34" charset="0"/>
                </a:rPr>
                <a:t>modeling</a:t>
              </a:r>
              <a:r>
                <a:rPr lang="en-GB" sz="1100" kern="100" dirty="0">
                  <a:effectLst/>
                  <a:latin typeface="Arial" panose="020B0604020202020204" pitchFamily="34" charset="0"/>
                  <a:ea typeface="Calibri" panose="020F0502020204030204" pitchFamily="34" charset="0"/>
                  <a:cs typeface="Arial" panose="020B0604020202020204" pitchFamily="34" charset="0"/>
                </a:rPr>
                <a:t> and assessment, while governments can provide resources and infrastructure for disaster relief efforts.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E60B8E0-0021-F25A-0969-A27E42EFC10E}"/>
                </a:ext>
              </a:extLst>
            </p:cNvPr>
            <p:cNvSpPr txBox="1"/>
            <p:nvPr/>
          </p:nvSpPr>
          <p:spPr>
            <a:xfrm>
              <a:off x="2551704" y="4283314"/>
              <a:ext cx="927764" cy="276999"/>
            </a:xfrm>
            <a:prstGeom prst="rect">
              <a:avLst/>
            </a:prstGeom>
            <a:noFill/>
          </p:spPr>
          <p:txBody>
            <a:bodyPr wrap="square" rtlCol="0">
              <a:spAutoFit/>
            </a:bodyPr>
            <a:lstStyle/>
            <a:p>
              <a:r>
                <a:rPr lang="en-US" altLang="ko-KR" sz="1200" b="1" dirty="0">
                  <a:solidFill>
                    <a:schemeClr val="accent2">
                      <a:lumMod val="75000"/>
                    </a:schemeClr>
                  </a:solidFill>
                  <a:latin typeface="Arial" panose="020B0604020202020204" pitchFamily="34" charset="0"/>
                  <a:cs typeface="Arial" panose="020B0604020202020204" pitchFamily="34" charset="0"/>
                </a:rPr>
                <a:t>Disaster Preparedness and Response</a:t>
              </a:r>
              <a:endParaRPr lang="ko-KR" altLang="en-US" sz="12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62" name="Group 26">
            <a:extLst>
              <a:ext uri="{FF2B5EF4-FFF2-40B4-BE49-F238E27FC236}">
                <a16:creationId xmlns:a16="http://schemas.microsoft.com/office/drawing/2014/main" id="{7CF406C3-0E64-F3C2-7891-06D90A481213}"/>
              </a:ext>
            </a:extLst>
          </p:cNvPr>
          <p:cNvGrpSpPr/>
          <p:nvPr/>
        </p:nvGrpSpPr>
        <p:grpSpPr>
          <a:xfrm>
            <a:off x="6789519" y="5596974"/>
            <a:ext cx="5031737" cy="1046440"/>
            <a:chOff x="2551704" y="4283314"/>
            <a:chExt cx="1111823" cy="1046440"/>
          </a:xfrm>
        </p:grpSpPr>
        <p:sp>
          <p:nvSpPr>
            <p:cNvPr id="63" name="TextBox 62">
              <a:extLst>
                <a:ext uri="{FF2B5EF4-FFF2-40B4-BE49-F238E27FC236}">
                  <a16:creationId xmlns:a16="http://schemas.microsoft.com/office/drawing/2014/main" id="{535FB8AA-1C5C-9B9A-B8DD-8E8DEC0D3624}"/>
                </a:ext>
              </a:extLst>
            </p:cNvPr>
            <p:cNvSpPr txBox="1"/>
            <p:nvPr/>
          </p:nvSpPr>
          <p:spPr>
            <a:xfrm>
              <a:off x="2551706" y="4560313"/>
              <a:ext cx="1111821" cy="769441"/>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Infrastructure development is a key driver of economic growth. Public-private partnerships can focus on protecting infrastructure investments through insurance against risks such as natural disasters, political instability, and construction delays.</a:t>
              </a:r>
              <a:endParaRPr lang="ko-KR" altLang="en-US" sz="1100" dirty="0">
                <a:solidFill>
                  <a:schemeClr val="tx1">
                    <a:lumMod val="75000"/>
                    <a:lumOff val="25000"/>
                  </a:schemeClr>
                </a:solidFill>
                <a:cs typeface="Arial" pitchFamily="34" charset="0"/>
              </a:endParaRPr>
            </a:p>
          </p:txBody>
        </p:sp>
        <p:sp>
          <p:nvSpPr>
            <p:cNvPr id="64" name="TextBox 63">
              <a:extLst>
                <a:ext uri="{FF2B5EF4-FFF2-40B4-BE49-F238E27FC236}">
                  <a16:creationId xmlns:a16="http://schemas.microsoft.com/office/drawing/2014/main" id="{2D51738D-F9C5-CCDB-2365-5520705523EB}"/>
                </a:ext>
              </a:extLst>
            </p:cNvPr>
            <p:cNvSpPr txBox="1"/>
            <p:nvPr/>
          </p:nvSpPr>
          <p:spPr>
            <a:xfrm>
              <a:off x="2551704" y="4283314"/>
              <a:ext cx="927764" cy="276999"/>
            </a:xfrm>
            <a:prstGeom prst="rect">
              <a:avLst/>
            </a:prstGeom>
            <a:noFill/>
          </p:spPr>
          <p:txBody>
            <a:bodyPr wrap="square" rtlCol="0">
              <a:spAutoFit/>
            </a:bodyPr>
            <a:lstStyle/>
            <a:p>
              <a:r>
                <a:rPr lang="en-US" altLang="ko-KR" sz="1200" b="1" dirty="0">
                  <a:solidFill>
                    <a:schemeClr val="accent2">
                      <a:lumMod val="75000"/>
                    </a:schemeClr>
                  </a:solidFill>
                  <a:latin typeface="Arial" panose="020B0604020202020204" pitchFamily="34" charset="0"/>
                  <a:cs typeface="Arial" panose="020B0604020202020204" pitchFamily="34" charset="0"/>
                </a:rPr>
                <a:t>Infrastructure Protection</a:t>
              </a:r>
              <a:endParaRPr lang="ko-KR" altLang="en-US" sz="12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65" name="Group 29">
            <a:extLst>
              <a:ext uri="{FF2B5EF4-FFF2-40B4-BE49-F238E27FC236}">
                <a16:creationId xmlns:a16="http://schemas.microsoft.com/office/drawing/2014/main" id="{27DA644A-6B82-A45A-18A0-BD58E61289B8}"/>
              </a:ext>
            </a:extLst>
          </p:cNvPr>
          <p:cNvGrpSpPr/>
          <p:nvPr/>
        </p:nvGrpSpPr>
        <p:grpSpPr>
          <a:xfrm>
            <a:off x="214640" y="4253378"/>
            <a:ext cx="4926855" cy="1265924"/>
            <a:chOff x="2385861" y="4283314"/>
            <a:chExt cx="1101563" cy="1265924"/>
          </a:xfrm>
        </p:grpSpPr>
        <p:sp>
          <p:nvSpPr>
            <p:cNvPr id="66" name="TextBox 65">
              <a:extLst>
                <a:ext uri="{FF2B5EF4-FFF2-40B4-BE49-F238E27FC236}">
                  <a16:creationId xmlns:a16="http://schemas.microsoft.com/office/drawing/2014/main" id="{524AE697-4AC3-9DAC-032F-E8F2B0F90B0F}"/>
                </a:ext>
              </a:extLst>
            </p:cNvPr>
            <p:cNvSpPr txBox="1"/>
            <p:nvPr/>
          </p:nvSpPr>
          <p:spPr>
            <a:xfrm>
              <a:off x="2385861" y="4560313"/>
              <a:ext cx="1101563" cy="98892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Given the significance of agriculture in many West African economies, public-private partnerships can be forged to develop insurance solutions tailored to the agricultural sector. These solutions can include weather-indexed insurance, which pays out based on predetermined weather conditions.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CE920C6-7146-2244-3BDC-ED45349A90D0}"/>
                </a:ext>
              </a:extLst>
            </p:cNvPr>
            <p:cNvSpPr txBox="1"/>
            <p:nvPr/>
          </p:nvSpPr>
          <p:spPr>
            <a:xfrm>
              <a:off x="2551704" y="4283314"/>
              <a:ext cx="927764" cy="276999"/>
            </a:xfrm>
            <a:prstGeom prst="rect">
              <a:avLst/>
            </a:prstGeom>
            <a:noFill/>
          </p:spPr>
          <p:txBody>
            <a:bodyPr wrap="square" rtlCol="0">
              <a:spAutoFit/>
            </a:bodyPr>
            <a:lstStyle/>
            <a:p>
              <a:pPr algn="r"/>
              <a:r>
                <a:rPr lang="en-US" altLang="ko-KR" sz="1200" b="1" dirty="0">
                  <a:solidFill>
                    <a:schemeClr val="accent2">
                      <a:lumMod val="75000"/>
                    </a:schemeClr>
                  </a:solidFill>
                  <a:latin typeface="Arial" panose="020B0604020202020204" pitchFamily="34" charset="0"/>
                  <a:cs typeface="Arial" panose="020B0604020202020204" pitchFamily="34" charset="0"/>
                </a:rPr>
                <a:t>Agricultural Risk Mitigation</a:t>
              </a:r>
              <a:endParaRPr lang="ko-KR" altLang="en-US" sz="1200" b="1" dirty="0">
                <a:solidFill>
                  <a:schemeClr val="accent2">
                    <a:lumMod val="75000"/>
                  </a:schemeClr>
                </a:solidFill>
                <a:latin typeface="Arial" panose="020B0604020202020204" pitchFamily="34" charset="0"/>
                <a:cs typeface="Arial" panose="020B0604020202020204" pitchFamily="34" charset="0"/>
              </a:endParaRPr>
            </a:p>
          </p:txBody>
        </p:sp>
      </p:grpSp>
      <p:cxnSp>
        <p:nvCxnSpPr>
          <p:cNvPr id="71" name="Straight Connector 35">
            <a:extLst>
              <a:ext uri="{FF2B5EF4-FFF2-40B4-BE49-F238E27FC236}">
                <a16:creationId xmlns:a16="http://schemas.microsoft.com/office/drawing/2014/main" id="{41A9B1B9-C85E-2D15-DE8A-19B1F72A2955}"/>
              </a:ext>
            </a:extLst>
          </p:cNvPr>
          <p:cNvCxnSpPr/>
          <p:nvPr/>
        </p:nvCxnSpPr>
        <p:spPr>
          <a:xfrm>
            <a:off x="6810880" y="295422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36">
            <a:extLst>
              <a:ext uri="{FF2B5EF4-FFF2-40B4-BE49-F238E27FC236}">
                <a16:creationId xmlns:a16="http://schemas.microsoft.com/office/drawing/2014/main" id="{4ED1B86E-AC97-D81B-9AB5-BFF797E725A1}"/>
              </a:ext>
            </a:extLst>
          </p:cNvPr>
          <p:cNvCxnSpPr/>
          <p:nvPr/>
        </p:nvCxnSpPr>
        <p:spPr>
          <a:xfrm>
            <a:off x="6810880" y="415867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37">
            <a:extLst>
              <a:ext uri="{FF2B5EF4-FFF2-40B4-BE49-F238E27FC236}">
                <a16:creationId xmlns:a16="http://schemas.microsoft.com/office/drawing/2014/main" id="{D89547B2-9416-F5F9-1572-5DD48F0D67DB}"/>
              </a:ext>
            </a:extLst>
          </p:cNvPr>
          <p:cNvCxnSpPr/>
          <p:nvPr/>
        </p:nvCxnSpPr>
        <p:spPr>
          <a:xfrm>
            <a:off x="6810880" y="554553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38">
            <a:extLst>
              <a:ext uri="{FF2B5EF4-FFF2-40B4-BE49-F238E27FC236}">
                <a16:creationId xmlns:a16="http://schemas.microsoft.com/office/drawing/2014/main" id="{F6F5C019-5454-89F7-5EAC-7754FA91663B}"/>
              </a:ext>
            </a:extLst>
          </p:cNvPr>
          <p:cNvCxnSpPr/>
          <p:nvPr/>
        </p:nvCxnSpPr>
        <p:spPr>
          <a:xfrm>
            <a:off x="6810880" y="6699193"/>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39">
            <a:extLst>
              <a:ext uri="{FF2B5EF4-FFF2-40B4-BE49-F238E27FC236}">
                <a16:creationId xmlns:a16="http://schemas.microsoft.com/office/drawing/2014/main" id="{2E7FBA60-5017-7E60-2429-C9F94BF24C77}"/>
              </a:ext>
            </a:extLst>
          </p:cNvPr>
          <p:cNvCxnSpPr/>
          <p:nvPr/>
        </p:nvCxnSpPr>
        <p:spPr>
          <a:xfrm>
            <a:off x="821496" y="422139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40">
            <a:extLst>
              <a:ext uri="{FF2B5EF4-FFF2-40B4-BE49-F238E27FC236}">
                <a16:creationId xmlns:a16="http://schemas.microsoft.com/office/drawing/2014/main" id="{4900DFA5-63AE-1A4E-70C2-56DF9AC6EAA1}"/>
              </a:ext>
            </a:extLst>
          </p:cNvPr>
          <p:cNvCxnSpPr/>
          <p:nvPr/>
        </p:nvCxnSpPr>
        <p:spPr>
          <a:xfrm>
            <a:off x="821496" y="554014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0E55FDD-5AC5-7A6F-A6BD-D0A4155B57F6}"/>
              </a:ext>
            </a:extLst>
          </p:cNvPr>
          <p:cNvSpPr txBox="1"/>
          <p:nvPr/>
        </p:nvSpPr>
        <p:spPr>
          <a:xfrm>
            <a:off x="329738" y="1774307"/>
            <a:ext cx="11489574" cy="1262846"/>
          </a:xfrm>
          <a:prstGeom prst="rect">
            <a:avLst/>
          </a:prstGeom>
          <a:noFill/>
        </p:spPr>
        <p:txBody>
          <a:bodyPr wrap="square">
            <a:spAutoFit/>
          </a:bodyPr>
          <a:lstStyle/>
          <a:p>
            <a:pPr algn="just">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Public-private partnerships (PPPs) offers a dynamic platform for synergy between government agencies, insurance companies, and other stakeholders. These partnerships can be instrumental in addressing challenges and leveraging opportunities in the West African insurance sector. Here are some key aspects to consider:</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20EE1D89-0BCD-06B0-3CB3-431B554E8EE7}"/>
              </a:ext>
            </a:extLst>
          </p:cNvPr>
          <p:cNvSpPr>
            <a:spLocks noGrp="1"/>
          </p:cNvSpPr>
          <p:nvPr>
            <p:ph type="sldNum" sz="quarter" idx="12"/>
          </p:nvPr>
        </p:nvSpPr>
        <p:spPr>
          <a:ln>
            <a:noFill/>
          </a:ln>
        </p:spPr>
        <p:txBody>
          <a:bodyPr/>
          <a:lstStyle/>
          <a:p>
            <a:fld id="{21A9E2F6-F80B-4915-AC1C-34F442F667D7}" type="slidenum">
              <a:rPr lang="en-GB" smtClean="0"/>
              <a:t>28</a:t>
            </a:fld>
            <a:endParaRPr lang="en-GB"/>
          </a:p>
        </p:txBody>
      </p:sp>
      <p:sp>
        <p:nvSpPr>
          <p:cNvPr id="7" name="Rectangle 6">
            <a:extLst>
              <a:ext uri="{FF2B5EF4-FFF2-40B4-BE49-F238E27FC236}">
                <a16:creationId xmlns:a16="http://schemas.microsoft.com/office/drawing/2014/main" id="{91ADB840-A7D8-2E24-5117-D9A682017AFD}"/>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40493BB-053C-547A-F181-0E0A8A0E3C48}"/>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0FB9D6A-3A79-E20B-5333-0F30BA6B4411}"/>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725AE2B-7133-C09B-9BBC-F2F8B50E8EE1}"/>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8827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rgbClr val="990033"/>
                </a:solidFill>
                <a:effectLst/>
                <a:latin typeface="Arial Black" panose="020B0A04020102020204" pitchFamily="34" charset="0"/>
                <a:ea typeface="Calibri" panose="020F0502020204030204" pitchFamily="34" charset="0"/>
                <a:cs typeface="Arial" panose="020B0604020202020204" pitchFamily="34" charset="0"/>
              </a:rPr>
              <a:t>Public-Private Partnerships</a:t>
            </a:r>
          </a:p>
        </p:txBody>
      </p:sp>
      <p:sp>
        <p:nvSpPr>
          <p:cNvPr id="2" name="TextBox 1">
            <a:extLst>
              <a:ext uri="{FF2B5EF4-FFF2-40B4-BE49-F238E27FC236}">
                <a16:creationId xmlns:a16="http://schemas.microsoft.com/office/drawing/2014/main" id="{9AF19893-9492-2AF3-6CC9-5476225E406A}"/>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Collaborative Efforts in Risk Mitigation</a:t>
            </a:r>
          </a:p>
        </p:txBody>
      </p:sp>
      <p:grpSp>
        <p:nvGrpSpPr>
          <p:cNvPr id="8" name="Group 3">
            <a:extLst>
              <a:ext uri="{FF2B5EF4-FFF2-40B4-BE49-F238E27FC236}">
                <a16:creationId xmlns:a16="http://schemas.microsoft.com/office/drawing/2014/main" id="{4726CAC6-5B35-D5AC-D555-D14749C02F0C}"/>
              </a:ext>
            </a:extLst>
          </p:cNvPr>
          <p:cNvGrpSpPr/>
          <p:nvPr/>
        </p:nvGrpSpPr>
        <p:grpSpPr>
          <a:xfrm>
            <a:off x="5502978" y="1905824"/>
            <a:ext cx="593022" cy="897078"/>
            <a:chOff x="4136752" y="1733231"/>
            <a:chExt cx="723792" cy="1422710"/>
          </a:xfrm>
          <a:solidFill>
            <a:srgbClr val="990033"/>
          </a:solidFill>
        </p:grpSpPr>
        <p:sp>
          <p:nvSpPr>
            <p:cNvPr id="10" name="Chevron 4">
              <a:extLst>
                <a:ext uri="{FF2B5EF4-FFF2-40B4-BE49-F238E27FC236}">
                  <a16:creationId xmlns:a16="http://schemas.microsoft.com/office/drawing/2014/main" id="{3694118A-F49C-DC67-91BA-39A6DB0FDD6E}"/>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1" name="Rectangle 5">
              <a:extLst>
                <a:ext uri="{FF2B5EF4-FFF2-40B4-BE49-F238E27FC236}">
                  <a16:creationId xmlns:a16="http://schemas.microsoft.com/office/drawing/2014/main" id="{8CC9C13A-F996-C909-8C7B-FA0CE5AA52C0}"/>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2" name="Rectangle 6">
              <a:extLst>
                <a:ext uri="{FF2B5EF4-FFF2-40B4-BE49-F238E27FC236}">
                  <a16:creationId xmlns:a16="http://schemas.microsoft.com/office/drawing/2014/main" id="{8A52569B-779F-5147-91E1-60D90ECCC4F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9" name="TextBox 8">
            <a:extLst>
              <a:ext uri="{FF2B5EF4-FFF2-40B4-BE49-F238E27FC236}">
                <a16:creationId xmlns:a16="http://schemas.microsoft.com/office/drawing/2014/main" id="{DBC3D752-B972-1BEB-7E8E-2661B4D43F7D}"/>
              </a:ext>
            </a:extLst>
          </p:cNvPr>
          <p:cNvSpPr txBox="1"/>
          <p:nvPr/>
        </p:nvSpPr>
        <p:spPr>
          <a:xfrm>
            <a:off x="4327264" y="1929445"/>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05</a:t>
            </a:r>
            <a:endParaRPr lang="ko-KR" altLang="en-US" sz="6000" b="1" dirty="0">
              <a:solidFill>
                <a:schemeClr val="accent2">
                  <a:lumMod val="75000"/>
                </a:schemeClr>
              </a:solidFill>
              <a:cs typeface="Arial" pitchFamily="34" charset="0"/>
            </a:endParaRPr>
          </a:p>
        </p:txBody>
      </p:sp>
      <p:grpSp>
        <p:nvGrpSpPr>
          <p:cNvPr id="14" name="Group 7">
            <a:extLst>
              <a:ext uri="{FF2B5EF4-FFF2-40B4-BE49-F238E27FC236}">
                <a16:creationId xmlns:a16="http://schemas.microsoft.com/office/drawing/2014/main" id="{551F2B2C-0638-456C-079D-770DC2A07EE7}"/>
              </a:ext>
            </a:extLst>
          </p:cNvPr>
          <p:cNvGrpSpPr/>
          <p:nvPr/>
        </p:nvGrpSpPr>
        <p:grpSpPr>
          <a:xfrm rot="10800000">
            <a:off x="5849631" y="3331614"/>
            <a:ext cx="593022" cy="897078"/>
            <a:chOff x="4136752" y="1733231"/>
            <a:chExt cx="723792" cy="1422710"/>
          </a:xfrm>
          <a:solidFill>
            <a:srgbClr val="990033"/>
          </a:solidFill>
        </p:grpSpPr>
        <p:sp>
          <p:nvSpPr>
            <p:cNvPr id="16" name="Chevron 8">
              <a:extLst>
                <a:ext uri="{FF2B5EF4-FFF2-40B4-BE49-F238E27FC236}">
                  <a16:creationId xmlns:a16="http://schemas.microsoft.com/office/drawing/2014/main" id="{45D8D26F-B8BE-C1AB-0E9B-B0EE2CB038D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7" name="Rectangle 9">
              <a:extLst>
                <a:ext uri="{FF2B5EF4-FFF2-40B4-BE49-F238E27FC236}">
                  <a16:creationId xmlns:a16="http://schemas.microsoft.com/office/drawing/2014/main" id="{4DFDD844-7E0B-3504-10F1-0E2800388818}"/>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8" name="Rectangle 10">
              <a:extLst>
                <a:ext uri="{FF2B5EF4-FFF2-40B4-BE49-F238E27FC236}">
                  <a16:creationId xmlns:a16="http://schemas.microsoft.com/office/drawing/2014/main" id="{FD0BC41E-FABD-581F-1151-1ECF35CFC352}"/>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15" name="TextBox 14">
            <a:extLst>
              <a:ext uri="{FF2B5EF4-FFF2-40B4-BE49-F238E27FC236}">
                <a16:creationId xmlns:a16="http://schemas.microsoft.com/office/drawing/2014/main" id="{096324BF-59B1-F80D-1685-AEB214CF7A59}"/>
              </a:ext>
            </a:extLst>
          </p:cNvPr>
          <p:cNvSpPr txBox="1"/>
          <p:nvPr/>
        </p:nvSpPr>
        <p:spPr>
          <a:xfrm>
            <a:off x="6601294" y="3402991"/>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06</a:t>
            </a:r>
            <a:endParaRPr lang="ko-KR" altLang="en-US" sz="6000" b="1" dirty="0">
              <a:solidFill>
                <a:schemeClr val="accent2">
                  <a:lumMod val="75000"/>
                </a:schemeClr>
              </a:solidFill>
              <a:cs typeface="Arial" pitchFamily="34" charset="0"/>
            </a:endParaRPr>
          </a:p>
        </p:txBody>
      </p:sp>
      <p:grpSp>
        <p:nvGrpSpPr>
          <p:cNvPr id="31" name="Group 23">
            <a:extLst>
              <a:ext uri="{FF2B5EF4-FFF2-40B4-BE49-F238E27FC236}">
                <a16:creationId xmlns:a16="http://schemas.microsoft.com/office/drawing/2014/main" id="{4C5FA9BC-27AE-D4AC-587A-0563547EC4A5}"/>
              </a:ext>
            </a:extLst>
          </p:cNvPr>
          <p:cNvGrpSpPr/>
          <p:nvPr/>
        </p:nvGrpSpPr>
        <p:grpSpPr>
          <a:xfrm>
            <a:off x="6810880" y="1982682"/>
            <a:ext cx="5051382" cy="1084784"/>
            <a:chOff x="2551704" y="4283314"/>
            <a:chExt cx="935720" cy="1084784"/>
          </a:xfrm>
        </p:grpSpPr>
        <p:sp>
          <p:nvSpPr>
            <p:cNvPr id="32" name="TextBox 31">
              <a:extLst>
                <a:ext uri="{FF2B5EF4-FFF2-40B4-BE49-F238E27FC236}">
                  <a16:creationId xmlns:a16="http://schemas.microsoft.com/office/drawing/2014/main" id="{62B2FD11-D44A-2767-D46B-961512B999CE}"/>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The experience of the COVID-19 pandemic highlights the need for collaborative efforts to prepare for health-related risks. Governments and insurers can work together to design insurance products that cover business interruption due to pandemics and support healthcare facilities.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2F7B61D-110D-43B7-42B5-269F594F3941}"/>
                </a:ext>
              </a:extLst>
            </p:cNvPr>
            <p:cNvSpPr txBox="1"/>
            <p:nvPr/>
          </p:nvSpPr>
          <p:spPr>
            <a:xfrm>
              <a:off x="2551704" y="4283314"/>
              <a:ext cx="927764" cy="276999"/>
            </a:xfrm>
            <a:prstGeom prst="rect">
              <a:avLst/>
            </a:prstGeom>
            <a:noFill/>
          </p:spPr>
          <p:txBody>
            <a:bodyPr wrap="square" rtlCol="0">
              <a:spAutoFit/>
            </a:bodyPr>
            <a:lstStyle/>
            <a:p>
              <a:r>
                <a:rPr lang="en-GB" altLang="ko-KR" sz="1200" b="1" dirty="0">
                  <a:solidFill>
                    <a:schemeClr val="accent2">
                      <a:lumMod val="75000"/>
                    </a:schemeClr>
                  </a:solidFill>
                  <a:latin typeface="Arial" panose="020B0604020202020204" pitchFamily="34" charset="0"/>
                  <a:cs typeface="Arial" panose="020B0604020202020204" pitchFamily="34" charset="0"/>
                </a:rPr>
                <a:t>Pandemic Preparedness</a:t>
              </a:r>
              <a:endParaRPr lang="ko-KR" altLang="en-US" sz="12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37" name="Group 29">
            <a:extLst>
              <a:ext uri="{FF2B5EF4-FFF2-40B4-BE49-F238E27FC236}">
                <a16:creationId xmlns:a16="http://schemas.microsoft.com/office/drawing/2014/main" id="{72A79F34-5D8E-F5C7-DCB2-CB59EF8B260C}"/>
              </a:ext>
            </a:extLst>
          </p:cNvPr>
          <p:cNvGrpSpPr/>
          <p:nvPr/>
        </p:nvGrpSpPr>
        <p:grpSpPr>
          <a:xfrm>
            <a:off x="214640" y="3250078"/>
            <a:ext cx="4926855" cy="1084784"/>
            <a:chOff x="2385861" y="4283314"/>
            <a:chExt cx="1101563" cy="1084784"/>
          </a:xfrm>
        </p:grpSpPr>
        <p:sp>
          <p:nvSpPr>
            <p:cNvPr id="38" name="TextBox 37">
              <a:extLst>
                <a:ext uri="{FF2B5EF4-FFF2-40B4-BE49-F238E27FC236}">
                  <a16:creationId xmlns:a16="http://schemas.microsoft.com/office/drawing/2014/main" id="{27A54A22-5C84-888F-5BA9-1E346B682FCE}"/>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Governments can provide access to relevant data, including historical disaster data and weather information, to help insurers improve risk assessment and pricing accuracy. In return, insurers can share data on emerging risks and loss experiences.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D8F1C09-348E-2D1F-BFCE-AB08AE264F5C}"/>
                </a:ext>
              </a:extLst>
            </p:cNvPr>
            <p:cNvSpPr txBox="1"/>
            <p:nvPr/>
          </p:nvSpPr>
          <p:spPr>
            <a:xfrm>
              <a:off x="2551704" y="4283314"/>
              <a:ext cx="927764" cy="276999"/>
            </a:xfrm>
            <a:prstGeom prst="rect">
              <a:avLst/>
            </a:prstGeom>
            <a:noFill/>
          </p:spPr>
          <p:txBody>
            <a:bodyPr wrap="square" rtlCol="0">
              <a:spAutoFit/>
            </a:bodyPr>
            <a:lstStyle/>
            <a:p>
              <a:pPr algn="r"/>
              <a:r>
                <a:rPr lang="en-US" altLang="ko-KR" sz="1200" b="1" dirty="0">
                  <a:solidFill>
                    <a:schemeClr val="accent2">
                      <a:lumMod val="75000"/>
                    </a:schemeClr>
                  </a:solidFill>
                  <a:latin typeface="Arial" panose="020B0604020202020204" pitchFamily="34" charset="0"/>
                  <a:cs typeface="Arial" panose="020B0604020202020204" pitchFamily="34" charset="0"/>
                </a:rPr>
                <a:t>Data Sharing</a:t>
              </a:r>
              <a:endParaRPr lang="ko-KR" altLang="en-US" sz="1200" b="1" dirty="0">
                <a:solidFill>
                  <a:schemeClr val="accent2">
                    <a:lumMod val="75000"/>
                  </a:schemeClr>
                </a:solidFill>
                <a:latin typeface="Arial" panose="020B0604020202020204" pitchFamily="34" charset="0"/>
                <a:cs typeface="Arial" panose="020B0604020202020204" pitchFamily="34" charset="0"/>
              </a:endParaRPr>
            </a:p>
          </p:txBody>
        </p:sp>
      </p:grpSp>
      <p:cxnSp>
        <p:nvCxnSpPr>
          <p:cNvPr id="43" name="Straight Connector 35">
            <a:extLst>
              <a:ext uri="{FF2B5EF4-FFF2-40B4-BE49-F238E27FC236}">
                <a16:creationId xmlns:a16="http://schemas.microsoft.com/office/drawing/2014/main" id="{0FDABE45-3C71-0F8B-4871-89A10DD53127}"/>
              </a:ext>
            </a:extLst>
          </p:cNvPr>
          <p:cNvCxnSpPr/>
          <p:nvPr/>
        </p:nvCxnSpPr>
        <p:spPr>
          <a:xfrm>
            <a:off x="6810880" y="191282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6">
            <a:extLst>
              <a:ext uri="{FF2B5EF4-FFF2-40B4-BE49-F238E27FC236}">
                <a16:creationId xmlns:a16="http://schemas.microsoft.com/office/drawing/2014/main" id="{1AA488F3-DFAD-D4A9-CDEB-618C32B38F7A}"/>
              </a:ext>
            </a:extLst>
          </p:cNvPr>
          <p:cNvCxnSpPr/>
          <p:nvPr/>
        </p:nvCxnSpPr>
        <p:spPr>
          <a:xfrm>
            <a:off x="6810880" y="315537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9">
            <a:extLst>
              <a:ext uri="{FF2B5EF4-FFF2-40B4-BE49-F238E27FC236}">
                <a16:creationId xmlns:a16="http://schemas.microsoft.com/office/drawing/2014/main" id="{948917E4-D0D9-CE31-3C32-7C31A50CF188}"/>
              </a:ext>
            </a:extLst>
          </p:cNvPr>
          <p:cNvCxnSpPr/>
          <p:nvPr/>
        </p:nvCxnSpPr>
        <p:spPr>
          <a:xfrm>
            <a:off x="821496" y="321809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0">
            <a:extLst>
              <a:ext uri="{FF2B5EF4-FFF2-40B4-BE49-F238E27FC236}">
                <a16:creationId xmlns:a16="http://schemas.microsoft.com/office/drawing/2014/main" id="{1AB86F5C-6DDC-992F-D812-78156044B6D6}"/>
              </a:ext>
            </a:extLst>
          </p:cNvPr>
          <p:cNvCxnSpPr/>
          <p:nvPr/>
        </p:nvCxnSpPr>
        <p:spPr>
          <a:xfrm>
            <a:off x="821496" y="443524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5227149-54CB-8758-03B9-24B6E935DE0A}"/>
              </a:ext>
            </a:extLst>
          </p:cNvPr>
          <p:cNvSpPr>
            <a:spLocks noGrp="1"/>
          </p:cNvSpPr>
          <p:nvPr>
            <p:ph type="sldNum" sz="quarter" idx="12"/>
          </p:nvPr>
        </p:nvSpPr>
        <p:spPr/>
        <p:txBody>
          <a:bodyPr/>
          <a:lstStyle/>
          <a:p>
            <a:fld id="{21A9E2F6-F80B-4915-AC1C-34F442F667D7}" type="slidenum">
              <a:rPr lang="en-GB" smtClean="0"/>
              <a:t>29</a:t>
            </a:fld>
            <a:endParaRPr lang="en-GB"/>
          </a:p>
        </p:txBody>
      </p:sp>
      <p:sp>
        <p:nvSpPr>
          <p:cNvPr id="4" name="Rectangle 3">
            <a:extLst>
              <a:ext uri="{FF2B5EF4-FFF2-40B4-BE49-F238E27FC236}">
                <a16:creationId xmlns:a16="http://schemas.microsoft.com/office/drawing/2014/main" id="{71A68D4B-A51B-472A-2D65-8C351DFCEA2D}"/>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E5ED385-B440-1AA9-DD29-64EAD671FE21}"/>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391D3F4-0235-76E5-F68C-7E0F54BC602B}"/>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5240E3A-7ABF-F6A4-3981-F7A830AF9C05}"/>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082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solidFill>
                  <a:srgbClr val="7030A0"/>
                </a:solidFill>
                <a:effectLst/>
                <a:latin typeface="Arial Black" panose="020B0A04020102020204" pitchFamily="34" charset="0"/>
                <a:ea typeface="Calibri" panose="020F0502020204030204" pitchFamily="34" charset="0"/>
                <a:cs typeface="Arial" panose="020B0604020202020204" pitchFamily="34" charset="0"/>
              </a:rPr>
              <a:t>Overview of the West African Insurance Market</a:t>
            </a:r>
            <a:endParaRPr lang="en-GB" sz="3200" dirty="0">
              <a:solidFill>
                <a:srgbClr val="7030A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0F7BFD30-27E5-7739-18F5-15C9677883EE}"/>
              </a:ext>
            </a:extLst>
          </p:cNvPr>
          <p:cNvSpPr>
            <a:spLocks noGrp="1"/>
          </p:cNvSpPr>
          <p:nvPr>
            <p:ph idx="1"/>
          </p:nvPr>
        </p:nvSpPr>
        <p:spPr>
          <a:xfrm>
            <a:off x="329738" y="1690688"/>
            <a:ext cx="11521440" cy="1427921"/>
          </a:xfrm>
        </p:spPr>
        <p:txBody>
          <a:bodyPr>
            <a:normAutofit/>
          </a:bodyPr>
          <a:lstStyle/>
          <a:p>
            <a:pPr marL="0" indent="0" algn="just">
              <a:lnSpc>
                <a:spcPct val="150000"/>
              </a:lnSpc>
              <a:spcBef>
                <a:spcPts val="0"/>
              </a:spcBef>
              <a:buNone/>
            </a:pPr>
            <a:r>
              <a:rPr lang="en-US" sz="1800" kern="100" dirty="0">
                <a:effectLst/>
                <a:latin typeface="Arial" panose="020B0604020202020204" pitchFamily="34" charset="0"/>
                <a:ea typeface="Calibri" panose="020F0502020204030204" pitchFamily="34" charset="0"/>
                <a:cs typeface="Arial" panose="020B0604020202020204" pitchFamily="34" charset="0"/>
              </a:rPr>
              <a:t>The West African insurance market has been experiencing notable changes in recent years, driven by evolving economic conditions, regulatory reforms, and shifting consumer preferences. Understanding the key aspects of this market is essential to aligning insurance practices effectively in the 21st century.</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B296CE4-877E-DA17-9CEB-0AECAC6818C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0" y="3118609"/>
            <a:ext cx="12192000" cy="4525775"/>
          </a:xfrm>
          <a:prstGeom prst="rect">
            <a:avLst/>
          </a:prstGeom>
        </p:spPr>
      </p:pic>
      <p:sp>
        <p:nvSpPr>
          <p:cNvPr id="7" name="Rectangle 6">
            <a:extLst>
              <a:ext uri="{FF2B5EF4-FFF2-40B4-BE49-F238E27FC236}">
                <a16:creationId xmlns:a16="http://schemas.microsoft.com/office/drawing/2014/main" id="{FEB18367-C7D2-C1D7-3F59-B64FE0E84132}"/>
              </a:ext>
            </a:extLst>
          </p:cNvPr>
          <p:cNvSpPr/>
          <p:nvPr/>
        </p:nvSpPr>
        <p:spPr>
          <a:xfrm flipV="1">
            <a:off x="0" y="3118606"/>
            <a:ext cx="12192000" cy="4525777"/>
          </a:xfrm>
          <a:prstGeom prst="rect">
            <a:avLst/>
          </a:prstGeom>
          <a:gradFill>
            <a:gsLst>
              <a:gs pos="56000">
                <a:schemeClr val="bg1">
                  <a:lumMod val="95000"/>
                  <a:alpha val="47000"/>
                </a:schemeClr>
              </a:gs>
              <a:gs pos="92000">
                <a:schemeClr val="bg1"/>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349AAAE5-C6FE-A21E-4B55-9CB0C40BAB88}"/>
              </a:ext>
            </a:extLst>
          </p:cNvPr>
          <p:cNvSpPr>
            <a:spLocks noGrp="1"/>
          </p:cNvSpPr>
          <p:nvPr>
            <p:ph type="sldNum" sz="quarter" idx="12"/>
          </p:nvPr>
        </p:nvSpPr>
        <p:spPr/>
        <p:txBody>
          <a:bodyPr/>
          <a:lstStyle/>
          <a:p>
            <a:fld id="{21A9E2F6-F80B-4915-AC1C-34F442F667D7}" type="slidenum">
              <a:rPr lang="en-GB" smtClean="0"/>
              <a:t>3</a:t>
            </a:fld>
            <a:endParaRPr lang="en-GB"/>
          </a:p>
        </p:txBody>
      </p:sp>
      <p:sp>
        <p:nvSpPr>
          <p:cNvPr id="9" name="Rectangle 8">
            <a:extLst>
              <a:ext uri="{FF2B5EF4-FFF2-40B4-BE49-F238E27FC236}">
                <a16:creationId xmlns:a16="http://schemas.microsoft.com/office/drawing/2014/main" id="{512262E4-48FF-602B-9D0C-EEC0BFA06DA3}"/>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DAF4AEE-4048-0E9C-4A70-D4F66F49BF24}"/>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549B716-9ACB-1E15-B339-8E35D2B60ABE}"/>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54FBDDF-B93C-6982-1DE9-46530FAA98ED}"/>
              </a:ext>
            </a:extLst>
          </p:cNvPr>
          <p:cNvSpPr/>
          <p:nvPr/>
        </p:nvSpPr>
        <p:spPr>
          <a:xfrm>
            <a:off x="6330459" y="31017"/>
            <a:ext cx="1418493" cy="22273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068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effectLst/>
                <a:latin typeface="Arial Black" panose="020B0A04020102020204" pitchFamily="34" charset="0"/>
                <a:ea typeface="Calibri" panose="020F0502020204030204" pitchFamily="34" charset="0"/>
                <a:cs typeface="Arial" panose="020B0604020202020204" pitchFamily="34" charset="0"/>
              </a:rPr>
              <a:t>Public-Private Partnerships</a:t>
            </a:r>
            <a:endParaRPr lang="en-GB" sz="3200" dirty="0">
              <a:latin typeface="Arial Black" panose="020B0A04020102020204" pitchFamily="34" charset="0"/>
            </a:endParaRPr>
          </a:p>
        </p:txBody>
      </p:sp>
      <p:sp>
        <p:nvSpPr>
          <p:cNvPr id="4" name="TextBox 3">
            <a:extLst>
              <a:ext uri="{FF2B5EF4-FFF2-40B4-BE49-F238E27FC236}">
                <a16:creationId xmlns:a16="http://schemas.microsoft.com/office/drawing/2014/main" id="{717EDDD3-CEA0-F3EE-9255-D4F445D7A2EB}"/>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Sharing Best Practices and Data</a:t>
            </a:r>
          </a:p>
        </p:txBody>
      </p:sp>
      <p:grpSp>
        <p:nvGrpSpPr>
          <p:cNvPr id="6" name="Group 3">
            <a:extLst>
              <a:ext uri="{FF2B5EF4-FFF2-40B4-BE49-F238E27FC236}">
                <a16:creationId xmlns:a16="http://schemas.microsoft.com/office/drawing/2014/main" id="{C43F51BA-9462-22A9-3A40-DF30FC001C71}"/>
              </a:ext>
            </a:extLst>
          </p:cNvPr>
          <p:cNvGrpSpPr/>
          <p:nvPr/>
        </p:nvGrpSpPr>
        <p:grpSpPr>
          <a:xfrm>
            <a:off x="5502978" y="1905824"/>
            <a:ext cx="593022" cy="897078"/>
            <a:chOff x="4136752" y="1733231"/>
            <a:chExt cx="723792" cy="1422710"/>
          </a:xfrm>
          <a:solidFill>
            <a:srgbClr val="990033"/>
          </a:solidFill>
        </p:grpSpPr>
        <p:sp>
          <p:nvSpPr>
            <p:cNvPr id="8" name="Chevron 4">
              <a:extLst>
                <a:ext uri="{FF2B5EF4-FFF2-40B4-BE49-F238E27FC236}">
                  <a16:creationId xmlns:a16="http://schemas.microsoft.com/office/drawing/2014/main" id="{A629B98B-45C5-3A1C-0D40-431D9A293C20}"/>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9" name="Rectangle 5">
              <a:extLst>
                <a:ext uri="{FF2B5EF4-FFF2-40B4-BE49-F238E27FC236}">
                  <a16:creationId xmlns:a16="http://schemas.microsoft.com/office/drawing/2014/main" id="{E0892FA2-F615-B285-2EE6-FE9074523233}"/>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0" name="Rectangle 6">
              <a:extLst>
                <a:ext uri="{FF2B5EF4-FFF2-40B4-BE49-F238E27FC236}">
                  <a16:creationId xmlns:a16="http://schemas.microsoft.com/office/drawing/2014/main" id="{7A47DC53-7749-E125-94BA-A8458AA640D6}"/>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7" name="TextBox 6">
            <a:extLst>
              <a:ext uri="{FF2B5EF4-FFF2-40B4-BE49-F238E27FC236}">
                <a16:creationId xmlns:a16="http://schemas.microsoft.com/office/drawing/2014/main" id="{B98EC553-DD99-7D1A-5E32-529BB1A0BA00}"/>
              </a:ext>
            </a:extLst>
          </p:cNvPr>
          <p:cNvSpPr txBox="1"/>
          <p:nvPr/>
        </p:nvSpPr>
        <p:spPr>
          <a:xfrm>
            <a:off x="4327264" y="1929445"/>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01</a:t>
            </a:r>
            <a:endParaRPr lang="ko-KR" altLang="en-US" sz="6000" b="1" dirty="0">
              <a:solidFill>
                <a:schemeClr val="accent2">
                  <a:lumMod val="75000"/>
                </a:schemeClr>
              </a:solidFill>
              <a:cs typeface="Arial" pitchFamily="34" charset="0"/>
            </a:endParaRPr>
          </a:p>
        </p:txBody>
      </p:sp>
      <p:grpSp>
        <p:nvGrpSpPr>
          <p:cNvPr id="12" name="Group 7">
            <a:extLst>
              <a:ext uri="{FF2B5EF4-FFF2-40B4-BE49-F238E27FC236}">
                <a16:creationId xmlns:a16="http://schemas.microsoft.com/office/drawing/2014/main" id="{0792F9E5-C385-02B8-D8B5-6D374984729E}"/>
              </a:ext>
            </a:extLst>
          </p:cNvPr>
          <p:cNvGrpSpPr/>
          <p:nvPr/>
        </p:nvGrpSpPr>
        <p:grpSpPr>
          <a:xfrm rot="10800000">
            <a:off x="5849631" y="3331614"/>
            <a:ext cx="593022" cy="897078"/>
            <a:chOff x="4136752" y="1733231"/>
            <a:chExt cx="723792" cy="1422710"/>
          </a:xfrm>
          <a:solidFill>
            <a:srgbClr val="990033"/>
          </a:solidFill>
        </p:grpSpPr>
        <p:sp>
          <p:nvSpPr>
            <p:cNvPr id="14" name="Chevron 8">
              <a:extLst>
                <a:ext uri="{FF2B5EF4-FFF2-40B4-BE49-F238E27FC236}">
                  <a16:creationId xmlns:a16="http://schemas.microsoft.com/office/drawing/2014/main" id="{97DF8FB7-DF93-2CD4-51D8-228DB979FBAC}"/>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5" name="Rectangle 9">
              <a:extLst>
                <a:ext uri="{FF2B5EF4-FFF2-40B4-BE49-F238E27FC236}">
                  <a16:creationId xmlns:a16="http://schemas.microsoft.com/office/drawing/2014/main" id="{DD41C641-830C-ABFC-EED7-FBF900AF99E3}"/>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6" name="Rectangle 10">
              <a:extLst>
                <a:ext uri="{FF2B5EF4-FFF2-40B4-BE49-F238E27FC236}">
                  <a16:creationId xmlns:a16="http://schemas.microsoft.com/office/drawing/2014/main" id="{4EE61ED4-4B06-37E2-FCED-1BE411DCC1F7}"/>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13" name="TextBox 12">
            <a:extLst>
              <a:ext uri="{FF2B5EF4-FFF2-40B4-BE49-F238E27FC236}">
                <a16:creationId xmlns:a16="http://schemas.microsoft.com/office/drawing/2014/main" id="{6561FD8B-4740-8D3B-7920-A284C18CE2CA}"/>
              </a:ext>
            </a:extLst>
          </p:cNvPr>
          <p:cNvSpPr txBox="1"/>
          <p:nvPr/>
        </p:nvSpPr>
        <p:spPr>
          <a:xfrm>
            <a:off x="6601294" y="3402991"/>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02</a:t>
            </a:r>
            <a:endParaRPr lang="ko-KR" altLang="en-US" sz="6000" b="1" dirty="0">
              <a:solidFill>
                <a:schemeClr val="accent2">
                  <a:lumMod val="75000"/>
                </a:schemeClr>
              </a:solidFill>
              <a:cs typeface="Arial" pitchFamily="34" charset="0"/>
            </a:endParaRPr>
          </a:p>
        </p:txBody>
      </p:sp>
      <p:grpSp>
        <p:nvGrpSpPr>
          <p:cNvPr id="18" name="Group 15">
            <a:extLst>
              <a:ext uri="{FF2B5EF4-FFF2-40B4-BE49-F238E27FC236}">
                <a16:creationId xmlns:a16="http://schemas.microsoft.com/office/drawing/2014/main" id="{61C02D5C-F2ED-E642-BF74-B70226373D08}"/>
              </a:ext>
            </a:extLst>
          </p:cNvPr>
          <p:cNvGrpSpPr/>
          <p:nvPr/>
        </p:nvGrpSpPr>
        <p:grpSpPr>
          <a:xfrm rot="10800000">
            <a:off x="5849631" y="5687893"/>
            <a:ext cx="593022" cy="897078"/>
            <a:chOff x="4136752" y="1733231"/>
            <a:chExt cx="723792" cy="1422710"/>
          </a:xfrm>
          <a:solidFill>
            <a:srgbClr val="990033"/>
          </a:solidFill>
        </p:grpSpPr>
        <p:sp>
          <p:nvSpPr>
            <p:cNvPr id="20" name="Chevron 16">
              <a:extLst>
                <a:ext uri="{FF2B5EF4-FFF2-40B4-BE49-F238E27FC236}">
                  <a16:creationId xmlns:a16="http://schemas.microsoft.com/office/drawing/2014/main" id="{F58E4359-97C9-634A-326B-910FB8C9C2B6}"/>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1" name="Rectangle 17">
              <a:extLst>
                <a:ext uri="{FF2B5EF4-FFF2-40B4-BE49-F238E27FC236}">
                  <a16:creationId xmlns:a16="http://schemas.microsoft.com/office/drawing/2014/main" id="{B7547AB7-BD56-3A9A-4A84-6B0D0454248F}"/>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2" name="Rectangle 18">
              <a:extLst>
                <a:ext uri="{FF2B5EF4-FFF2-40B4-BE49-F238E27FC236}">
                  <a16:creationId xmlns:a16="http://schemas.microsoft.com/office/drawing/2014/main" id="{A5332CF2-B374-DE5C-176E-377A8F792D30}"/>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19" name="TextBox 18">
            <a:extLst>
              <a:ext uri="{FF2B5EF4-FFF2-40B4-BE49-F238E27FC236}">
                <a16:creationId xmlns:a16="http://schemas.microsoft.com/office/drawing/2014/main" id="{15AE93DA-0CDA-EA5A-BF16-FB4B21215876}"/>
              </a:ext>
            </a:extLst>
          </p:cNvPr>
          <p:cNvSpPr txBox="1"/>
          <p:nvPr/>
        </p:nvSpPr>
        <p:spPr>
          <a:xfrm>
            <a:off x="6601294" y="5757716"/>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04</a:t>
            </a:r>
            <a:endParaRPr lang="ko-KR" altLang="en-US" sz="6000" b="1" dirty="0">
              <a:solidFill>
                <a:schemeClr val="accent2">
                  <a:lumMod val="75000"/>
                </a:schemeClr>
              </a:solidFill>
              <a:cs typeface="Arial" pitchFamily="34" charset="0"/>
            </a:endParaRPr>
          </a:p>
        </p:txBody>
      </p:sp>
      <p:grpSp>
        <p:nvGrpSpPr>
          <p:cNvPr id="24" name="Group 11">
            <a:extLst>
              <a:ext uri="{FF2B5EF4-FFF2-40B4-BE49-F238E27FC236}">
                <a16:creationId xmlns:a16="http://schemas.microsoft.com/office/drawing/2014/main" id="{D363A0EB-532F-D413-FE42-3F291948BBD1}"/>
              </a:ext>
            </a:extLst>
          </p:cNvPr>
          <p:cNvGrpSpPr/>
          <p:nvPr/>
        </p:nvGrpSpPr>
        <p:grpSpPr>
          <a:xfrm>
            <a:off x="5502978" y="4605003"/>
            <a:ext cx="593022" cy="897078"/>
            <a:chOff x="4136752" y="1733231"/>
            <a:chExt cx="723792" cy="1422710"/>
          </a:xfrm>
          <a:solidFill>
            <a:srgbClr val="990033"/>
          </a:solidFill>
        </p:grpSpPr>
        <p:sp>
          <p:nvSpPr>
            <p:cNvPr id="26" name="Chevron 12">
              <a:extLst>
                <a:ext uri="{FF2B5EF4-FFF2-40B4-BE49-F238E27FC236}">
                  <a16:creationId xmlns:a16="http://schemas.microsoft.com/office/drawing/2014/main" id="{D6755ADE-5217-848D-BD9F-6CAE389381CC}"/>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7" name="Rectangle 13">
              <a:extLst>
                <a:ext uri="{FF2B5EF4-FFF2-40B4-BE49-F238E27FC236}">
                  <a16:creationId xmlns:a16="http://schemas.microsoft.com/office/drawing/2014/main" id="{6B97DA0C-1AE7-325D-BEDC-D532C6169FB7}"/>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8" name="Rectangle 14">
              <a:extLst>
                <a:ext uri="{FF2B5EF4-FFF2-40B4-BE49-F238E27FC236}">
                  <a16:creationId xmlns:a16="http://schemas.microsoft.com/office/drawing/2014/main" id="{2AD5B5F8-B2B0-D44A-3B4C-1B579E38C80C}"/>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25" name="TextBox 24">
            <a:extLst>
              <a:ext uri="{FF2B5EF4-FFF2-40B4-BE49-F238E27FC236}">
                <a16:creationId xmlns:a16="http://schemas.microsoft.com/office/drawing/2014/main" id="{F29600C1-54BF-2E2D-542A-94B51B9ABE28}"/>
              </a:ext>
            </a:extLst>
          </p:cNvPr>
          <p:cNvSpPr txBox="1"/>
          <p:nvPr/>
        </p:nvSpPr>
        <p:spPr>
          <a:xfrm>
            <a:off x="4327264" y="4659770"/>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03</a:t>
            </a:r>
            <a:endParaRPr lang="ko-KR" altLang="en-US" sz="6000" b="1" dirty="0">
              <a:solidFill>
                <a:schemeClr val="accent2">
                  <a:lumMod val="75000"/>
                </a:schemeClr>
              </a:solidFill>
              <a:cs typeface="Arial" pitchFamily="34" charset="0"/>
            </a:endParaRPr>
          </a:p>
        </p:txBody>
      </p:sp>
      <p:grpSp>
        <p:nvGrpSpPr>
          <p:cNvPr id="29" name="Group 23">
            <a:extLst>
              <a:ext uri="{FF2B5EF4-FFF2-40B4-BE49-F238E27FC236}">
                <a16:creationId xmlns:a16="http://schemas.microsoft.com/office/drawing/2014/main" id="{16D31AB8-BD2F-CF03-22FD-63222C7249E8}"/>
              </a:ext>
            </a:extLst>
          </p:cNvPr>
          <p:cNvGrpSpPr/>
          <p:nvPr/>
        </p:nvGrpSpPr>
        <p:grpSpPr>
          <a:xfrm>
            <a:off x="6810880" y="1982682"/>
            <a:ext cx="5051382" cy="903645"/>
            <a:chOff x="2551704" y="4283314"/>
            <a:chExt cx="935720" cy="903645"/>
          </a:xfrm>
        </p:grpSpPr>
        <p:sp>
          <p:nvSpPr>
            <p:cNvPr id="30" name="TextBox 29">
              <a:extLst>
                <a:ext uri="{FF2B5EF4-FFF2-40B4-BE49-F238E27FC236}">
                  <a16:creationId xmlns:a16="http://schemas.microsoft.com/office/drawing/2014/main" id="{286B8329-B085-C200-FF20-8827148B1975}"/>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Public-private partnerships can facilitate the sharing of best regulatory practices. This can help streamline regulations, create a conducive regulatory environment, and harmonize standards across countries in the region.</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DE87731-52D1-A17B-E83B-76B130B38329}"/>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2">
                      <a:lumMod val="75000"/>
                    </a:schemeClr>
                  </a:solidFill>
                  <a:latin typeface="Arial" panose="020B0604020202020204" pitchFamily="34" charset="0"/>
                  <a:cs typeface="Arial" panose="020B0604020202020204" pitchFamily="34" charset="0"/>
                </a:rPr>
                <a:t>Regulatory Best Practices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32" name="Group 26">
            <a:extLst>
              <a:ext uri="{FF2B5EF4-FFF2-40B4-BE49-F238E27FC236}">
                <a16:creationId xmlns:a16="http://schemas.microsoft.com/office/drawing/2014/main" id="{C82B32A9-0DB5-9174-69B1-4F7CC00F3793}"/>
              </a:ext>
            </a:extLst>
          </p:cNvPr>
          <p:cNvGrpSpPr/>
          <p:nvPr/>
        </p:nvGrpSpPr>
        <p:grpSpPr>
          <a:xfrm>
            <a:off x="6789519" y="4492074"/>
            <a:ext cx="5031737" cy="877163"/>
            <a:chOff x="2551704" y="4283314"/>
            <a:chExt cx="1111823" cy="877163"/>
          </a:xfrm>
        </p:grpSpPr>
        <p:sp>
          <p:nvSpPr>
            <p:cNvPr id="33" name="TextBox 32">
              <a:extLst>
                <a:ext uri="{FF2B5EF4-FFF2-40B4-BE49-F238E27FC236}">
                  <a16:creationId xmlns:a16="http://schemas.microsoft.com/office/drawing/2014/main" id="{0C7777A9-C427-E090-3D05-DFCE145A7AFB}"/>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Insurance companies can collaborate with governments to access and </a:t>
              </a:r>
              <a:r>
                <a:rPr lang="en-GB" sz="1100" dirty="0" err="1">
                  <a:effectLst/>
                  <a:latin typeface="Arial" panose="020B0604020202020204" pitchFamily="34" charset="0"/>
                  <a:ea typeface="Calibri" panose="020F0502020204030204" pitchFamily="34" charset="0"/>
                </a:rPr>
                <a:t>analyze</a:t>
              </a:r>
              <a:r>
                <a:rPr lang="en-GB" sz="1100" dirty="0">
                  <a:effectLst/>
                  <a:latin typeface="Arial" panose="020B0604020202020204" pitchFamily="34" charset="0"/>
                  <a:ea typeface="Calibri" panose="020F0502020204030204" pitchFamily="34" charset="0"/>
                </a:rPr>
                <a:t> data for risk </a:t>
              </a:r>
              <a:r>
                <a:rPr lang="en-GB" sz="1100" dirty="0" err="1">
                  <a:effectLst/>
                  <a:latin typeface="Arial" panose="020B0604020202020204" pitchFamily="34" charset="0"/>
                  <a:ea typeface="Calibri" panose="020F0502020204030204" pitchFamily="34" charset="0"/>
                </a:rPr>
                <a:t>modeling</a:t>
              </a:r>
              <a:r>
                <a:rPr lang="en-GB" sz="1100" dirty="0">
                  <a:effectLst/>
                  <a:latin typeface="Arial" panose="020B0604020202020204" pitchFamily="34" charset="0"/>
                  <a:ea typeface="Calibri" panose="020F0502020204030204" pitchFamily="34" charset="0"/>
                </a:rPr>
                <a:t>. This can lead to more accurate risk assessments and better-informed underwriting decisions.</a:t>
              </a:r>
              <a:endParaRPr lang="ko-KR" altLang="en-US" sz="1100"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1FB4CBB4-E9B1-03E1-20DC-F9A85C0BF7DC}"/>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2">
                      <a:lumMod val="75000"/>
                    </a:schemeClr>
                  </a:solidFill>
                  <a:latin typeface="Arial" panose="020B0604020202020204" pitchFamily="34" charset="0"/>
                  <a:cs typeface="Arial" panose="020B0604020202020204" pitchFamily="34" charset="0"/>
                </a:rPr>
                <a:t>Data Sharing for Risk Modeling</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47" name="Group 29">
            <a:extLst>
              <a:ext uri="{FF2B5EF4-FFF2-40B4-BE49-F238E27FC236}">
                <a16:creationId xmlns:a16="http://schemas.microsoft.com/office/drawing/2014/main" id="{4BABCCFE-6C59-07B8-C124-61572E39FF8E}"/>
              </a:ext>
            </a:extLst>
          </p:cNvPr>
          <p:cNvGrpSpPr/>
          <p:nvPr/>
        </p:nvGrpSpPr>
        <p:grpSpPr>
          <a:xfrm>
            <a:off x="214640" y="3250078"/>
            <a:ext cx="4926855" cy="1084784"/>
            <a:chOff x="2385861" y="4283314"/>
            <a:chExt cx="1101563" cy="1084784"/>
          </a:xfrm>
        </p:grpSpPr>
        <p:sp>
          <p:nvSpPr>
            <p:cNvPr id="48" name="TextBox 47">
              <a:extLst>
                <a:ext uri="{FF2B5EF4-FFF2-40B4-BE49-F238E27FC236}">
                  <a16:creationId xmlns:a16="http://schemas.microsoft.com/office/drawing/2014/main" id="{2ED4D386-13D6-9F8F-D36F-358088B247C1}"/>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Collaborative efforts can include capacity-building programs aimed at training insurance professionals, regulators, and government officials. This helps strengthen the expertise needed to effectively manage the insurance sector.</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03EF08CB-E8A3-E587-8C20-9E2851F4A0E2}"/>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Capacity Building</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50" name="Group 32">
            <a:extLst>
              <a:ext uri="{FF2B5EF4-FFF2-40B4-BE49-F238E27FC236}">
                <a16:creationId xmlns:a16="http://schemas.microsoft.com/office/drawing/2014/main" id="{7CC18B75-F290-76F2-63CD-4D9FB0FE5050}"/>
              </a:ext>
            </a:extLst>
          </p:cNvPr>
          <p:cNvGrpSpPr/>
          <p:nvPr/>
        </p:nvGrpSpPr>
        <p:grpSpPr>
          <a:xfrm>
            <a:off x="214640" y="5784871"/>
            <a:ext cx="5017760" cy="877163"/>
            <a:chOff x="2385861" y="4283314"/>
            <a:chExt cx="1101563" cy="877163"/>
          </a:xfrm>
        </p:grpSpPr>
        <p:sp>
          <p:nvSpPr>
            <p:cNvPr id="51" name="TextBox 50">
              <a:extLst>
                <a:ext uri="{FF2B5EF4-FFF2-40B4-BE49-F238E27FC236}">
                  <a16:creationId xmlns:a16="http://schemas.microsoft.com/office/drawing/2014/main" id="{D716E374-A343-A1C7-D0F5-F2D728CFD504}"/>
                </a:ext>
              </a:extLst>
            </p:cNvPr>
            <p:cNvSpPr txBox="1"/>
            <p:nvPr/>
          </p:nvSpPr>
          <p:spPr>
            <a:xfrm>
              <a:off x="2385861" y="4560313"/>
              <a:ext cx="1101563"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Sharing data related to fraudulent activities can help insurers and law enforcement agencies detect and prevent insurance fraud more effectively, reducing losses and protecting policyholders.</a:t>
              </a:r>
              <a:endParaRPr lang="ko-KR" altLang="en-US" sz="1100" dirty="0">
                <a:solidFill>
                  <a:schemeClr val="tx1">
                    <a:lumMod val="75000"/>
                    <a:lumOff val="25000"/>
                  </a:schemeClr>
                </a:solidFill>
                <a:cs typeface="Arial" pitchFamily="34" charset="0"/>
              </a:endParaRPr>
            </a:p>
          </p:txBody>
        </p:sp>
        <p:sp>
          <p:nvSpPr>
            <p:cNvPr id="52" name="TextBox 51">
              <a:extLst>
                <a:ext uri="{FF2B5EF4-FFF2-40B4-BE49-F238E27FC236}">
                  <a16:creationId xmlns:a16="http://schemas.microsoft.com/office/drawing/2014/main" id="{75D5B220-E55B-3AEB-923B-13B200C21D82}"/>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Fraud Detection</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cxnSp>
        <p:nvCxnSpPr>
          <p:cNvPr id="68" name="Straight Connector 35">
            <a:extLst>
              <a:ext uri="{FF2B5EF4-FFF2-40B4-BE49-F238E27FC236}">
                <a16:creationId xmlns:a16="http://schemas.microsoft.com/office/drawing/2014/main" id="{851E0582-EE1D-147B-20C5-470351D4EE10}"/>
              </a:ext>
            </a:extLst>
          </p:cNvPr>
          <p:cNvCxnSpPr/>
          <p:nvPr/>
        </p:nvCxnSpPr>
        <p:spPr>
          <a:xfrm>
            <a:off x="6810880" y="191282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36">
            <a:extLst>
              <a:ext uri="{FF2B5EF4-FFF2-40B4-BE49-F238E27FC236}">
                <a16:creationId xmlns:a16="http://schemas.microsoft.com/office/drawing/2014/main" id="{F199D1EF-D6DB-0922-B01F-6BB99ADCF99E}"/>
              </a:ext>
            </a:extLst>
          </p:cNvPr>
          <p:cNvCxnSpPr/>
          <p:nvPr/>
        </p:nvCxnSpPr>
        <p:spPr>
          <a:xfrm>
            <a:off x="6810880" y="315537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37">
            <a:extLst>
              <a:ext uri="{FF2B5EF4-FFF2-40B4-BE49-F238E27FC236}">
                <a16:creationId xmlns:a16="http://schemas.microsoft.com/office/drawing/2014/main" id="{0B34835A-022C-7CC5-52A6-EC4A1987619D}"/>
              </a:ext>
            </a:extLst>
          </p:cNvPr>
          <p:cNvCxnSpPr/>
          <p:nvPr/>
        </p:nvCxnSpPr>
        <p:spPr>
          <a:xfrm>
            <a:off x="6810880" y="441523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38">
            <a:extLst>
              <a:ext uri="{FF2B5EF4-FFF2-40B4-BE49-F238E27FC236}">
                <a16:creationId xmlns:a16="http://schemas.microsoft.com/office/drawing/2014/main" id="{F45CD1F9-810A-27D1-0DD1-6E88061E72B3}"/>
              </a:ext>
            </a:extLst>
          </p:cNvPr>
          <p:cNvCxnSpPr/>
          <p:nvPr/>
        </p:nvCxnSpPr>
        <p:spPr>
          <a:xfrm>
            <a:off x="6810880" y="5695893"/>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39">
            <a:extLst>
              <a:ext uri="{FF2B5EF4-FFF2-40B4-BE49-F238E27FC236}">
                <a16:creationId xmlns:a16="http://schemas.microsoft.com/office/drawing/2014/main" id="{FC56B8EF-CB62-11C5-B032-BD2B5ADCAEDC}"/>
              </a:ext>
            </a:extLst>
          </p:cNvPr>
          <p:cNvCxnSpPr/>
          <p:nvPr/>
        </p:nvCxnSpPr>
        <p:spPr>
          <a:xfrm>
            <a:off x="821496" y="321809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40">
            <a:extLst>
              <a:ext uri="{FF2B5EF4-FFF2-40B4-BE49-F238E27FC236}">
                <a16:creationId xmlns:a16="http://schemas.microsoft.com/office/drawing/2014/main" id="{B2189E24-B82D-5CD9-7EF7-A1F3F71B9AAA}"/>
              </a:ext>
            </a:extLst>
          </p:cNvPr>
          <p:cNvCxnSpPr/>
          <p:nvPr/>
        </p:nvCxnSpPr>
        <p:spPr>
          <a:xfrm>
            <a:off x="821496" y="443524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41">
            <a:extLst>
              <a:ext uri="{FF2B5EF4-FFF2-40B4-BE49-F238E27FC236}">
                <a16:creationId xmlns:a16="http://schemas.microsoft.com/office/drawing/2014/main" id="{B602E2C1-02C7-06E7-4DB3-2D899F6CF044}"/>
              </a:ext>
            </a:extLst>
          </p:cNvPr>
          <p:cNvCxnSpPr/>
          <p:nvPr/>
        </p:nvCxnSpPr>
        <p:spPr>
          <a:xfrm>
            <a:off x="821496" y="572050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42">
            <a:extLst>
              <a:ext uri="{FF2B5EF4-FFF2-40B4-BE49-F238E27FC236}">
                <a16:creationId xmlns:a16="http://schemas.microsoft.com/office/drawing/2014/main" id="{10C9F422-8B70-066E-15BC-45E27FAD490A}"/>
              </a:ext>
            </a:extLst>
          </p:cNvPr>
          <p:cNvCxnSpPr/>
          <p:nvPr/>
        </p:nvCxnSpPr>
        <p:spPr>
          <a:xfrm>
            <a:off x="808796" y="6823363"/>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060EB5E-081B-87ED-61D7-1E095939E3D5}"/>
              </a:ext>
            </a:extLst>
          </p:cNvPr>
          <p:cNvSpPr>
            <a:spLocks noGrp="1"/>
          </p:cNvSpPr>
          <p:nvPr>
            <p:ph type="sldNum" sz="quarter" idx="12"/>
          </p:nvPr>
        </p:nvSpPr>
        <p:spPr/>
        <p:txBody>
          <a:bodyPr/>
          <a:lstStyle/>
          <a:p>
            <a:fld id="{21A9E2F6-F80B-4915-AC1C-34F442F667D7}" type="slidenum">
              <a:rPr lang="en-GB" smtClean="0"/>
              <a:t>30</a:t>
            </a:fld>
            <a:endParaRPr lang="en-GB"/>
          </a:p>
        </p:txBody>
      </p:sp>
      <p:sp>
        <p:nvSpPr>
          <p:cNvPr id="5" name="Rectangle 4">
            <a:extLst>
              <a:ext uri="{FF2B5EF4-FFF2-40B4-BE49-F238E27FC236}">
                <a16:creationId xmlns:a16="http://schemas.microsoft.com/office/drawing/2014/main" id="{56AD01F5-560E-41AC-5420-C0CA850B70C9}"/>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B1674F5-5376-4754-BA32-3BC9D58D9C8B}"/>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2E3642F-DAD9-9AA4-BC88-56D154CEF51A}"/>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9852D15A-2970-AA19-57D2-2B43850F22BE}"/>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3536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solidFill>
                  <a:srgbClr val="990033"/>
                </a:solidFill>
                <a:effectLst/>
                <a:latin typeface="Arial Black" panose="020B0A04020102020204" pitchFamily="34" charset="0"/>
                <a:ea typeface="Calibri" panose="020F0502020204030204" pitchFamily="34" charset="0"/>
                <a:cs typeface="Arial" panose="020B0604020202020204" pitchFamily="34" charset="0"/>
              </a:rPr>
              <a:t>Public-Private Partnerships</a:t>
            </a:r>
            <a:endParaRPr lang="en-GB" sz="3200" dirty="0">
              <a:solidFill>
                <a:srgbClr val="990033"/>
              </a:solidFill>
              <a:latin typeface="Arial Black" panose="020B0A04020102020204" pitchFamily="34" charset="0"/>
            </a:endParaRPr>
          </a:p>
        </p:txBody>
      </p:sp>
      <p:sp>
        <p:nvSpPr>
          <p:cNvPr id="4" name="TextBox 3">
            <a:extLst>
              <a:ext uri="{FF2B5EF4-FFF2-40B4-BE49-F238E27FC236}">
                <a16:creationId xmlns:a16="http://schemas.microsoft.com/office/drawing/2014/main" id="{717EDDD3-CEA0-F3EE-9255-D4F445D7A2EB}"/>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Sharing Best Practices and Data</a:t>
            </a:r>
          </a:p>
        </p:txBody>
      </p:sp>
      <p:grpSp>
        <p:nvGrpSpPr>
          <p:cNvPr id="6" name="Group 3">
            <a:extLst>
              <a:ext uri="{FF2B5EF4-FFF2-40B4-BE49-F238E27FC236}">
                <a16:creationId xmlns:a16="http://schemas.microsoft.com/office/drawing/2014/main" id="{C43F51BA-9462-22A9-3A40-DF30FC001C71}"/>
              </a:ext>
            </a:extLst>
          </p:cNvPr>
          <p:cNvGrpSpPr/>
          <p:nvPr/>
        </p:nvGrpSpPr>
        <p:grpSpPr>
          <a:xfrm>
            <a:off x="5502978" y="1905824"/>
            <a:ext cx="593022" cy="897078"/>
            <a:chOff x="4136752" y="1733231"/>
            <a:chExt cx="723792" cy="1422710"/>
          </a:xfrm>
          <a:solidFill>
            <a:srgbClr val="990033"/>
          </a:solidFill>
        </p:grpSpPr>
        <p:sp>
          <p:nvSpPr>
            <p:cNvPr id="8" name="Chevron 4">
              <a:extLst>
                <a:ext uri="{FF2B5EF4-FFF2-40B4-BE49-F238E27FC236}">
                  <a16:creationId xmlns:a16="http://schemas.microsoft.com/office/drawing/2014/main" id="{A629B98B-45C5-3A1C-0D40-431D9A293C20}"/>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9" name="Rectangle 5">
              <a:extLst>
                <a:ext uri="{FF2B5EF4-FFF2-40B4-BE49-F238E27FC236}">
                  <a16:creationId xmlns:a16="http://schemas.microsoft.com/office/drawing/2014/main" id="{E0892FA2-F615-B285-2EE6-FE9074523233}"/>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0" name="Rectangle 6">
              <a:extLst>
                <a:ext uri="{FF2B5EF4-FFF2-40B4-BE49-F238E27FC236}">
                  <a16:creationId xmlns:a16="http://schemas.microsoft.com/office/drawing/2014/main" id="{7A47DC53-7749-E125-94BA-A8458AA640D6}"/>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7" name="TextBox 6">
            <a:extLst>
              <a:ext uri="{FF2B5EF4-FFF2-40B4-BE49-F238E27FC236}">
                <a16:creationId xmlns:a16="http://schemas.microsoft.com/office/drawing/2014/main" id="{B98EC553-DD99-7D1A-5E32-529BB1A0BA00}"/>
              </a:ext>
            </a:extLst>
          </p:cNvPr>
          <p:cNvSpPr txBox="1"/>
          <p:nvPr/>
        </p:nvSpPr>
        <p:spPr>
          <a:xfrm>
            <a:off x="4327264" y="1929445"/>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05</a:t>
            </a:r>
            <a:endParaRPr lang="ko-KR" altLang="en-US" sz="6000" b="1" dirty="0">
              <a:solidFill>
                <a:schemeClr val="accent2">
                  <a:lumMod val="75000"/>
                </a:schemeClr>
              </a:solidFill>
              <a:cs typeface="Arial" pitchFamily="34" charset="0"/>
            </a:endParaRPr>
          </a:p>
        </p:txBody>
      </p:sp>
      <p:grpSp>
        <p:nvGrpSpPr>
          <p:cNvPr id="29" name="Group 23">
            <a:extLst>
              <a:ext uri="{FF2B5EF4-FFF2-40B4-BE49-F238E27FC236}">
                <a16:creationId xmlns:a16="http://schemas.microsoft.com/office/drawing/2014/main" id="{16D31AB8-BD2F-CF03-22FD-63222C7249E8}"/>
              </a:ext>
            </a:extLst>
          </p:cNvPr>
          <p:cNvGrpSpPr/>
          <p:nvPr/>
        </p:nvGrpSpPr>
        <p:grpSpPr>
          <a:xfrm>
            <a:off x="6810880" y="1982682"/>
            <a:ext cx="5051382" cy="903645"/>
            <a:chOff x="2551704" y="4283314"/>
            <a:chExt cx="935720" cy="903645"/>
          </a:xfrm>
        </p:grpSpPr>
        <p:sp>
          <p:nvSpPr>
            <p:cNvPr id="30" name="TextBox 29">
              <a:extLst>
                <a:ext uri="{FF2B5EF4-FFF2-40B4-BE49-F238E27FC236}">
                  <a16:creationId xmlns:a16="http://schemas.microsoft.com/office/drawing/2014/main" id="{286B8329-B085-C200-FF20-8827148B1975}"/>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Public-private partnerships can enable the sharing of customer insights and feedback, allowing insurers to tailor their products and services to the specific needs and preferences of the West African population.</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DE87731-52D1-A17B-E83B-76B130B38329}"/>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2">
                      <a:lumMod val="75000"/>
                    </a:schemeClr>
                  </a:solidFill>
                  <a:latin typeface="Arial" panose="020B0604020202020204" pitchFamily="34" charset="0"/>
                  <a:cs typeface="Arial" panose="020B0604020202020204" pitchFamily="34" charset="0"/>
                </a:rPr>
                <a:t>Customer Insights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cxnSp>
        <p:nvCxnSpPr>
          <p:cNvPr id="68" name="Straight Connector 35">
            <a:extLst>
              <a:ext uri="{FF2B5EF4-FFF2-40B4-BE49-F238E27FC236}">
                <a16:creationId xmlns:a16="http://schemas.microsoft.com/office/drawing/2014/main" id="{851E0582-EE1D-147B-20C5-470351D4EE10}"/>
              </a:ext>
            </a:extLst>
          </p:cNvPr>
          <p:cNvCxnSpPr/>
          <p:nvPr/>
        </p:nvCxnSpPr>
        <p:spPr>
          <a:xfrm>
            <a:off x="6810880" y="191282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36">
            <a:extLst>
              <a:ext uri="{FF2B5EF4-FFF2-40B4-BE49-F238E27FC236}">
                <a16:creationId xmlns:a16="http://schemas.microsoft.com/office/drawing/2014/main" id="{F199D1EF-D6DB-0922-B01F-6BB99ADCF99E}"/>
              </a:ext>
            </a:extLst>
          </p:cNvPr>
          <p:cNvCxnSpPr/>
          <p:nvPr/>
        </p:nvCxnSpPr>
        <p:spPr>
          <a:xfrm>
            <a:off x="6810880" y="315537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E0D5906-1C77-CF8E-1836-435ACC166701}"/>
              </a:ext>
            </a:extLst>
          </p:cNvPr>
          <p:cNvSpPr>
            <a:spLocks noGrp="1"/>
          </p:cNvSpPr>
          <p:nvPr>
            <p:ph type="sldNum" sz="quarter" idx="12"/>
          </p:nvPr>
        </p:nvSpPr>
        <p:spPr/>
        <p:txBody>
          <a:bodyPr/>
          <a:lstStyle/>
          <a:p>
            <a:fld id="{21A9E2F6-F80B-4915-AC1C-34F442F667D7}" type="slidenum">
              <a:rPr lang="en-GB" smtClean="0"/>
              <a:t>31</a:t>
            </a:fld>
            <a:endParaRPr lang="en-GB"/>
          </a:p>
        </p:txBody>
      </p:sp>
      <p:sp>
        <p:nvSpPr>
          <p:cNvPr id="5" name="Rectangle 4">
            <a:extLst>
              <a:ext uri="{FF2B5EF4-FFF2-40B4-BE49-F238E27FC236}">
                <a16:creationId xmlns:a16="http://schemas.microsoft.com/office/drawing/2014/main" id="{BD36BF83-3243-960D-E34C-1C4FFFE44820}"/>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1BD00DF-EBC5-2C81-72F4-026F36DDD7E2}"/>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91129F7-F247-8AA3-0FA1-B3F80E231EE9}"/>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89AF271-C2BE-7152-DC2E-BA695DC6FFCB}"/>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0390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solidFill>
                  <a:srgbClr val="990033"/>
                </a:solidFill>
                <a:effectLst/>
                <a:latin typeface="Arial Black" panose="020B0A04020102020204" pitchFamily="34" charset="0"/>
                <a:ea typeface="Calibri" panose="020F0502020204030204" pitchFamily="34" charset="0"/>
                <a:cs typeface="Arial" panose="020B0604020202020204" pitchFamily="34" charset="0"/>
              </a:rPr>
              <a:t>Public-Private Partnerships</a:t>
            </a:r>
            <a:endParaRPr lang="en-GB" sz="3200" dirty="0">
              <a:solidFill>
                <a:srgbClr val="990033"/>
              </a:solidFill>
              <a:latin typeface="Arial Black" panose="020B0A04020102020204" pitchFamily="34" charset="0"/>
            </a:endParaRPr>
          </a:p>
        </p:txBody>
      </p:sp>
      <p:sp>
        <p:nvSpPr>
          <p:cNvPr id="4" name="TextBox 3">
            <a:extLst>
              <a:ext uri="{FF2B5EF4-FFF2-40B4-BE49-F238E27FC236}">
                <a16:creationId xmlns:a16="http://schemas.microsoft.com/office/drawing/2014/main" id="{717EDDD3-CEA0-F3EE-9255-D4F445D7A2EB}"/>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Education and Awareness Campaigns</a:t>
            </a:r>
          </a:p>
        </p:txBody>
      </p:sp>
      <p:grpSp>
        <p:nvGrpSpPr>
          <p:cNvPr id="36" name="Group 3">
            <a:extLst>
              <a:ext uri="{FF2B5EF4-FFF2-40B4-BE49-F238E27FC236}">
                <a16:creationId xmlns:a16="http://schemas.microsoft.com/office/drawing/2014/main" id="{8F028AE2-F66B-92FE-487A-1281E07FD3E2}"/>
              </a:ext>
            </a:extLst>
          </p:cNvPr>
          <p:cNvGrpSpPr/>
          <p:nvPr/>
        </p:nvGrpSpPr>
        <p:grpSpPr>
          <a:xfrm>
            <a:off x="5502978" y="2066691"/>
            <a:ext cx="593022" cy="897078"/>
            <a:chOff x="4136752" y="1733231"/>
            <a:chExt cx="723792" cy="1422710"/>
          </a:xfrm>
          <a:solidFill>
            <a:srgbClr val="990033"/>
          </a:solidFill>
        </p:grpSpPr>
        <p:sp>
          <p:nvSpPr>
            <p:cNvPr id="38" name="Chevron 4">
              <a:extLst>
                <a:ext uri="{FF2B5EF4-FFF2-40B4-BE49-F238E27FC236}">
                  <a16:creationId xmlns:a16="http://schemas.microsoft.com/office/drawing/2014/main" id="{3D005E47-727A-AA46-F8D7-660FC3A39BD2}"/>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39" name="Rectangle 5">
              <a:extLst>
                <a:ext uri="{FF2B5EF4-FFF2-40B4-BE49-F238E27FC236}">
                  <a16:creationId xmlns:a16="http://schemas.microsoft.com/office/drawing/2014/main" id="{90BE9E3D-9FD0-EF1F-FF57-B3F215FDD7EB}"/>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40" name="Rectangle 6">
              <a:extLst>
                <a:ext uri="{FF2B5EF4-FFF2-40B4-BE49-F238E27FC236}">
                  <a16:creationId xmlns:a16="http://schemas.microsoft.com/office/drawing/2014/main" id="{CEF8E7CD-705E-3F30-D3FD-3D0FC2C10EC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37" name="TextBox 36">
            <a:extLst>
              <a:ext uri="{FF2B5EF4-FFF2-40B4-BE49-F238E27FC236}">
                <a16:creationId xmlns:a16="http://schemas.microsoft.com/office/drawing/2014/main" id="{122C25EF-8FC7-7438-F745-E82F41DB1E28}"/>
              </a:ext>
            </a:extLst>
          </p:cNvPr>
          <p:cNvSpPr txBox="1"/>
          <p:nvPr/>
        </p:nvSpPr>
        <p:spPr>
          <a:xfrm>
            <a:off x="4327264" y="2090312"/>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01</a:t>
            </a:r>
            <a:endParaRPr lang="ko-KR" altLang="en-US" sz="6000" b="1" dirty="0">
              <a:solidFill>
                <a:schemeClr val="accent2">
                  <a:lumMod val="75000"/>
                </a:schemeClr>
              </a:solidFill>
              <a:cs typeface="Arial" pitchFamily="34" charset="0"/>
            </a:endParaRPr>
          </a:p>
        </p:txBody>
      </p:sp>
      <p:grpSp>
        <p:nvGrpSpPr>
          <p:cNvPr id="42" name="Group 7">
            <a:extLst>
              <a:ext uri="{FF2B5EF4-FFF2-40B4-BE49-F238E27FC236}">
                <a16:creationId xmlns:a16="http://schemas.microsoft.com/office/drawing/2014/main" id="{A4E33BA9-85C8-F2DD-B04E-5B1326B2E630}"/>
              </a:ext>
            </a:extLst>
          </p:cNvPr>
          <p:cNvGrpSpPr/>
          <p:nvPr/>
        </p:nvGrpSpPr>
        <p:grpSpPr>
          <a:xfrm rot="10800000">
            <a:off x="5849631" y="3352781"/>
            <a:ext cx="593022" cy="897078"/>
            <a:chOff x="4136752" y="1733231"/>
            <a:chExt cx="723792" cy="1422710"/>
          </a:xfrm>
          <a:solidFill>
            <a:srgbClr val="990033"/>
          </a:solidFill>
        </p:grpSpPr>
        <p:sp>
          <p:nvSpPr>
            <p:cNvPr id="44" name="Chevron 8">
              <a:extLst>
                <a:ext uri="{FF2B5EF4-FFF2-40B4-BE49-F238E27FC236}">
                  <a16:creationId xmlns:a16="http://schemas.microsoft.com/office/drawing/2014/main" id="{F1E93B78-D01B-3F2B-1B8D-4FB507EDC8A0}"/>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45" name="Rectangle 9">
              <a:extLst>
                <a:ext uri="{FF2B5EF4-FFF2-40B4-BE49-F238E27FC236}">
                  <a16:creationId xmlns:a16="http://schemas.microsoft.com/office/drawing/2014/main" id="{75BA1118-F98E-82F9-D4B4-4F460B9332A7}"/>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46" name="Rectangle 10">
              <a:extLst>
                <a:ext uri="{FF2B5EF4-FFF2-40B4-BE49-F238E27FC236}">
                  <a16:creationId xmlns:a16="http://schemas.microsoft.com/office/drawing/2014/main" id="{1F183513-0463-3105-543A-EAC69EEBD15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43" name="TextBox 42">
            <a:extLst>
              <a:ext uri="{FF2B5EF4-FFF2-40B4-BE49-F238E27FC236}">
                <a16:creationId xmlns:a16="http://schemas.microsoft.com/office/drawing/2014/main" id="{9E52ED09-0416-E6F0-B770-4D00813071F8}"/>
              </a:ext>
            </a:extLst>
          </p:cNvPr>
          <p:cNvSpPr txBox="1"/>
          <p:nvPr/>
        </p:nvSpPr>
        <p:spPr>
          <a:xfrm>
            <a:off x="6601294" y="3424158"/>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02</a:t>
            </a:r>
            <a:endParaRPr lang="ko-KR" altLang="en-US" sz="6000" b="1" dirty="0">
              <a:solidFill>
                <a:schemeClr val="accent2">
                  <a:lumMod val="75000"/>
                </a:schemeClr>
              </a:solidFill>
              <a:cs typeface="Arial" pitchFamily="34" charset="0"/>
            </a:endParaRPr>
          </a:p>
        </p:txBody>
      </p:sp>
      <p:grpSp>
        <p:nvGrpSpPr>
          <p:cNvPr id="59" name="Group 23">
            <a:extLst>
              <a:ext uri="{FF2B5EF4-FFF2-40B4-BE49-F238E27FC236}">
                <a16:creationId xmlns:a16="http://schemas.microsoft.com/office/drawing/2014/main" id="{3ECA3B14-5B9D-1E38-596D-4C0195E5102C}"/>
              </a:ext>
            </a:extLst>
          </p:cNvPr>
          <p:cNvGrpSpPr/>
          <p:nvPr/>
        </p:nvGrpSpPr>
        <p:grpSpPr>
          <a:xfrm>
            <a:off x="6810880" y="1940349"/>
            <a:ext cx="5051382" cy="1084784"/>
            <a:chOff x="2551704" y="4283314"/>
            <a:chExt cx="935720" cy="1084784"/>
          </a:xfrm>
        </p:grpSpPr>
        <p:sp>
          <p:nvSpPr>
            <p:cNvPr id="60" name="TextBox 59">
              <a:extLst>
                <a:ext uri="{FF2B5EF4-FFF2-40B4-BE49-F238E27FC236}">
                  <a16:creationId xmlns:a16="http://schemas.microsoft.com/office/drawing/2014/main" id="{13AF7D53-984A-D709-7B47-C23C57369062}"/>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Government agencies and insurers can jointly launch awareness campaigns to educate the public about the importance of insurance and risk management. These campaigns can use various mediums, including television, radio, social media, and community events.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E60B8E0-0021-F25A-0969-A27E42EFC10E}"/>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2">
                      <a:lumMod val="75000"/>
                    </a:schemeClr>
                  </a:solidFill>
                  <a:latin typeface="Arial" panose="020B0604020202020204" pitchFamily="34" charset="0"/>
                  <a:cs typeface="Arial" panose="020B0604020202020204" pitchFamily="34" charset="0"/>
                </a:rPr>
                <a:t>Joint Awareness Campaigns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65" name="Group 29">
            <a:extLst>
              <a:ext uri="{FF2B5EF4-FFF2-40B4-BE49-F238E27FC236}">
                <a16:creationId xmlns:a16="http://schemas.microsoft.com/office/drawing/2014/main" id="{27DA644A-6B82-A45A-18A0-BD58E61289B8}"/>
              </a:ext>
            </a:extLst>
          </p:cNvPr>
          <p:cNvGrpSpPr/>
          <p:nvPr/>
        </p:nvGrpSpPr>
        <p:grpSpPr>
          <a:xfrm>
            <a:off x="214640" y="3271245"/>
            <a:ext cx="4926855" cy="903645"/>
            <a:chOff x="2385861" y="4283314"/>
            <a:chExt cx="1101563" cy="903645"/>
          </a:xfrm>
        </p:grpSpPr>
        <p:sp>
          <p:nvSpPr>
            <p:cNvPr id="66" name="TextBox 65">
              <a:extLst>
                <a:ext uri="{FF2B5EF4-FFF2-40B4-BE49-F238E27FC236}">
                  <a16:creationId xmlns:a16="http://schemas.microsoft.com/office/drawing/2014/main" id="{524AE697-4AC3-9DAC-032F-E8F2B0F90B0F}"/>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Collaborative efforts can extend to financial literacy programs that teach individuals and businesses how insurance can be an essential part of their financial planning and risk mitigation strategies.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CE920C6-7146-2244-3BDC-ED45349A90D0}"/>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Financial Literacy Programs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cxnSp>
        <p:nvCxnSpPr>
          <p:cNvPr id="71" name="Straight Connector 35">
            <a:extLst>
              <a:ext uri="{FF2B5EF4-FFF2-40B4-BE49-F238E27FC236}">
                <a16:creationId xmlns:a16="http://schemas.microsoft.com/office/drawing/2014/main" id="{41A9B1B9-C85E-2D15-DE8A-19B1F72A2955}"/>
              </a:ext>
            </a:extLst>
          </p:cNvPr>
          <p:cNvCxnSpPr/>
          <p:nvPr/>
        </p:nvCxnSpPr>
        <p:spPr>
          <a:xfrm>
            <a:off x="6810880" y="1870492"/>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36">
            <a:extLst>
              <a:ext uri="{FF2B5EF4-FFF2-40B4-BE49-F238E27FC236}">
                <a16:creationId xmlns:a16="http://schemas.microsoft.com/office/drawing/2014/main" id="{4ED1B86E-AC97-D81B-9AB5-BFF797E725A1}"/>
              </a:ext>
            </a:extLst>
          </p:cNvPr>
          <p:cNvCxnSpPr/>
          <p:nvPr/>
        </p:nvCxnSpPr>
        <p:spPr>
          <a:xfrm>
            <a:off x="6810880" y="3176546"/>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39">
            <a:extLst>
              <a:ext uri="{FF2B5EF4-FFF2-40B4-BE49-F238E27FC236}">
                <a16:creationId xmlns:a16="http://schemas.microsoft.com/office/drawing/2014/main" id="{2E7FBA60-5017-7E60-2429-C9F94BF24C77}"/>
              </a:ext>
            </a:extLst>
          </p:cNvPr>
          <p:cNvCxnSpPr/>
          <p:nvPr/>
        </p:nvCxnSpPr>
        <p:spPr>
          <a:xfrm>
            <a:off x="821496" y="3239262"/>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40">
            <a:extLst>
              <a:ext uri="{FF2B5EF4-FFF2-40B4-BE49-F238E27FC236}">
                <a16:creationId xmlns:a16="http://schemas.microsoft.com/office/drawing/2014/main" id="{4900DFA5-63AE-1A4E-70C2-56DF9AC6EAA1}"/>
              </a:ext>
            </a:extLst>
          </p:cNvPr>
          <p:cNvCxnSpPr/>
          <p:nvPr/>
        </p:nvCxnSpPr>
        <p:spPr>
          <a:xfrm>
            <a:off x="821496" y="4456416"/>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743D4C2-4858-A589-C2EE-124D817B86CF}"/>
              </a:ext>
            </a:extLst>
          </p:cNvPr>
          <p:cNvSpPr txBox="1"/>
          <p:nvPr/>
        </p:nvSpPr>
        <p:spPr>
          <a:xfrm>
            <a:off x="214640" y="5070129"/>
            <a:ext cx="11521440" cy="1552669"/>
          </a:xfrm>
          <a:prstGeom prst="rect">
            <a:avLst/>
          </a:prstGeom>
          <a:noFill/>
        </p:spPr>
        <p:txBody>
          <a:bodyPr wrap="square">
            <a:spAutoFit/>
          </a:bodyPr>
          <a:lstStyle/>
          <a:p>
            <a:pPr algn="just">
              <a:lnSpc>
                <a:spcPct val="107000"/>
              </a:lnSpc>
              <a:spcAft>
                <a:spcPts val="800"/>
              </a:spcAft>
            </a:pPr>
            <a:r>
              <a:rPr lang="en-US" kern="100" dirty="0">
                <a:effectLst/>
                <a:latin typeface="Arial" panose="020B0604020202020204" pitchFamily="34" charset="0"/>
                <a:ea typeface="Calibri" panose="020F0502020204030204" pitchFamily="34" charset="0"/>
                <a:cs typeface="Arial" panose="020B0604020202020204" pitchFamily="34" charset="0"/>
              </a:rPr>
              <a:t>Public-private partnerships are a powerful tool for aligning insurance practices in West Africa. By combining the resources, expertise, and reach of both sectors, these partnerships can drive innovation, expand access to insurance, and enhance the resilience of individuals and businesses in the face of economic and environmental challenges. It's essential that these partnerships are guided by clear objectives, transparency, and a commitment to the long-term development of the insurance industry in the region. </a:t>
            </a:r>
            <a:endParaRPr lang="en-GB"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DDC9BDE-3682-6984-F501-63E8C6FD9F76}"/>
              </a:ext>
            </a:extLst>
          </p:cNvPr>
          <p:cNvSpPr>
            <a:spLocks noGrp="1"/>
          </p:cNvSpPr>
          <p:nvPr>
            <p:ph type="sldNum" sz="quarter" idx="12"/>
          </p:nvPr>
        </p:nvSpPr>
        <p:spPr/>
        <p:txBody>
          <a:bodyPr/>
          <a:lstStyle/>
          <a:p>
            <a:fld id="{21A9E2F6-F80B-4915-AC1C-34F442F667D7}" type="slidenum">
              <a:rPr lang="en-GB" smtClean="0"/>
              <a:t>32</a:t>
            </a:fld>
            <a:endParaRPr lang="en-GB"/>
          </a:p>
        </p:txBody>
      </p:sp>
      <p:sp>
        <p:nvSpPr>
          <p:cNvPr id="5" name="Rectangle 4">
            <a:extLst>
              <a:ext uri="{FF2B5EF4-FFF2-40B4-BE49-F238E27FC236}">
                <a16:creationId xmlns:a16="http://schemas.microsoft.com/office/drawing/2014/main" id="{A5434D1F-99A9-5C80-EBDC-3286A43CD505}"/>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2DA301A-D800-519A-0F37-C035DAA9DE92}"/>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8F91D12-D12A-9A2F-9FF8-C8343E71BE6A}"/>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AB73226-DC9A-54E6-63C7-66736E927E57}"/>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1658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solidFill>
                  <a:srgbClr val="990033"/>
                </a:solidFill>
                <a:effectLst/>
                <a:latin typeface="Arial Black" panose="020B0A04020102020204" pitchFamily="34" charset="0"/>
                <a:ea typeface="Calibri" panose="020F0502020204030204" pitchFamily="34" charset="0"/>
                <a:cs typeface="Arial" panose="020B0604020202020204" pitchFamily="34" charset="0"/>
              </a:rPr>
              <a:t>Customized Insurance Products</a:t>
            </a:r>
            <a:endParaRPr lang="en-GB" sz="3200" dirty="0">
              <a:solidFill>
                <a:srgbClr val="990033"/>
              </a:solidFill>
              <a:latin typeface="Arial Black" panose="020B0A04020102020204" pitchFamily="34" charset="0"/>
            </a:endParaRPr>
          </a:p>
        </p:txBody>
      </p:sp>
      <p:sp>
        <p:nvSpPr>
          <p:cNvPr id="4" name="TextBox 3">
            <a:extLst>
              <a:ext uri="{FF2B5EF4-FFF2-40B4-BE49-F238E27FC236}">
                <a16:creationId xmlns:a16="http://schemas.microsoft.com/office/drawing/2014/main" id="{717EDDD3-CEA0-F3EE-9255-D4F445D7A2EB}"/>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Tailoring Policies to West African Needs</a:t>
            </a:r>
          </a:p>
        </p:txBody>
      </p:sp>
      <p:grpSp>
        <p:nvGrpSpPr>
          <p:cNvPr id="36" name="Group 3">
            <a:extLst>
              <a:ext uri="{FF2B5EF4-FFF2-40B4-BE49-F238E27FC236}">
                <a16:creationId xmlns:a16="http://schemas.microsoft.com/office/drawing/2014/main" id="{8F028AE2-F66B-92FE-487A-1281E07FD3E2}"/>
              </a:ext>
            </a:extLst>
          </p:cNvPr>
          <p:cNvGrpSpPr/>
          <p:nvPr/>
        </p:nvGrpSpPr>
        <p:grpSpPr>
          <a:xfrm>
            <a:off x="5502978" y="2896425"/>
            <a:ext cx="593022" cy="897078"/>
            <a:chOff x="4136752" y="1733231"/>
            <a:chExt cx="723792" cy="1422710"/>
          </a:xfrm>
          <a:solidFill>
            <a:srgbClr val="990033"/>
          </a:solidFill>
        </p:grpSpPr>
        <p:sp>
          <p:nvSpPr>
            <p:cNvPr id="38" name="Chevron 4">
              <a:extLst>
                <a:ext uri="{FF2B5EF4-FFF2-40B4-BE49-F238E27FC236}">
                  <a16:creationId xmlns:a16="http://schemas.microsoft.com/office/drawing/2014/main" id="{3D005E47-727A-AA46-F8D7-660FC3A39BD2}"/>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39" name="Rectangle 5">
              <a:extLst>
                <a:ext uri="{FF2B5EF4-FFF2-40B4-BE49-F238E27FC236}">
                  <a16:creationId xmlns:a16="http://schemas.microsoft.com/office/drawing/2014/main" id="{90BE9E3D-9FD0-EF1F-FF57-B3F215FDD7EB}"/>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40" name="Rectangle 6">
              <a:extLst>
                <a:ext uri="{FF2B5EF4-FFF2-40B4-BE49-F238E27FC236}">
                  <a16:creationId xmlns:a16="http://schemas.microsoft.com/office/drawing/2014/main" id="{CEF8E7CD-705E-3F30-D3FD-3D0FC2C10EC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37" name="TextBox 36">
            <a:extLst>
              <a:ext uri="{FF2B5EF4-FFF2-40B4-BE49-F238E27FC236}">
                <a16:creationId xmlns:a16="http://schemas.microsoft.com/office/drawing/2014/main" id="{122C25EF-8FC7-7438-F745-E82F41DB1E28}"/>
              </a:ext>
            </a:extLst>
          </p:cNvPr>
          <p:cNvSpPr txBox="1"/>
          <p:nvPr/>
        </p:nvSpPr>
        <p:spPr>
          <a:xfrm>
            <a:off x="4327264" y="2920046"/>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01</a:t>
            </a:r>
            <a:endParaRPr lang="ko-KR" altLang="en-US" sz="6000" b="1" dirty="0">
              <a:solidFill>
                <a:schemeClr val="accent2">
                  <a:lumMod val="75000"/>
                </a:schemeClr>
              </a:solidFill>
              <a:cs typeface="Arial" pitchFamily="34" charset="0"/>
            </a:endParaRPr>
          </a:p>
        </p:txBody>
      </p:sp>
      <p:grpSp>
        <p:nvGrpSpPr>
          <p:cNvPr id="42" name="Group 7">
            <a:extLst>
              <a:ext uri="{FF2B5EF4-FFF2-40B4-BE49-F238E27FC236}">
                <a16:creationId xmlns:a16="http://schemas.microsoft.com/office/drawing/2014/main" id="{A4E33BA9-85C8-F2DD-B04E-5B1326B2E630}"/>
              </a:ext>
            </a:extLst>
          </p:cNvPr>
          <p:cNvGrpSpPr/>
          <p:nvPr/>
        </p:nvGrpSpPr>
        <p:grpSpPr>
          <a:xfrm rot="10800000">
            <a:off x="5849631" y="4182515"/>
            <a:ext cx="593022" cy="897078"/>
            <a:chOff x="4136752" y="1733231"/>
            <a:chExt cx="723792" cy="1422710"/>
          </a:xfrm>
          <a:solidFill>
            <a:srgbClr val="990033"/>
          </a:solidFill>
        </p:grpSpPr>
        <p:sp>
          <p:nvSpPr>
            <p:cNvPr id="44" name="Chevron 8">
              <a:extLst>
                <a:ext uri="{FF2B5EF4-FFF2-40B4-BE49-F238E27FC236}">
                  <a16:creationId xmlns:a16="http://schemas.microsoft.com/office/drawing/2014/main" id="{F1E93B78-D01B-3F2B-1B8D-4FB507EDC8A0}"/>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45" name="Rectangle 9">
              <a:extLst>
                <a:ext uri="{FF2B5EF4-FFF2-40B4-BE49-F238E27FC236}">
                  <a16:creationId xmlns:a16="http://schemas.microsoft.com/office/drawing/2014/main" id="{75BA1118-F98E-82F9-D4B4-4F460B9332A7}"/>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46" name="Rectangle 10">
              <a:extLst>
                <a:ext uri="{FF2B5EF4-FFF2-40B4-BE49-F238E27FC236}">
                  <a16:creationId xmlns:a16="http://schemas.microsoft.com/office/drawing/2014/main" id="{1F183513-0463-3105-543A-EAC69EEBD15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43" name="TextBox 42">
            <a:extLst>
              <a:ext uri="{FF2B5EF4-FFF2-40B4-BE49-F238E27FC236}">
                <a16:creationId xmlns:a16="http://schemas.microsoft.com/office/drawing/2014/main" id="{9E52ED09-0416-E6F0-B770-4D00813071F8}"/>
              </a:ext>
            </a:extLst>
          </p:cNvPr>
          <p:cNvSpPr txBox="1"/>
          <p:nvPr/>
        </p:nvSpPr>
        <p:spPr>
          <a:xfrm>
            <a:off x="6601294" y="4253892"/>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02</a:t>
            </a:r>
            <a:endParaRPr lang="ko-KR" altLang="en-US" sz="6000" b="1" dirty="0">
              <a:solidFill>
                <a:schemeClr val="accent2">
                  <a:lumMod val="75000"/>
                </a:schemeClr>
              </a:solidFill>
              <a:cs typeface="Arial" pitchFamily="34" charset="0"/>
            </a:endParaRPr>
          </a:p>
        </p:txBody>
      </p:sp>
      <p:grpSp>
        <p:nvGrpSpPr>
          <p:cNvPr id="59" name="Group 23">
            <a:extLst>
              <a:ext uri="{FF2B5EF4-FFF2-40B4-BE49-F238E27FC236}">
                <a16:creationId xmlns:a16="http://schemas.microsoft.com/office/drawing/2014/main" id="{3ECA3B14-5B9D-1E38-596D-4C0195E5102C}"/>
              </a:ext>
            </a:extLst>
          </p:cNvPr>
          <p:cNvGrpSpPr/>
          <p:nvPr/>
        </p:nvGrpSpPr>
        <p:grpSpPr>
          <a:xfrm>
            <a:off x="6810880" y="2770083"/>
            <a:ext cx="5051382" cy="1084784"/>
            <a:chOff x="2551704" y="4283314"/>
            <a:chExt cx="935720" cy="1084784"/>
          </a:xfrm>
        </p:grpSpPr>
        <p:sp>
          <p:nvSpPr>
            <p:cNvPr id="60" name="TextBox 59">
              <a:extLst>
                <a:ext uri="{FF2B5EF4-FFF2-40B4-BE49-F238E27FC236}">
                  <a16:creationId xmlns:a16="http://schemas.microsoft.com/office/drawing/2014/main" id="{13AF7D53-984A-D709-7B47-C23C57369062}"/>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Local Risk Assessment: Insurers can employ localized risk assessment techniques to understand the specific challenges faced by West African policyholders. This includes considering factors such as climate, agriculture, infrastructure, and health issues that are prevalent in the region.</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E60B8E0-0021-F25A-0969-A27E42EFC10E}"/>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2">
                      <a:lumMod val="75000"/>
                    </a:schemeClr>
                  </a:solidFill>
                  <a:latin typeface="Arial" panose="020B0604020202020204" pitchFamily="34" charset="0"/>
                  <a:cs typeface="Arial" panose="020B0604020202020204" pitchFamily="34" charset="0"/>
                </a:rPr>
                <a:t>Tailoring Policies to West African Needs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65" name="Group 29">
            <a:extLst>
              <a:ext uri="{FF2B5EF4-FFF2-40B4-BE49-F238E27FC236}">
                <a16:creationId xmlns:a16="http://schemas.microsoft.com/office/drawing/2014/main" id="{27DA644A-6B82-A45A-18A0-BD58E61289B8}"/>
              </a:ext>
            </a:extLst>
          </p:cNvPr>
          <p:cNvGrpSpPr/>
          <p:nvPr/>
        </p:nvGrpSpPr>
        <p:grpSpPr>
          <a:xfrm>
            <a:off x="214640" y="4100979"/>
            <a:ext cx="4926855" cy="1084784"/>
            <a:chOff x="2385861" y="4283314"/>
            <a:chExt cx="1101563" cy="1084784"/>
          </a:xfrm>
        </p:grpSpPr>
        <p:sp>
          <p:nvSpPr>
            <p:cNvPr id="66" name="TextBox 65">
              <a:extLst>
                <a:ext uri="{FF2B5EF4-FFF2-40B4-BE49-F238E27FC236}">
                  <a16:creationId xmlns:a16="http://schemas.microsoft.com/office/drawing/2014/main" id="{524AE697-4AC3-9DAC-032F-E8F2B0F90B0F}"/>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Offering flexible coverage options that allow policyholders to customize their insurance policies based on their unique requirements. This adaptability can make insurance more attractive and relevant to the diverse West African population.</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CE920C6-7146-2244-3BDC-ED45349A90D0}"/>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Flexible Coverage</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cxnSp>
        <p:nvCxnSpPr>
          <p:cNvPr id="71" name="Straight Connector 35">
            <a:extLst>
              <a:ext uri="{FF2B5EF4-FFF2-40B4-BE49-F238E27FC236}">
                <a16:creationId xmlns:a16="http://schemas.microsoft.com/office/drawing/2014/main" id="{41A9B1B9-C85E-2D15-DE8A-19B1F72A2955}"/>
              </a:ext>
            </a:extLst>
          </p:cNvPr>
          <p:cNvCxnSpPr/>
          <p:nvPr/>
        </p:nvCxnSpPr>
        <p:spPr>
          <a:xfrm>
            <a:off x="6810880" y="2700226"/>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36">
            <a:extLst>
              <a:ext uri="{FF2B5EF4-FFF2-40B4-BE49-F238E27FC236}">
                <a16:creationId xmlns:a16="http://schemas.microsoft.com/office/drawing/2014/main" id="{4ED1B86E-AC97-D81B-9AB5-BFF797E725A1}"/>
              </a:ext>
            </a:extLst>
          </p:cNvPr>
          <p:cNvCxnSpPr/>
          <p:nvPr/>
        </p:nvCxnSpPr>
        <p:spPr>
          <a:xfrm>
            <a:off x="6810880" y="4006280"/>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39">
            <a:extLst>
              <a:ext uri="{FF2B5EF4-FFF2-40B4-BE49-F238E27FC236}">
                <a16:creationId xmlns:a16="http://schemas.microsoft.com/office/drawing/2014/main" id="{2E7FBA60-5017-7E60-2429-C9F94BF24C77}"/>
              </a:ext>
            </a:extLst>
          </p:cNvPr>
          <p:cNvCxnSpPr/>
          <p:nvPr/>
        </p:nvCxnSpPr>
        <p:spPr>
          <a:xfrm>
            <a:off x="821496" y="4068996"/>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40">
            <a:extLst>
              <a:ext uri="{FF2B5EF4-FFF2-40B4-BE49-F238E27FC236}">
                <a16:creationId xmlns:a16="http://schemas.microsoft.com/office/drawing/2014/main" id="{4900DFA5-63AE-1A4E-70C2-56DF9AC6EAA1}"/>
              </a:ext>
            </a:extLst>
          </p:cNvPr>
          <p:cNvCxnSpPr/>
          <p:nvPr/>
        </p:nvCxnSpPr>
        <p:spPr>
          <a:xfrm>
            <a:off x="821496" y="5286150"/>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743D4C2-4858-A589-C2EE-124D817B86CF}"/>
              </a:ext>
            </a:extLst>
          </p:cNvPr>
          <p:cNvSpPr txBox="1"/>
          <p:nvPr/>
        </p:nvSpPr>
        <p:spPr>
          <a:xfrm>
            <a:off x="329738" y="1968060"/>
            <a:ext cx="11521440" cy="670120"/>
          </a:xfrm>
          <a:prstGeom prst="rect">
            <a:avLst/>
          </a:prstGeom>
          <a:noFill/>
        </p:spPr>
        <p:txBody>
          <a:bodyPr wrap="square">
            <a:spAutoFit/>
          </a:bodyPr>
          <a:lstStyle/>
          <a:p>
            <a:pPr algn="just">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Customized insurance products are a powerful tool for increasing insurance adoption and aligning insurance practices with the unique needs of West Africa. Here's an in-depth look at this opportunity:</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5" name="Group 11">
            <a:extLst>
              <a:ext uri="{FF2B5EF4-FFF2-40B4-BE49-F238E27FC236}">
                <a16:creationId xmlns:a16="http://schemas.microsoft.com/office/drawing/2014/main" id="{961F6F0B-2EBE-F415-4B0F-38573244CF71}"/>
              </a:ext>
            </a:extLst>
          </p:cNvPr>
          <p:cNvGrpSpPr/>
          <p:nvPr/>
        </p:nvGrpSpPr>
        <p:grpSpPr>
          <a:xfrm>
            <a:off x="5502978" y="5468605"/>
            <a:ext cx="593022" cy="897078"/>
            <a:chOff x="4136752" y="1733231"/>
            <a:chExt cx="723792" cy="1422710"/>
          </a:xfrm>
          <a:solidFill>
            <a:srgbClr val="990033"/>
          </a:solidFill>
        </p:grpSpPr>
        <p:sp>
          <p:nvSpPr>
            <p:cNvPr id="8" name="Chevron 12">
              <a:extLst>
                <a:ext uri="{FF2B5EF4-FFF2-40B4-BE49-F238E27FC236}">
                  <a16:creationId xmlns:a16="http://schemas.microsoft.com/office/drawing/2014/main" id="{99673CE8-8BD6-45D5-5ACF-51793E46A474}"/>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9" name="Rectangle 13">
              <a:extLst>
                <a:ext uri="{FF2B5EF4-FFF2-40B4-BE49-F238E27FC236}">
                  <a16:creationId xmlns:a16="http://schemas.microsoft.com/office/drawing/2014/main" id="{42DBA4A3-1E51-533C-3433-6C35FBBF7260}"/>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0" name="Rectangle 14">
              <a:extLst>
                <a:ext uri="{FF2B5EF4-FFF2-40B4-BE49-F238E27FC236}">
                  <a16:creationId xmlns:a16="http://schemas.microsoft.com/office/drawing/2014/main" id="{05680B15-3932-7BB9-5DD9-132DDE1F372B}"/>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7" name="TextBox 6">
            <a:extLst>
              <a:ext uri="{FF2B5EF4-FFF2-40B4-BE49-F238E27FC236}">
                <a16:creationId xmlns:a16="http://schemas.microsoft.com/office/drawing/2014/main" id="{2F11247E-3CBC-F48C-CC51-42F75CD41954}"/>
              </a:ext>
            </a:extLst>
          </p:cNvPr>
          <p:cNvSpPr txBox="1"/>
          <p:nvPr/>
        </p:nvSpPr>
        <p:spPr>
          <a:xfrm>
            <a:off x="4327264" y="5523372"/>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03</a:t>
            </a:r>
            <a:endParaRPr lang="ko-KR" altLang="en-US" sz="6000" b="1" dirty="0">
              <a:solidFill>
                <a:schemeClr val="accent2">
                  <a:lumMod val="75000"/>
                </a:schemeClr>
              </a:solidFill>
              <a:cs typeface="Arial" pitchFamily="34" charset="0"/>
            </a:endParaRPr>
          </a:p>
        </p:txBody>
      </p:sp>
      <p:grpSp>
        <p:nvGrpSpPr>
          <p:cNvPr id="11" name="Group 26">
            <a:extLst>
              <a:ext uri="{FF2B5EF4-FFF2-40B4-BE49-F238E27FC236}">
                <a16:creationId xmlns:a16="http://schemas.microsoft.com/office/drawing/2014/main" id="{FF71E2B5-D279-12AD-6FC7-E9BB49F10025}"/>
              </a:ext>
            </a:extLst>
          </p:cNvPr>
          <p:cNvGrpSpPr/>
          <p:nvPr/>
        </p:nvGrpSpPr>
        <p:grpSpPr>
          <a:xfrm>
            <a:off x="6789519" y="5355676"/>
            <a:ext cx="5031737" cy="1046440"/>
            <a:chOff x="2551704" y="4283314"/>
            <a:chExt cx="1111823" cy="1046440"/>
          </a:xfrm>
        </p:grpSpPr>
        <p:sp>
          <p:nvSpPr>
            <p:cNvPr id="12" name="TextBox 11">
              <a:extLst>
                <a:ext uri="{FF2B5EF4-FFF2-40B4-BE49-F238E27FC236}">
                  <a16:creationId xmlns:a16="http://schemas.microsoft.com/office/drawing/2014/main" id="{FB22A2B2-4EB0-08CA-7FDC-77E6DCE0747C}"/>
                </a:ext>
              </a:extLst>
            </p:cNvPr>
            <p:cNvSpPr txBox="1"/>
            <p:nvPr/>
          </p:nvSpPr>
          <p:spPr>
            <a:xfrm>
              <a:off x="2551706" y="4560313"/>
              <a:ext cx="1111821" cy="769441"/>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Recognizing the economic constraints faced by many in the region, insurers can design insurance products with affordable premiums that align with the income levels of the target market. This can be especially beneficial for micro, small, and medium-sized enterprises (MSMEs) and low-income individuals.</a:t>
              </a:r>
              <a:endParaRPr lang="ko-KR" altLang="en-US" sz="1100"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AFCBEA10-E186-C125-776B-5F3432D11172}"/>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2">
                      <a:lumMod val="75000"/>
                    </a:schemeClr>
                  </a:solidFill>
                  <a:latin typeface="Arial" panose="020B0604020202020204" pitchFamily="34" charset="0"/>
                  <a:cs typeface="Arial" panose="020B0604020202020204" pitchFamily="34" charset="0"/>
                </a:rPr>
                <a:t>Affordable Premiums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cxnSp>
        <p:nvCxnSpPr>
          <p:cNvPr id="14" name="Straight Connector 37">
            <a:extLst>
              <a:ext uri="{FF2B5EF4-FFF2-40B4-BE49-F238E27FC236}">
                <a16:creationId xmlns:a16="http://schemas.microsoft.com/office/drawing/2014/main" id="{2ED0AE76-F6E8-D5C9-BBAB-3C67804F2009}"/>
              </a:ext>
            </a:extLst>
          </p:cNvPr>
          <p:cNvCxnSpPr/>
          <p:nvPr/>
        </p:nvCxnSpPr>
        <p:spPr>
          <a:xfrm>
            <a:off x="6810880" y="5278841"/>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38">
            <a:extLst>
              <a:ext uri="{FF2B5EF4-FFF2-40B4-BE49-F238E27FC236}">
                <a16:creationId xmlns:a16="http://schemas.microsoft.com/office/drawing/2014/main" id="{75D10EA9-70CE-A0DC-2C7E-CA7C23CA1572}"/>
              </a:ext>
            </a:extLst>
          </p:cNvPr>
          <p:cNvCxnSpPr/>
          <p:nvPr/>
        </p:nvCxnSpPr>
        <p:spPr>
          <a:xfrm>
            <a:off x="6810880" y="6559495"/>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17A6B00-CC19-01D1-D26B-E05E0B5C6BE9}"/>
              </a:ext>
            </a:extLst>
          </p:cNvPr>
          <p:cNvSpPr>
            <a:spLocks noGrp="1"/>
          </p:cNvSpPr>
          <p:nvPr>
            <p:ph type="sldNum" sz="quarter" idx="12"/>
          </p:nvPr>
        </p:nvSpPr>
        <p:spPr/>
        <p:txBody>
          <a:bodyPr/>
          <a:lstStyle/>
          <a:p>
            <a:fld id="{21A9E2F6-F80B-4915-AC1C-34F442F667D7}" type="slidenum">
              <a:rPr lang="en-GB" smtClean="0"/>
              <a:t>33</a:t>
            </a:fld>
            <a:endParaRPr lang="en-GB"/>
          </a:p>
        </p:txBody>
      </p:sp>
      <p:sp>
        <p:nvSpPr>
          <p:cNvPr id="16" name="Rectangle 15">
            <a:extLst>
              <a:ext uri="{FF2B5EF4-FFF2-40B4-BE49-F238E27FC236}">
                <a16:creationId xmlns:a16="http://schemas.microsoft.com/office/drawing/2014/main" id="{65DFD3E6-6A5C-7B09-ACD4-08D74B924756}"/>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5339308-6407-BE60-BD76-549E00ABA8CA}"/>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9F06512-3246-811A-E40A-71D1BD436D27}"/>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7FA11265-800B-26B7-C8F9-30CDD0F63DC1}"/>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8873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
            <a:extLst>
              <a:ext uri="{FF2B5EF4-FFF2-40B4-BE49-F238E27FC236}">
                <a16:creationId xmlns:a16="http://schemas.microsoft.com/office/drawing/2014/main" id="{4726CAC6-5B35-D5AC-D555-D14749C02F0C}"/>
              </a:ext>
            </a:extLst>
          </p:cNvPr>
          <p:cNvGrpSpPr/>
          <p:nvPr/>
        </p:nvGrpSpPr>
        <p:grpSpPr>
          <a:xfrm>
            <a:off x="5502978" y="2024355"/>
            <a:ext cx="593022" cy="897078"/>
            <a:chOff x="4136752" y="1733231"/>
            <a:chExt cx="723792" cy="1422710"/>
          </a:xfrm>
          <a:solidFill>
            <a:srgbClr val="990033"/>
          </a:solidFill>
        </p:grpSpPr>
        <p:sp>
          <p:nvSpPr>
            <p:cNvPr id="10" name="Chevron 4">
              <a:extLst>
                <a:ext uri="{FF2B5EF4-FFF2-40B4-BE49-F238E27FC236}">
                  <a16:creationId xmlns:a16="http://schemas.microsoft.com/office/drawing/2014/main" id="{3694118A-F49C-DC67-91BA-39A6DB0FDD6E}"/>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1" name="Rectangle 5">
              <a:extLst>
                <a:ext uri="{FF2B5EF4-FFF2-40B4-BE49-F238E27FC236}">
                  <a16:creationId xmlns:a16="http://schemas.microsoft.com/office/drawing/2014/main" id="{8CC9C13A-F996-C909-8C7B-FA0CE5AA52C0}"/>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2" name="Rectangle 6">
              <a:extLst>
                <a:ext uri="{FF2B5EF4-FFF2-40B4-BE49-F238E27FC236}">
                  <a16:creationId xmlns:a16="http://schemas.microsoft.com/office/drawing/2014/main" id="{8A52569B-779F-5147-91E1-60D90ECCC4F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9" name="TextBox 8">
            <a:extLst>
              <a:ext uri="{FF2B5EF4-FFF2-40B4-BE49-F238E27FC236}">
                <a16:creationId xmlns:a16="http://schemas.microsoft.com/office/drawing/2014/main" id="{DBC3D752-B972-1BEB-7E8E-2661B4D43F7D}"/>
              </a:ext>
            </a:extLst>
          </p:cNvPr>
          <p:cNvSpPr txBox="1"/>
          <p:nvPr/>
        </p:nvSpPr>
        <p:spPr>
          <a:xfrm>
            <a:off x="4327264" y="2047976"/>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04</a:t>
            </a:r>
            <a:endParaRPr lang="ko-KR" altLang="en-US" sz="6000" b="1" dirty="0">
              <a:solidFill>
                <a:schemeClr val="accent2">
                  <a:lumMod val="75000"/>
                </a:schemeClr>
              </a:solidFill>
              <a:cs typeface="Arial" pitchFamily="34" charset="0"/>
            </a:endParaRPr>
          </a:p>
        </p:txBody>
      </p:sp>
      <p:grpSp>
        <p:nvGrpSpPr>
          <p:cNvPr id="14" name="Group 7">
            <a:extLst>
              <a:ext uri="{FF2B5EF4-FFF2-40B4-BE49-F238E27FC236}">
                <a16:creationId xmlns:a16="http://schemas.microsoft.com/office/drawing/2014/main" id="{551F2B2C-0638-456C-079D-770DC2A07EE7}"/>
              </a:ext>
            </a:extLst>
          </p:cNvPr>
          <p:cNvGrpSpPr/>
          <p:nvPr/>
        </p:nvGrpSpPr>
        <p:grpSpPr>
          <a:xfrm rot="10800000">
            <a:off x="5849631" y="3450145"/>
            <a:ext cx="593022" cy="897078"/>
            <a:chOff x="4136752" y="1733231"/>
            <a:chExt cx="723792" cy="1422710"/>
          </a:xfrm>
          <a:solidFill>
            <a:srgbClr val="990033"/>
          </a:solidFill>
        </p:grpSpPr>
        <p:sp>
          <p:nvSpPr>
            <p:cNvPr id="16" name="Chevron 8">
              <a:extLst>
                <a:ext uri="{FF2B5EF4-FFF2-40B4-BE49-F238E27FC236}">
                  <a16:creationId xmlns:a16="http://schemas.microsoft.com/office/drawing/2014/main" id="{45D8D26F-B8BE-C1AB-0E9B-B0EE2CB038D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7" name="Rectangle 9">
              <a:extLst>
                <a:ext uri="{FF2B5EF4-FFF2-40B4-BE49-F238E27FC236}">
                  <a16:creationId xmlns:a16="http://schemas.microsoft.com/office/drawing/2014/main" id="{4DFDD844-7E0B-3504-10F1-0E2800388818}"/>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18" name="Rectangle 10">
              <a:extLst>
                <a:ext uri="{FF2B5EF4-FFF2-40B4-BE49-F238E27FC236}">
                  <a16:creationId xmlns:a16="http://schemas.microsoft.com/office/drawing/2014/main" id="{FD0BC41E-FABD-581F-1151-1ECF35CFC352}"/>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15" name="TextBox 14">
            <a:extLst>
              <a:ext uri="{FF2B5EF4-FFF2-40B4-BE49-F238E27FC236}">
                <a16:creationId xmlns:a16="http://schemas.microsoft.com/office/drawing/2014/main" id="{096324BF-59B1-F80D-1685-AEB214CF7A59}"/>
              </a:ext>
            </a:extLst>
          </p:cNvPr>
          <p:cNvSpPr txBox="1"/>
          <p:nvPr/>
        </p:nvSpPr>
        <p:spPr>
          <a:xfrm>
            <a:off x="6601294" y="3436857"/>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05</a:t>
            </a:r>
            <a:endParaRPr lang="ko-KR" altLang="en-US" sz="6000" b="1" dirty="0">
              <a:solidFill>
                <a:schemeClr val="accent2">
                  <a:lumMod val="75000"/>
                </a:schemeClr>
              </a:solidFill>
              <a:cs typeface="Arial" pitchFamily="34" charset="0"/>
            </a:endParaRPr>
          </a:p>
        </p:txBody>
      </p:sp>
      <p:grpSp>
        <p:nvGrpSpPr>
          <p:cNvPr id="31" name="Group 23">
            <a:extLst>
              <a:ext uri="{FF2B5EF4-FFF2-40B4-BE49-F238E27FC236}">
                <a16:creationId xmlns:a16="http://schemas.microsoft.com/office/drawing/2014/main" id="{4C5FA9BC-27AE-D4AC-587A-0563547EC4A5}"/>
              </a:ext>
            </a:extLst>
          </p:cNvPr>
          <p:cNvGrpSpPr/>
          <p:nvPr/>
        </p:nvGrpSpPr>
        <p:grpSpPr>
          <a:xfrm>
            <a:off x="6810880" y="2101213"/>
            <a:ext cx="5051382" cy="1084784"/>
            <a:chOff x="2551704" y="4283314"/>
            <a:chExt cx="935720" cy="1084784"/>
          </a:xfrm>
        </p:grpSpPr>
        <p:sp>
          <p:nvSpPr>
            <p:cNvPr id="32" name="TextBox 31">
              <a:extLst>
                <a:ext uri="{FF2B5EF4-FFF2-40B4-BE49-F238E27FC236}">
                  <a16:creationId xmlns:a16="http://schemas.microsoft.com/office/drawing/2014/main" id="{62B2FD11-D44A-2767-D46B-961512B999CE}"/>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Developing insurance products that cover multiple risks simultaneously, such as a combination of crop insurance, property insurance, and liability insurance, can provide comprehensive protection against a range of threats, reducing the need for multiple policies.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2F7B61D-110D-43B7-42B5-269F594F3941}"/>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2">
                      <a:lumMod val="75000"/>
                    </a:schemeClr>
                  </a:solidFill>
                  <a:latin typeface="Arial" panose="020B0604020202020204" pitchFamily="34" charset="0"/>
                  <a:cs typeface="Arial" panose="020B0604020202020204" pitchFamily="34" charset="0"/>
                </a:rPr>
                <a:t>Multi-Peril Insurance</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37" name="Group 29">
            <a:extLst>
              <a:ext uri="{FF2B5EF4-FFF2-40B4-BE49-F238E27FC236}">
                <a16:creationId xmlns:a16="http://schemas.microsoft.com/office/drawing/2014/main" id="{72A79F34-5D8E-F5C7-DCB2-CB59EF8B260C}"/>
              </a:ext>
            </a:extLst>
          </p:cNvPr>
          <p:cNvGrpSpPr/>
          <p:nvPr/>
        </p:nvGrpSpPr>
        <p:grpSpPr>
          <a:xfrm>
            <a:off x="214640" y="3368609"/>
            <a:ext cx="4926855" cy="1084784"/>
            <a:chOff x="2385861" y="4283314"/>
            <a:chExt cx="1101563" cy="1084784"/>
          </a:xfrm>
        </p:grpSpPr>
        <p:sp>
          <p:nvSpPr>
            <p:cNvPr id="38" name="TextBox 37">
              <a:extLst>
                <a:ext uri="{FF2B5EF4-FFF2-40B4-BE49-F238E27FC236}">
                  <a16:creationId xmlns:a16="http://schemas.microsoft.com/office/drawing/2014/main" id="{27A54A22-5C84-888F-5BA9-1E346B682FCE}"/>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Designing insurance products that cater to the communal nature of many West African societies. Community-based insurance schemes can foster trust and enable shared risk management among </a:t>
              </a:r>
              <a:r>
                <a:rPr lang="en-GB" sz="1100" kern="100" dirty="0" err="1">
                  <a:effectLst/>
                  <a:latin typeface="Arial" panose="020B0604020202020204" pitchFamily="34" charset="0"/>
                  <a:ea typeface="Calibri" panose="020F0502020204030204" pitchFamily="34" charset="0"/>
                  <a:cs typeface="Arial" panose="020B0604020202020204" pitchFamily="34" charset="0"/>
                </a:rPr>
                <a:t>neighbors</a:t>
              </a:r>
              <a:r>
                <a:rPr lang="en-GB" sz="1100" kern="100" dirty="0">
                  <a:effectLst/>
                  <a:latin typeface="Arial" panose="020B0604020202020204" pitchFamily="34" charset="0"/>
                  <a:ea typeface="Calibri" panose="020F0502020204030204" pitchFamily="34" charset="0"/>
                  <a:cs typeface="Arial" panose="020B0604020202020204" pitchFamily="34" charset="0"/>
                </a:rPr>
                <a:t> and community members.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D8F1C09-348E-2D1F-BFCE-AB08AE264F5C}"/>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Community-Based Insurance</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cxnSp>
        <p:nvCxnSpPr>
          <p:cNvPr id="43" name="Straight Connector 35">
            <a:extLst>
              <a:ext uri="{FF2B5EF4-FFF2-40B4-BE49-F238E27FC236}">
                <a16:creationId xmlns:a16="http://schemas.microsoft.com/office/drawing/2014/main" id="{0FDABE45-3C71-0F8B-4871-89A10DD53127}"/>
              </a:ext>
            </a:extLst>
          </p:cNvPr>
          <p:cNvCxnSpPr/>
          <p:nvPr/>
        </p:nvCxnSpPr>
        <p:spPr>
          <a:xfrm>
            <a:off x="6810880" y="2031356"/>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6">
            <a:extLst>
              <a:ext uri="{FF2B5EF4-FFF2-40B4-BE49-F238E27FC236}">
                <a16:creationId xmlns:a16="http://schemas.microsoft.com/office/drawing/2014/main" id="{1AA488F3-DFAD-D4A9-CDEB-618C32B38F7A}"/>
              </a:ext>
            </a:extLst>
          </p:cNvPr>
          <p:cNvCxnSpPr/>
          <p:nvPr/>
        </p:nvCxnSpPr>
        <p:spPr>
          <a:xfrm>
            <a:off x="6810880" y="3273910"/>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9">
            <a:extLst>
              <a:ext uri="{FF2B5EF4-FFF2-40B4-BE49-F238E27FC236}">
                <a16:creationId xmlns:a16="http://schemas.microsoft.com/office/drawing/2014/main" id="{948917E4-D0D9-CE31-3C32-7C31A50CF188}"/>
              </a:ext>
            </a:extLst>
          </p:cNvPr>
          <p:cNvCxnSpPr/>
          <p:nvPr/>
        </p:nvCxnSpPr>
        <p:spPr>
          <a:xfrm>
            <a:off x="821496" y="3336626"/>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0">
            <a:extLst>
              <a:ext uri="{FF2B5EF4-FFF2-40B4-BE49-F238E27FC236}">
                <a16:creationId xmlns:a16="http://schemas.microsoft.com/office/drawing/2014/main" id="{1AB86F5C-6DDC-992F-D812-78156044B6D6}"/>
              </a:ext>
            </a:extLst>
          </p:cNvPr>
          <p:cNvCxnSpPr/>
          <p:nvPr/>
        </p:nvCxnSpPr>
        <p:spPr>
          <a:xfrm>
            <a:off x="821496" y="4553780"/>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B2CAD3BF-5CD1-55D1-35A1-DD7FF8A9D9E2}"/>
              </a:ext>
            </a:extLst>
          </p:cNvPr>
          <p:cNvSpPr>
            <a:spLocks noGrp="1"/>
          </p:cNvSpPr>
          <p:nvPr>
            <p:ph type="title"/>
          </p:nvPr>
        </p:nvSpPr>
        <p:spPr>
          <a:xfrm>
            <a:off x="340822" y="365125"/>
            <a:ext cx="11521440" cy="1325563"/>
          </a:xfrm>
        </p:spPr>
        <p:txBody>
          <a:bodyPr>
            <a:normAutofit/>
          </a:bodyPr>
          <a:lstStyle/>
          <a:p>
            <a:r>
              <a:rPr lang="en-GB" sz="3200" kern="100" dirty="0">
                <a:solidFill>
                  <a:srgbClr val="990033"/>
                </a:solidFill>
                <a:effectLst/>
                <a:latin typeface="Arial Black" panose="020B0A04020102020204" pitchFamily="34" charset="0"/>
                <a:ea typeface="Calibri" panose="020F0502020204030204" pitchFamily="34" charset="0"/>
                <a:cs typeface="Arial" panose="020B0604020202020204" pitchFamily="34" charset="0"/>
              </a:rPr>
              <a:t>Customized Insurance Products</a:t>
            </a:r>
            <a:endParaRPr lang="en-GB" sz="3200" dirty="0">
              <a:solidFill>
                <a:srgbClr val="990033"/>
              </a:solidFill>
              <a:latin typeface="Arial Black" panose="020B0A04020102020204" pitchFamily="34" charset="0"/>
            </a:endParaRPr>
          </a:p>
        </p:txBody>
      </p:sp>
      <p:sp>
        <p:nvSpPr>
          <p:cNvPr id="19" name="TextBox 18">
            <a:extLst>
              <a:ext uri="{FF2B5EF4-FFF2-40B4-BE49-F238E27FC236}">
                <a16:creationId xmlns:a16="http://schemas.microsoft.com/office/drawing/2014/main" id="{5D21FCA6-AE62-99EC-DBCF-7ED706E9C110}"/>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Tailoring Policies to West African Needs</a:t>
            </a:r>
          </a:p>
        </p:txBody>
      </p:sp>
      <p:sp>
        <p:nvSpPr>
          <p:cNvPr id="2" name="Slide Number Placeholder 1">
            <a:extLst>
              <a:ext uri="{FF2B5EF4-FFF2-40B4-BE49-F238E27FC236}">
                <a16:creationId xmlns:a16="http://schemas.microsoft.com/office/drawing/2014/main" id="{651DBAB7-A4D5-B2B7-71E5-8E12008EC1F3}"/>
              </a:ext>
            </a:extLst>
          </p:cNvPr>
          <p:cNvSpPr>
            <a:spLocks noGrp="1"/>
          </p:cNvSpPr>
          <p:nvPr>
            <p:ph type="sldNum" sz="quarter" idx="12"/>
          </p:nvPr>
        </p:nvSpPr>
        <p:spPr/>
        <p:txBody>
          <a:bodyPr/>
          <a:lstStyle/>
          <a:p>
            <a:fld id="{21A9E2F6-F80B-4915-AC1C-34F442F667D7}" type="slidenum">
              <a:rPr lang="en-GB" smtClean="0"/>
              <a:t>34</a:t>
            </a:fld>
            <a:endParaRPr lang="en-GB"/>
          </a:p>
        </p:txBody>
      </p:sp>
      <p:sp>
        <p:nvSpPr>
          <p:cNvPr id="3" name="Rectangle 2">
            <a:extLst>
              <a:ext uri="{FF2B5EF4-FFF2-40B4-BE49-F238E27FC236}">
                <a16:creationId xmlns:a16="http://schemas.microsoft.com/office/drawing/2014/main" id="{B73B15C3-696D-7DBE-02EA-708AD4270229}"/>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7F1A232-C66C-435B-ED84-8CCCC5434F68}"/>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2511D37-8CCA-9E29-0178-64DE3A32F392}"/>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D411533-8876-263E-6B0D-7628E4EE4463}"/>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0294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solidFill>
                  <a:srgbClr val="990033"/>
                </a:solidFill>
                <a:effectLst/>
                <a:latin typeface="Arial Black" panose="020B0A04020102020204" pitchFamily="34" charset="0"/>
                <a:ea typeface="Calibri" panose="020F0502020204030204" pitchFamily="34" charset="0"/>
                <a:cs typeface="Arial" panose="020B0604020202020204" pitchFamily="34" charset="0"/>
              </a:rPr>
              <a:t>Customized Insurance Products</a:t>
            </a:r>
            <a:endParaRPr lang="en-GB" sz="3200" dirty="0">
              <a:solidFill>
                <a:srgbClr val="990033"/>
              </a:solidFill>
              <a:latin typeface="Arial Black" panose="020B0A04020102020204" pitchFamily="34" charset="0"/>
            </a:endParaRPr>
          </a:p>
        </p:txBody>
      </p:sp>
      <p:sp>
        <p:nvSpPr>
          <p:cNvPr id="4" name="TextBox 3">
            <a:extLst>
              <a:ext uri="{FF2B5EF4-FFF2-40B4-BE49-F238E27FC236}">
                <a16:creationId xmlns:a16="http://schemas.microsoft.com/office/drawing/2014/main" id="{717EDDD3-CEA0-F3EE-9255-D4F445D7A2EB}"/>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Microinsurance</a:t>
            </a:r>
          </a:p>
        </p:txBody>
      </p:sp>
      <p:grpSp>
        <p:nvGrpSpPr>
          <p:cNvPr id="82" name="Group 81">
            <a:extLst>
              <a:ext uri="{FF2B5EF4-FFF2-40B4-BE49-F238E27FC236}">
                <a16:creationId xmlns:a16="http://schemas.microsoft.com/office/drawing/2014/main" id="{D2C01650-69F9-5E24-87F5-0BC72AFBBA64}"/>
              </a:ext>
            </a:extLst>
          </p:cNvPr>
          <p:cNvGrpSpPr/>
          <p:nvPr/>
        </p:nvGrpSpPr>
        <p:grpSpPr>
          <a:xfrm>
            <a:off x="4327264" y="1821159"/>
            <a:ext cx="3317998" cy="4867555"/>
            <a:chOff x="4327264" y="1821159"/>
            <a:chExt cx="3317998" cy="4867555"/>
          </a:xfrm>
        </p:grpSpPr>
        <p:grpSp>
          <p:nvGrpSpPr>
            <p:cNvPr id="17" name="Group 3">
              <a:extLst>
                <a:ext uri="{FF2B5EF4-FFF2-40B4-BE49-F238E27FC236}">
                  <a16:creationId xmlns:a16="http://schemas.microsoft.com/office/drawing/2014/main" id="{A614BABD-6E54-E2AC-55A0-081D618281FB}"/>
                </a:ext>
              </a:extLst>
            </p:cNvPr>
            <p:cNvGrpSpPr/>
            <p:nvPr/>
          </p:nvGrpSpPr>
          <p:grpSpPr>
            <a:xfrm>
              <a:off x="5502978" y="1821159"/>
              <a:ext cx="593022" cy="897078"/>
              <a:chOff x="4136752" y="1733231"/>
              <a:chExt cx="723792" cy="1422710"/>
            </a:xfrm>
            <a:solidFill>
              <a:srgbClr val="990033"/>
            </a:solidFill>
          </p:grpSpPr>
          <p:sp>
            <p:nvSpPr>
              <p:cNvPr id="19" name="Chevron 4">
                <a:extLst>
                  <a:ext uri="{FF2B5EF4-FFF2-40B4-BE49-F238E27FC236}">
                    <a16:creationId xmlns:a16="http://schemas.microsoft.com/office/drawing/2014/main" id="{00A85EB9-E722-04B8-3BDA-3E051F6823EE}"/>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0" name="Rectangle 5">
                <a:extLst>
                  <a:ext uri="{FF2B5EF4-FFF2-40B4-BE49-F238E27FC236}">
                    <a16:creationId xmlns:a16="http://schemas.microsoft.com/office/drawing/2014/main" id="{4F95C948-B92B-F761-E2BE-206DD9512EBD}"/>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1" name="Rectangle 6">
                <a:extLst>
                  <a:ext uri="{FF2B5EF4-FFF2-40B4-BE49-F238E27FC236}">
                    <a16:creationId xmlns:a16="http://schemas.microsoft.com/office/drawing/2014/main" id="{B62FC7FB-D2EB-31E1-7DDF-32C984B42496}"/>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18" name="TextBox 17">
              <a:extLst>
                <a:ext uri="{FF2B5EF4-FFF2-40B4-BE49-F238E27FC236}">
                  <a16:creationId xmlns:a16="http://schemas.microsoft.com/office/drawing/2014/main" id="{D6C02464-94C7-5144-5843-34C158A1944C}"/>
                </a:ext>
              </a:extLst>
            </p:cNvPr>
            <p:cNvSpPr txBox="1"/>
            <p:nvPr/>
          </p:nvSpPr>
          <p:spPr>
            <a:xfrm>
              <a:off x="4327264" y="1844780"/>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01</a:t>
              </a:r>
              <a:endParaRPr lang="ko-KR" altLang="en-US" sz="6000" b="1" dirty="0">
                <a:solidFill>
                  <a:schemeClr val="accent2">
                    <a:lumMod val="75000"/>
                  </a:schemeClr>
                </a:solidFill>
                <a:cs typeface="Arial" pitchFamily="34" charset="0"/>
              </a:endParaRPr>
            </a:p>
          </p:txBody>
        </p:sp>
        <p:grpSp>
          <p:nvGrpSpPr>
            <p:cNvPr id="23" name="Group 7">
              <a:extLst>
                <a:ext uri="{FF2B5EF4-FFF2-40B4-BE49-F238E27FC236}">
                  <a16:creationId xmlns:a16="http://schemas.microsoft.com/office/drawing/2014/main" id="{D58CBDAE-16A1-004C-FED0-A358EC5CBD39}"/>
                </a:ext>
              </a:extLst>
            </p:cNvPr>
            <p:cNvGrpSpPr/>
            <p:nvPr/>
          </p:nvGrpSpPr>
          <p:grpSpPr>
            <a:xfrm rot="10800000">
              <a:off x="5849631" y="3246949"/>
              <a:ext cx="593022" cy="897078"/>
              <a:chOff x="4136752" y="1733231"/>
              <a:chExt cx="723792" cy="1422710"/>
            </a:xfrm>
            <a:solidFill>
              <a:srgbClr val="990033"/>
            </a:solidFill>
          </p:grpSpPr>
          <p:sp>
            <p:nvSpPr>
              <p:cNvPr id="25" name="Chevron 8">
                <a:extLst>
                  <a:ext uri="{FF2B5EF4-FFF2-40B4-BE49-F238E27FC236}">
                    <a16:creationId xmlns:a16="http://schemas.microsoft.com/office/drawing/2014/main" id="{19B1D336-B693-FBD8-69B7-AAF093039458}"/>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6" name="Rectangle 9">
                <a:extLst>
                  <a:ext uri="{FF2B5EF4-FFF2-40B4-BE49-F238E27FC236}">
                    <a16:creationId xmlns:a16="http://schemas.microsoft.com/office/drawing/2014/main" id="{90BC2E43-B244-E35B-5129-63B99C9AB8A2}"/>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7" name="Rectangle 10">
                <a:extLst>
                  <a:ext uri="{FF2B5EF4-FFF2-40B4-BE49-F238E27FC236}">
                    <a16:creationId xmlns:a16="http://schemas.microsoft.com/office/drawing/2014/main" id="{723C40CD-ED33-05A9-6271-7E5983C4A38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24" name="TextBox 23">
              <a:extLst>
                <a:ext uri="{FF2B5EF4-FFF2-40B4-BE49-F238E27FC236}">
                  <a16:creationId xmlns:a16="http://schemas.microsoft.com/office/drawing/2014/main" id="{1F9B1497-135E-6E8C-2F7F-2052A9D2903A}"/>
                </a:ext>
              </a:extLst>
            </p:cNvPr>
            <p:cNvSpPr txBox="1"/>
            <p:nvPr/>
          </p:nvSpPr>
          <p:spPr>
            <a:xfrm>
              <a:off x="6601294" y="3318326"/>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02</a:t>
              </a:r>
              <a:endParaRPr lang="ko-KR" altLang="en-US" sz="6000" b="1" dirty="0">
                <a:solidFill>
                  <a:schemeClr val="accent2">
                    <a:lumMod val="75000"/>
                  </a:schemeClr>
                </a:solidFill>
                <a:cs typeface="Arial" pitchFamily="34" charset="0"/>
              </a:endParaRPr>
            </a:p>
          </p:txBody>
        </p:sp>
        <p:grpSp>
          <p:nvGrpSpPr>
            <p:cNvPr id="29" name="Group 15">
              <a:extLst>
                <a:ext uri="{FF2B5EF4-FFF2-40B4-BE49-F238E27FC236}">
                  <a16:creationId xmlns:a16="http://schemas.microsoft.com/office/drawing/2014/main" id="{055498BE-A97E-08FF-62A3-DB9BFD01B87C}"/>
                </a:ext>
              </a:extLst>
            </p:cNvPr>
            <p:cNvGrpSpPr/>
            <p:nvPr/>
          </p:nvGrpSpPr>
          <p:grpSpPr>
            <a:xfrm rot="10800000">
              <a:off x="5849631" y="5603228"/>
              <a:ext cx="593022" cy="897078"/>
              <a:chOff x="4136752" y="1733231"/>
              <a:chExt cx="723792" cy="1422710"/>
            </a:xfrm>
            <a:solidFill>
              <a:srgbClr val="990033"/>
            </a:solidFill>
          </p:grpSpPr>
          <p:sp>
            <p:nvSpPr>
              <p:cNvPr id="31" name="Chevron 16">
                <a:extLst>
                  <a:ext uri="{FF2B5EF4-FFF2-40B4-BE49-F238E27FC236}">
                    <a16:creationId xmlns:a16="http://schemas.microsoft.com/office/drawing/2014/main" id="{821BC319-3DCD-0740-DC70-F1197A86CEC2}"/>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32" name="Rectangle 17">
                <a:extLst>
                  <a:ext uri="{FF2B5EF4-FFF2-40B4-BE49-F238E27FC236}">
                    <a16:creationId xmlns:a16="http://schemas.microsoft.com/office/drawing/2014/main" id="{CE64EDBB-986D-9A9A-FF29-3378B9974EBE}"/>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33" name="Rectangle 18">
                <a:extLst>
                  <a:ext uri="{FF2B5EF4-FFF2-40B4-BE49-F238E27FC236}">
                    <a16:creationId xmlns:a16="http://schemas.microsoft.com/office/drawing/2014/main" id="{AD37A1E1-4FB5-ED2E-D1F9-4D9487EFABB3}"/>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30" name="TextBox 29">
              <a:extLst>
                <a:ext uri="{FF2B5EF4-FFF2-40B4-BE49-F238E27FC236}">
                  <a16:creationId xmlns:a16="http://schemas.microsoft.com/office/drawing/2014/main" id="{D1F2CF25-C03E-AD12-8021-9D61176613C0}"/>
                </a:ext>
              </a:extLst>
            </p:cNvPr>
            <p:cNvSpPr txBox="1"/>
            <p:nvPr/>
          </p:nvSpPr>
          <p:spPr>
            <a:xfrm>
              <a:off x="6601294" y="5673051"/>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04</a:t>
              </a:r>
              <a:endParaRPr lang="ko-KR" altLang="en-US" sz="6000" b="1" dirty="0">
                <a:solidFill>
                  <a:schemeClr val="accent2">
                    <a:lumMod val="75000"/>
                  </a:schemeClr>
                </a:solidFill>
                <a:cs typeface="Arial" pitchFamily="34" charset="0"/>
              </a:endParaRPr>
            </a:p>
          </p:txBody>
        </p:sp>
        <p:grpSp>
          <p:nvGrpSpPr>
            <p:cNvPr id="47" name="Group 11">
              <a:extLst>
                <a:ext uri="{FF2B5EF4-FFF2-40B4-BE49-F238E27FC236}">
                  <a16:creationId xmlns:a16="http://schemas.microsoft.com/office/drawing/2014/main" id="{A8A63085-2B9F-A630-4C32-2B910A3FA866}"/>
                </a:ext>
              </a:extLst>
            </p:cNvPr>
            <p:cNvGrpSpPr/>
            <p:nvPr/>
          </p:nvGrpSpPr>
          <p:grpSpPr>
            <a:xfrm>
              <a:off x="5502978" y="4520338"/>
              <a:ext cx="593022" cy="897078"/>
              <a:chOff x="4136752" y="1733231"/>
              <a:chExt cx="723792" cy="1422710"/>
            </a:xfrm>
            <a:solidFill>
              <a:srgbClr val="990033"/>
            </a:solidFill>
          </p:grpSpPr>
          <p:sp>
            <p:nvSpPr>
              <p:cNvPr id="49" name="Chevron 12">
                <a:extLst>
                  <a:ext uri="{FF2B5EF4-FFF2-40B4-BE49-F238E27FC236}">
                    <a16:creationId xmlns:a16="http://schemas.microsoft.com/office/drawing/2014/main" id="{55CD9E90-B754-86F3-0B37-F40EA48437D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50" name="Rectangle 13">
                <a:extLst>
                  <a:ext uri="{FF2B5EF4-FFF2-40B4-BE49-F238E27FC236}">
                    <a16:creationId xmlns:a16="http://schemas.microsoft.com/office/drawing/2014/main" id="{C6E4394C-38E1-A95B-90E9-DB7FEADB6ECD}"/>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51" name="Rectangle 14">
                <a:extLst>
                  <a:ext uri="{FF2B5EF4-FFF2-40B4-BE49-F238E27FC236}">
                    <a16:creationId xmlns:a16="http://schemas.microsoft.com/office/drawing/2014/main" id="{5C9F614A-1195-4A57-4D05-9EF8BC6CD9D2}"/>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48" name="TextBox 47">
              <a:extLst>
                <a:ext uri="{FF2B5EF4-FFF2-40B4-BE49-F238E27FC236}">
                  <a16:creationId xmlns:a16="http://schemas.microsoft.com/office/drawing/2014/main" id="{8151497B-7DFB-EF1F-EEB8-79A66270AF75}"/>
                </a:ext>
              </a:extLst>
            </p:cNvPr>
            <p:cNvSpPr txBox="1"/>
            <p:nvPr/>
          </p:nvSpPr>
          <p:spPr>
            <a:xfrm>
              <a:off x="4327264" y="4575105"/>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03</a:t>
              </a:r>
              <a:endParaRPr lang="ko-KR" altLang="en-US" sz="6000" b="1" dirty="0">
                <a:solidFill>
                  <a:schemeClr val="accent2">
                    <a:lumMod val="75000"/>
                  </a:schemeClr>
                </a:solidFill>
                <a:cs typeface="Arial" pitchFamily="34" charset="0"/>
              </a:endParaRPr>
            </a:p>
          </p:txBody>
        </p:sp>
      </p:grpSp>
      <p:grpSp>
        <p:nvGrpSpPr>
          <p:cNvPr id="52" name="Group 23">
            <a:extLst>
              <a:ext uri="{FF2B5EF4-FFF2-40B4-BE49-F238E27FC236}">
                <a16:creationId xmlns:a16="http://schemas.microsoft.com/office/drawing/2014/main" id="{3B19E1FF-72B4-A5D6-3202-CA9158A9B832}"/>
              </a:ext>
            </a:extLst>
          </p:cNvPr>
          <p:cNvGrpSpPr/>
          <p:nvPr/>
        </p:nvGrpSpPr>
        <p:grpSpPr>
          <a:xfrm>
            <a:off x="6810880" y="1898017"/>
            <a:ext cx="5051382" cy="1084784"/>
            <a:chOff x="2551704" y="4283314"/>
            <a:chExt cx="935720" cy="1084784"/>
          </a:xfrm>
        </p:grpSpPr>
        <p:sp>
          <p:nvSpPr>
            <p:cNvPr id="53" name="TextBox 52">
              <a:extLst>
                <a:ext uri="{FF2B5EF4-FFF2-40B4-BE49-F238E27FC236}">
                  <a16:creationId xmlns:a16="http://schemas.microsoft.com/office/drawing/2014/main" id="{781AF46B-206D-D570-E112-BF456C51EE35}"/>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Microinsurance offers insurance products designed specifically for low-income individuals and informal sector workers. These policies cover risks that are most relevant to this demographic, such as health, disability, and funeral expenses.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DD292AA7-5DCB-572C-0C44-7074D2369C1E}"/>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2">
                      <a:lumMod val="75000"/>
                    </a:schemeClr>
                  </a:solidFill>
                  <a:latin typeface="Arial" panose="020B0604020202020204" pitchFamily="34" charset="0"/>
                  <a:cs typeface="Arial" panose="020B0604020202020204" pitchFamily="34" charset="0"/>
                </a:rPr>
                <a:t>Tailored Coverage for Low-Income Individuals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55" name="Group 26">
            <a:extLst>
              <a:ext uri="{FF2B5EF4-FFF2-40B4-BE49-F238E27FC236}">
                <a16:creationId xmlns:a16="http://schemas.microsoft.com/office/drawing/2014/main" id="{CC53D323-9EF4-6B59-1359-39F2181A67BB}"/>
              </a:ext>
            </a:extLst>
          </p:cNvPr>
          <p:cNvGrpSpPr/>
          <p:nvPr/>
        </p:nvGrpSpPr>
        <p:grpSpPr>
          <a:xfrm>
            <a:off x="6789519" y="4407409"/>
            <a:ext cx="5031737" cy="877163"/>
            <a:chOff x="2551704" y="4283314"/>
            <a:chExt cx="1111823" cy="877163"/>
          </a:xfrm>
        </p:grpSpPr>
        <p:sp>
          <p:nvSpPr>
            <p:cNvPr id="56" name="TextBox 55">
              <a:extLst>
                <a:ext uri="{FF2B5EF4-FFF2-40B4-BE49-F238E27FC236}">
                  <a16:creationId xmlns:a16="http://schemas.microsoft.com/office/drawing/2014/main" id="{0ED9DC13-0A53-02FA-C6DA-075E34A58B4B}"/>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Microinsurance providers often employ simplified and user-friendly claims processes, reducing administrative burdens and ensuring policyholders can easily access benefits when needed.</a:t>
              </a:r>
              <a:endParaRPr lang="ko-KR" altLang="en-US" sz="1100" dirty="0">
                <a:solidFill>
                  <a:schemeClr val="tx1">
                    <a:lumMod val="75000"/>
                    <a:lumOff val="25000"/>
                  </a:schemeClr>
                </a:solidFill>
                <a:cs typeface="Arial" pitchFamily="34" charset="0"/>
              </a:endParaRPr>
            </a:p>
          </p:txBody>
        </p:sp>
        <p:sp>
          <p:nvSpPr>
            <p:cNvPr id="57" name="TextBox 56">
              <a:extLst>
                <a:ext uri="{FF2B5EF4-FFF2-40B4-BE49-F238E27FC236}">
                  <a16:creationId xmlns:a16="http://schemas.microsoft.com/office/drawing/2014/main" id="{94F4E905-DA00-51AC-5B6A-43AD662FC2E9}"/>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2">
                      <a:lumMod val="75000"/>
                    </a:schemeClr>
                  </a:solidFill>
                  <a:latin typeface="Arial" panose="020B0604020202020204" pitchFamily="34" charset="0"/>
                  <a:cs typeface="Arial" panose="020B0604020202020204" pitchFamily="34" charset="0"/>
                </a:rPr>
                <a:t>Simplified Claims Processes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58" name="Group 29">
            <a:extLst>
              <a:ext uri="{FF2B5EF4-FFF2-40B4-BE49-F238E27FC236}">
                <a16:creationId xmlns:a16="http://schemas.microsoft.com/office/drawing/2014/main" id="{03EA3D0F-D993-85DD-D72C-8FA8E550616A}"/>
              </a:ext>
            </a:extLst>
          </p:cNvPr>
          <p:cNvGrpSpPr/>
          <p:nvPr/>
        </p:nvGrpSpPr>
        <p:grpSpPr>
          <a:xfrm>
            <a:off x="214640" y="3165413"/>
            <a:ext cx="4926855" cy="1084784"/>
            <a:chOff x="2385861" y="4283314"/>
            <a:chExt cx="1101563" cy="1084784"/>
          </a:xfrm>
        </p:grpSpPr>
        <p:sp>
          <p:nvSpPr>
            <p:cNvPr id="62" name="TextBox 61">
              <a:extLst>
                <a:ext uri="{FF2B5EF4-FFF2-40B4-BE49-F238E27FC236}">
                  <a16:creationId xmlns:a16="http://schemas.microsoft.com/office/drawing/2014/main" id="{73A36F19-6DF9-278C-47A0-81459E296133}"/>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Microinsurance products are typically characterized by low premiums, making them accessible to individuals with limited financial resources. This affordability encourages adoption among those who would otherwise remain uninsured.</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61868605-7383-7A3E-2B81-2206CFB5A486}"/>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Affordable Premiums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64" name="Group 32">
            <a:extLst>
              <a:ext uri="{FF2B5EF4-FFF2-40B4-BE49-F238E27FC236}">
                <a16:creationId xmlns:a16="http://schemas.microsoft.com/office/drawing/2014/main" id="{F723997D-8463-1E08-173A-8A230AB01A02}"/>
              </a:ext>
            </a:extLst>
          </p:cNvPr>
          <p:cNvGrpSpPr/>
          <p:nvPr/>
        </p:nvGrpSpPr>
        <p:grpSpPr>
          <a:xfrm>
            <a:off x="214640" y="5700206"/>
            <a:ext cx="5017760" cy="877163"/>
            <a:chOff x="2385861" y="4283314"/>
            <a:chExt cx="1101563" cy="877163"/>
          </a:xfrm>
        </p:grpSpPr>
        <p:sp>
          <p:nvSpPr>
            <p:cNvPr id="68" name="TextBox 67">
              <a:extLst>
                <a:ext uri="{FF2B5EF4-FFF2-40B4-BE49-F238E27FC236}">
                  <a16:creationId xmlns:a16="http://schemas.microsoft.com/office/drawing/2014/main" id="{3B90CE92-2217-D7DD-FE8C-93B4E8946215}"/>
                </a:ext>
              </a:extLst>
            </p:cNvPr>
            <p:cNvSpPr txBox="1"/>
            <p:nvPr/>
          </p:nvSpPr>
          <p:spPr>
            <a:xfrm>
              <a:off x="2385861" y="4560313"/>
              <a:ext cx="1101563"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Collaborations with microfinance institutions can facilitate the distribution of microinsurance products, as these institutions often have extensive networks in rural and low-income areas.</a:t>
              </a:r>
              <a:endParaRPr lang="ko-KR" altLang="en-US" sz="1100" dirty="0">
                <a:solidFill>
                  <a:schemeClr val="tx1">
                    <a:lumMod val="75000"/>
                    <a:lumOff val="25000"/>
                  </a:schemeClr>
                </a:solidFill>
                <a:cs typeface="Arial" pitchFamily="34" charset="0"/>
              </a:endParaRPr>
            </a:p>
          </p:txBody>
        </p:sp>
        <p:sp>
          <p:nvSpPr>
            <p:cNvPr id="69" name="TextBox 68">
              <a:extLst>
                <a:ext uri="{FF2B5EF4-FFF2-40B4-BE49-F238E27FC236}">
                  <a16:creationId xmlns:a16="http://schemas.microsoft.com/office/drawing/2014/main" id="{60FB617D-33A8-0BDB-C67D-395A02EDD5EA}"/>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Partnerships with Microfinance Institutions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cxnSp>
        <p:nvCxnSpPr>
          <p:cNvPr id="70" name="Straight Connector 35">
            <a:extLst>
              <a:ext uri="{FF2B5EF4-FFF2-40B4-BE49-F238E27FC236}">
                <a16:creationId xmlns:a16="http://schemas.microsoft.com/office/drawing/2014/main" id="{8D8714BE-3BAD-B050-3D0B-2730827BC97F}"/>
              </a:ext>
            </a:extLst>
          </p:cNvPr>
          <p:cNvCxnSpPr/>
          <p:nvPr/>
        </p:nvCxnSpPr>
        <p:spPr>
          <a:xfrm>
            <a:off x="6810880" y="1828160"/>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36">
            <a:extLst>
              <a:ext uri="{FF2B5EF4-FFF2-40B4-BE49-F238E27FC236}">
                <a16:creationId xmlns:a16="http://schemas.microsoft.com/office/drawing/2014/main" id="{BE54B53C-5C82-AB9E-3C14-A1DA02F8664A}"/>
              </a:ext>
            </a:extLst>
          </p:cNvPr>
          <p:cNvCxnSpPr/>
          <p:nvPr/>
        </p:nvCxnSpPr>
        <p:spPr>
          <a:xfrm>
            <a:off x="6810880" y="3070714"/>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37">
            <a:extLst>
              <a:ext uri="{FF2B5EF4-FFF2-40B4-BE49-F238E27FC236}">
                <a16:creationId xmlns:a16="http://schemas.microsoft.com/office/drawing/2014/main" id="{16C8807D-ED24-0935-1C7A-047C8063FDBA}"/>
              </a:ext>
            </a:extLst>
          </p:cNvPr>
          <p:cNvCxnSpPr/>
          <p:nvPr/>
        </p:nvCxnSpPr>
        <p:spPr>
          <a:xfrm>
            <a:off x="6810880" y="4330574"/>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38">
            <a:extLst>
              <a:ext uri="{FF2B5EF4-FFF2-40B4-BE49-F238E27FC236}">
                <a16:creationId xmlns:a16="http://schemas.microsoft.com/office/drawing/2014/main" id="{B04DCDB8-CAC0-BC1A-C15E-B3A357A3E3E2}"/>
              </a:ext>
            </a:extLst>
          </p:cNvPr>
          <p:cNvCxnSpPr/>
          <p:nvPr/>
        </p:nvCxnSpPr>
        <p:spPr>
          <a:xfrm>
            <a:off x="6810880" y="5611228"/>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39">
            <a:extLst>
              <a:ext uri="{FF2B5EF4-FFF2-40B4-BE49-F238E27FC236}">
                <a16:creationId xmlns:a16="http://schemas.microsoft.com/office/drawing/2014/main" id="{C803EA40-6F01-499E-F3E7-2E00F38F14ED}"/>
              </a:ext>
            </a:extLst>
          </p:cNvPr>
          <p:cNvCxnSpPr/>
          <p:nvPr/>
        </p:nvCxnSpPr>
        <p:spPr>
          <a:xfrm>
            <a:off x="821496" y="3133430"/>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40">
            <a:extLst>
              <a:ext uri="{FF2B5EF4-FFF2-40B4-BE49-F238E27FC236}">
                <a16:creationId xmlns:a16="http://schemas.microsoft.com/office/drawing/2014/main" id="{C3800752-929E-C03A-6C7B-5ABCC01A9C8A}"/>
              </a:ext>
            </a:extLst>
          </p:cNvPr>
          <p:cNvCxnSpPr/>
          <p:nvPr/>
        </p:nvCxnSpPr>
        <p:spPr>
          <a:xfrm>
            <a:off x="821496" y="4350584"/>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41">
            <a:extLst>
              <a:ext uri="{FF2B5EF4-FFF2-40B4-BE49-F238E27FC236}">
                <a16:creationId xmlns:a16="http://schemas.microsoft.com/office/drawing/2014/main" id="{6BBC3EE3-EB13-4D33-DA60-E9EBCE79AB80}"/>
              </a:ext>
            </a:extLst>
          </p:cNvPr>
          <p:cNvCxnSpPr/>
          <p:nvPr/>
        </p:nvCxnSpPr>
        <p:spPr>
          <a:xfrm>
            <a:off x="821496" y="5635844"/>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42">
            <a:extLst>
              <a:ext uri="{FF2B5EF4-FFF2-40B4-BE49-F238E27FC236}">
                <a16:creationId xmlns:a16="http://schemas.microsoft.com/office/drawing/2014/main" id="{EE40E87E-7F29-8FEE-1611-19FA355B3E0C}"/>
              </a:ext>
            </a:extLst>
          </p:cNvPr>
          <p:cNvCxnSpPr/>
          <p:nvPr/>
        </p:nvCxnSpPr>
        <p:spPr>
          <a:xfrm>
            <a:off x="808796" y="6738698"/>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D6099CD-6A13-30BA-8977-8675FBD9C1DA}"/>
              </a:ext>
            </a:extLst>
          </p:cNvPr>
          <p:cNvSpPr>
            <a:spLocks noGrp="1"/>
          </p:cNvSpPr>
          <p:nvPr>
            <p:ph type="sldNum" sz="quarter" idx="12"/>
          </p:nvPr>
        </p:nvSpPr>
        <p:spPr/>
        <p:txBody>
          <a:bodyPr/>
          <a:lstStyle/>
          <a:p>
            <a:fld id="{21A9E2F6-F80B-4915-AC1C-34F442F667D7}" type="slidenum">
              <a:rPr lang="en-GB" smtClean="0"/>
              <a:t>35</a:t>
            </a:fld>
            <a:endParaRPr lang="en-GB"/>
          </a:p>
        </p:txBody>
      </p:sp>
      <p:sp>
        <p:nvSpPr>
          <p:cNvPr id="5" name="Rectangle 4">
            <a:extLst>
              <a:ext uri="{FF2B5EF4-FFF2-40B4-BE49-F238E27FC236}">
                <a16:creationId xmlns:a16="http://schemas.microsoft.com/office/drawing/2014/main" id="{B7D253D9-5348-9E7C-6AFC-BF6D8DB30C2C}"/>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C0B9A77-C607-2762-8311-D796C4DBFF2B}"/>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24F0A89-9C3B-CCBF-C4B1-8A6CC6FAF160}"/>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60F19D9-4F6C-8335-17A0-8D75917B2E3A}"/>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2162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solidFill>
                  <a:srgbClr val="990033"/>
                </a:solidFill>
                <a:effectLst/>
                <a:latin typeface="Arial Black" panose="020B0A04020102020204" pitchFamily="34" charset="0"/>
                <a:ea typeface="Calibri" panose="020F0502020204030204" pitchFamily="34" charset="0"/>
                <a:cs typeface="Arial" panose="020B0604020202020204" pitchFamily="34" charset="0"/>
              </a:rPr>
              <a:t>Customized Insurance Products</a:t>
            </a:r>
            <a:endParaRPr lang="en-GB" sz="3200" dirty="0">
              <a:solidFill>
                <a:srgbClr val="990033"/>
              </a:solidFill>
              <a:latin typeface="Arial Black" panose="020B0A04020102020204" pitchFamily="34" charset="0"/>
            </a:endParaRPr>
          </a:p>
        </p:txBody>
      </p:sp>
      <p:sp>
        <p:nvSpPr>
          <p:cNvPr id="4" name="TextBox 3">
            <a:extLst>
              <a:ext uri="{FF2B5EF4-FFF2-40B4-BE49-F238E27FC236}">
                <a16:creationId xmlns:a16="http://schemas.microsoft.com/office/drawing/2014/main" id="{717EDDD3-CEA0-F3EE-9255-D4F445D7A2EB}"/>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Agricultural Insurance</a:t>
            </a:r>
          </a:p>
        </p:txBody>
      </p:sp>
      <p:grpSp>
        <p:nvGrpSpPr>
          <p:cNvPr id="3" name="Group 2">
            <a:extLst>
              <a:ext uri="{FF2B5EF4-FFF2-40B4-BE49-F238E27FC236}">
                <a16:creationId xmlns:a16="http://schemas.microsoft.com/office/drawing/2014/main" id="{6864405B-E7AE-80B6-8C8E-DF41F45B4335}"/>
              </a:ext>
            </a:extLst>
          </p:cNvPr>
          <p:cNvGrpSpPr/>
          <p:nvPr/>
        </p:nvGrpSpPr>
        <p:grpSpPr>
          <a:xfrm>
            <a:off x="4327264" y="1821159"/>
            <a:ext cx="3317998" cy="4867555"/>
            <a:chOff x="4327264" y="1821159"/>
            <a:chExt cx="3317998" cy="4867555"/>
          </a:xfrm>
        </p:grpSpPr>
        <p:grpSp>
          <p:nvGrpSpPr>
            <p:cNvPr id="17" name="Group 3">
              <a:extLst>
                <a:ext uri="{FF2B5EF4-FFF2-40B4-BE49-F238E27FC236}">
                  <a16:creationId xmlns:a16="http://schemas.microsoft.com/office/drawing/2014/main" id="{A614BABD-6E54-E2AC-55A0-081D618281FB}"/>
                </a:ext>
              </a:extLst>
            </p:cNvPr>
            <p:cNvGrpSpPr/>
            <p:nvPr/>
          </p:nvGrpSpPr>
          <p:grpSpPr>
            <a:xfrm>
              <a:off x="5502978" y="1821159"/>
              <a:ext cx="593022" cy="897078"/>
              <a:chOff x="4136752" y="1733231"/>
              <a:chExt cx="723792" cy="1422710"/>
            </a:xfrm>
            <a:solidFill>
              <a:srgbClr val="990033"/>
            </a:solidFill>
          </p:grpSpPr>
          <p:sp>
            <p:nvSpPr>
              <p:cNvPr id="19" name="Chevron 4">
                <a:extLst>
                  <a:ext uri="{FF2B5EF4-FFF2-40B4-BE49-F238E27FC236}">
                    <a16:creationId xmlns:a16="http://schemas.microsoft.com/office/drawing/2014/main" id="{00A85EB9-E722-04B8-3BDA-3E051F6823EE}"/>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0" name="Rectangle 5">
                <a:extLst>
                  <a:ext uri="{FF2B5EF4-FFF2-40B4-BE49-F238E27FC236}">
                    <a16:creationId xmlns:a16="http://schemas.microsoft.com/office/drawing/2014/main" id="{4F95C948-B92B-F761-E2BE-206DD9512EBD}"/>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1" name="Rectangle 6">
                <a:extLst>
                  <a:ext uri="{FF2B5EF4-FFF2-40B4-BE49-F238E27FC236}">
                    <a16:creationId xmlns:a16="http://schemas.microsoft.com/office/drawing/2014/main" id="{B62FC7FB-D2EB-31E1-7DDF-32C984B42496}"/>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18" name="TextBox 17">
              <a:extLst>
                <a:ext uri="{FF2B5EF4-FFF2-40B4-BE49-F238E27FC236}">
                  <a16:creationId xmlns:a16="http://schemas.microsoft.com/office/drawing/2014/main" id="{D6C02464-94C7-5144-5843-34C158A1944C}"/>
                </a:ext>
              </a:extLst>
            </p:cNvPr>
            <p:cNvSpPr txBox="1"/>
            <p:nvPr/>
          </p:nvSpPr>
          <p:spPr>
            <a:xfrm>
              <a:off x="4327264" y="1844780"/>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01</a:t>
              </a:r>
              <a:endParaRPr lang="ko-KR" altLang="en-US" sz="6000" b="1" dirty="0">
                <a:solidFill>
                  <a:schemeClr val="accent2">
                    <a:lumMod val="75000"/>
                  </a:schemeClr>
                </a:solidFill>
                <a:cs typeface="Arial" pitchFamily="34" charset="0"/>
              </a:endParaRPr>
            </a:p>
          </p:txBody>
        </p:sp>
        <p:grpSp>
          <p:nvGrpSpPr>
            <p:cNvPr id="23" name="Group 7">
              <a:extLst>
                <a:ext uri="{FF2B5EF4-FFF2-40B4-BE49-F238E27FC236}">
                  <a16:creationId xmlns:a16="http://schemas.microsoft.com/office/drawing/2014/main" id="{D58CBDAE-16A1-004C-FED0-A358EC5CBD39}"/>
                </a:ext>
              </a:extLst>
            </p:cNvPr>
            <p:cNvGrpSpPr/>
            <p:nvPr/>
          </p:nvGrpSpPr>
          <p:grpSpPr>
            <a:xfrm rot="10800000">
              <a:off x="5849631" y="3246949"/>
              <a:ext cx="593022" cy="897078"/>
              <a:chOff x="4136752" y="1733231"/>
              <a:chExt cx="723792" cy="1422710"/>
            </a:xfrm>
            <a:solidFill>
              <a:srgbClr val="990033"/>
            </a:solidFill>
          </p:grpSpPr>
          <p:sp>
            <p:nvSpPr>
              <p:cNvPr id="25" name="Chevron 8">
                <a:extLst>
                  <a:ext uri="{FF2B5EF4-FFF2-40B4-BE49-F238E27FC236}">
                    <a16:creationId xmlns:a16="http://schemas.microsoft.com/office/drawing/2014/main" id="{19B1D336-B693-FBD8-69B7-AAF093039458}"/>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6" name="Rectangle 9">
                <a:extLst>
                  <a:ext uri="{FF2B5EF4-FFF2-40B4-BE49-F238E27FC236}">
                    <a16:creationId xmlns:a16="http://schemas.microsoft.com/office/drawing/2014/main" id="{90BC2E43-B244-E35B-5129-63B99C9AB8A2}"/>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27" name="Rectangle 10">
                <a:extLst>
                  <a:ext uri="{FF2B5EF4-FFF2-40B4-BE49-F238E27FC236}">
                    <a16:creationId xmlns:a16="http://schemas.microsoft.com/office/drawing/2014/main" id="{723C40CD-ED33-05A9-6271-7E5983C4A38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24" name="TextBox 23">
              <a:extLst>
                <a:ext uri="{FF2B5EF4-FFF2-40B4-BE49-F238E27FC236}">
                  <a16:creationId xmlns:a16="http://schemas.microsoft.com/office/drawing/2014/main" id="{1F9B1497-135E-6E8C-2F7F-2052A9D2903A}"/>
                </a:ext>
              </a:extLst>
            </p:cNvPr>
            <p:cNvSpPr txBox="1"/>
            <p:nvPr/>
          </p:nvSpPr>
          <p:spPr>
            <a:xfrm>
              <a:off x="6601294" y="3318326"/>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02</a:t>
              </a:r>
              <a:endParaRPr lang="ko-KR" altLang="en-US" sz="6000" b="1" dirty="0">
                <a:solidFill>
                  <a:schemeClr val="accent2">
                    <a:lumMod val="75000"/>
                  </a:schemeClr>
                </a:solidFill>
                <a:cs typeface="Arial" pitchFamily="34" charset="0"/>
              </a:endParaRPr>
            </a:p>
          </p:txBody>
        </p:sp>
        <p:grpSp>
          <p:nvGrpSpPr>
            <p:cNvPr id="29" name="Group 15">
              <a:extLst>
                <a:ext uri="{FF2B5EF4-FFF2-40B4-BE49-F238E27FC236}">
                  <a16:creationId xmlns:a16="http://schemas.microsoft.com/office/drawing/2014/main" id="{055498BE-A97E-08FF-62A3-DB9BFD01B87C}"/>
                </a:ext>
              </a:extLst>
            </p:cNvPr>
            <p:cNvGrpSpPr/>
            <p:nvPr/>
          </p:nvGrpSpPr>
          <p:grpSpPr>
            <a:xfrm rot="10800000">
              <a:off x="5849631" y="5603228"/>
              <a:ext cx="593022" cy="897078"/>
              <a:chOff x="4136752" y="1733231"/>
              <a:chExt cx="723792" cy="1422710"/>
            </a:xfrm>
            <a:solidFill>
              <a:srgbClr val="990033"/>
            </a:solidFill>
          </p:grpSpPr>
          <p:sp>
            <p:nvSpPr>
              <p:cNvPr id="31" name="Chevron 16">
                <a:extLst>
                  <a:ext uri="{FF2B5EF4-FFF2-40B4-BE49-F238E27FC236}">
                    <a16:creationId xmlns:a16="http://schemas.microsoft.com/office/drawing/2014/main" id="{821BC319-3DCD-0740-DC70-F1197A86CEC2}"/>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32" name="Rectangle 17">
                <a:extLst>
                  <a:ext uri="{FF2B5EF4-FFF2-40B4-BE49-F238E27FC236}">
                    <a16:creationId xmlns:a16="http://schemas.microsoft.com/office/drawing/2014/main" id="{CE64EDBB-986D-9A9A-FF29-3378B9974EBE}"/>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33" name="Rectangle 18">
                <a:extLst>
                  <a:ext uri="{FF2B5EF4-FFF2-40B4-BE49-F238E27FC236}">
                    <a16:creationId xmlns:a16="http://schemas.microsoft.com/office/drawing/2014/main" id="{AD37A1E1-4FB5-ED2E-D1F9-4D9487EFABB3}"/>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30" name="TextBox 29">
              <a:extLst>
                <a:ext uri="{FF2B5EF4-FFF2-40B4-BE49-F238E27FC236}">
                  <a16:creationId xmlns:a16="http://schemas.microsoft.com/office/drawing/2014/main" id="{D1F2CF25-C03E-AD12-8021-9D61176613C0}"/>
                </a:ext>
              </a:extLst>
            </p:cNvPr>
            <p:cNvSpPr txBox="1"/>
            <p:nvPr/>
          </p:nvSpPr>
          <p:spPr>
            <a:xfrm>
              <a:off x="6601294" y="5673051"/>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04</a:t>
              </a:r>
              <a:endParaRPr lang="ko-KR" altLang="en-US" sz="6000" b="1" dirty="0">
                <a:solidFill>
                  <a:schemeClr val="accent2">
                    <a:lumMod val="75000"/>
                  </a:schemeClr>
                </a:solidFill>
                <a:cs typeface="Arial" pitchFamily="34" charset="0"/>
              </a:endParaRPr>
            </a:p>
          </p:txBody>
        </p:sp>
        <p:grpSp>
          <p:nvGrpSpPr>
            <p:cNvPr id="47" name="Group 11">
              <a:extLst>
                <a:ext uri="{FF2B5EF4-FFF2-40B4-BE49-F238E27FC236}">
                  <a16:creationId xmlns:a16="http://schemas.microsoft.com/office/drawing/2014/main" id="{A8A63085-2B9F-A630-4C32-2B910A3FA866}"/>
                </a:ext>
              </a:extLst>
            </p:cNvPr>
            <p:cNvGrpSpPr/>
            <p:nvPr/>
          </p:nvGrpSpPr>
          <p:grpSpPr>
            <a:xfrm>
              <a:off x="5502978" y="4520338"/>
              <a:ext cx="593022" cy="897078"/>
              <a:chOff x="4136752" y="1733231"/>
              <a:chExt cx="723792" cy="1422710"/>
            </a:xfrm>
            <a:solidFill>
              <a:srgbClr val="990033"/>
            </a:solidFill>
          </p:grpSpPr>
          <p:sp>
            <p:nvSpPr>
              <p:cNvPr id="49" name="Chevron 12">
                <a:extLst>
                  <a:ext uri="{FF2B5EF4-FFF2-40B4-BE49-F238E27FC236}">
                    <a16:creationId xmlns:a16="http://schemas.microsoft.com/office/drawing/2014/main" id="{55CD9E90-B754-86F3-0B37-F40EA48437D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50" name="Rectangle 13">
                <a:extLst>
                  <a:ext uri="{FF2B5EF4-FFF2-40B4-BE49-F238E27FC236}">
                    <a16:creationId xmlns:a16="http://schemas.microsoft.com/office/drawing/2014/main" id="{C6E4394C-38E1-A95B-90E9-DB7FEADB6ECD}"/>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sp>
            <p:nvSpPr>
              <p:cNvPr id="51" name="Rectangle 14">
                <a:extLst>
                  <a:ext uri="{FF2B5EF4-FFF2-40B4-BE49-F238E27FC236}">
                    <a16:creationId xmlns:a16="http://schemas.microsoft.com/office/drawing/2014/main" id="{5C9F614A-1195-4A57-4D05-9EF8BC6CD9D2}"/>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2">
                      <a:lumMod val="75000"/>
                    </a:schemeClr>
                  </a:solidFill>
                </a:endParaRPr>
              </a:p>
            </p:txBody>
          </p:sp>
        </p:grpSp>
        <p:sp>
          <p:nvSpPr>
            <p:cNvPr id="48" name="TextBox 47">
              <a:extLst>
                <a:ext uri="{FF2B5EF4-FFF2-40B4-BE49-F238E27FC236}">
                  <a16:creationId xmlns:a16="http://schemas.microsoft.com/office/drawing/2014/main" id="{8151497B-7DFB-EF1F-EEB8-79A66270AF75}"/>
                </a:ext>
              </a:extLst>
            </p:cNvPr>
            <p:cNvSpPr txBox="1"/>
            <p:nvPr/>
          </p:nvSpPr>
          <p:spPr>
            <a:xfrm>
              <a:off x="4327264" y="4575105"/>
              <a:ext cx="1043968" cy="1015663"/>
            </a:xfrm>
            <a:prstGeom prst="rect">
              <a:avLst/>
            </a:prstGeom>
            <a:noFill/>
          </p:spPr>
          <p:txBody>
            <a:bodyPr wrap="square" rtlCol="0">
              <a:spAutoFit/>
            </a:bodyPr>
            <a:lstStyle/>
            <a:p>
              <a:pPr algn="ctr"/>
              <a:r>
                <a:rPr lang="en-US" altLang="ko-KR" sz="6000" b="1" dirty="0">
                  <a:solidFill>
                    <a:schemeClr val="accent2">
                      <a:lumMod val="75000"/>
                    </a:schemeClr>
                  </a:solidFill>
                  <a:cs typeface="Arial" pitchFamily="34" charset="0"/>
                </a:rPr>
                <a:t>03</a:t>
              </a:r>
              <a:endParaRPr lang="ko-KR" altLang="en-US" sz="6000" b="1" dirty="0">
                <a:solidFill>
                  <a:schemeClr val="accent2">
                    <a:lumMod val="75000"/>
                  </a:schemeClr>
                </a:solidFill>
                <a:cs typeface="Arial" pitchFamily="34" charset="0"/>
              </a:endParaRPr>
            </a:p>
          </p:txBody>
        </p:sp>
      </p:grpSp>
      <p:grpSp>
        <p:nvGrpSpPr>
          <p:cNvPr id="52" name="Group 23">
            <a:extLst>
              <a:ext uri="{FF2B5EF4-FFF2-40B4-BE49-F238E27FC236}">
                <a16:creationId xmlns:a16="http://schemas.microsoft.com/office/drawing/2014/main" id="{3B19E1FF-72B4-A5D6-3202-CA9158A9B832}"/>
              </a:ext>
            </a:extLst>
          </p:cNvPr>
          <p:cNvGrpSpPr/>
          <p:nvPr/>
        </p:nvGrpSpPr>
        <p:grpSpPr>
          <a:xfrm>
            <a:off x="6810880" y="1898017"/>
            <a:ext cx="5051382" cy="903645"/>
            <a:chOff x="2551704" y="4283314"/>
            <a:chExt cx="935720" cy="903645"/>
          </a:xfrm>
        </p:grpSpPr>
        <p:sp>
          <p:nvSpPr>
            <p:cNvPr id="53" name="TextBox 52">
              <a:extLst>
                <a:ext uri="{FF2B5EF4-FFF2-40B4-BE49-F238E27FC236}">
                  <a16:creationId xmlns:a16="http://schemas.microsoft.com/office/drawing/2014/main" id="{781AF46B-206D-D570-E112-BF456C51EE35}"/>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Agriculture is a critical sector in many West African economies. Agricultural insurance products can protect farmers against crop failure due to adverse weather conditions, pests, or diseases, helping to stabilize their livelihoods.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DD292AA7-5DCB-572C-0C44-7074D2369C1E}"/>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2">
                      <a:lumMod val="75000"/>
                    </a:schemeClr>
                  </a:solidFill>
                  <a:latin typeface="Arial" panose="020B0604020202020204" pitchFamily="34" charset="0"/>
                  <a:cs typeface="Arial" panose="020B0604020202020204" pitchFamily="34" charset="0"/>
                </a:rPr>
                <a:t>Protecting Farmers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55" name="Group 26">
            <a:extLst>
              <a:ext uri="{FF2B5EF4-FFF2-40B4-BE49-F238E27FC236}">
                <a16:creationId xmlns:a16="http://schemas.microsoft.com/office/drawing/2014/main" id="{CC53D323-9EF4-6B59-1359-39F2181A67BB}"/>
              </a:ext>
            </a:extLst>
          </p:cNvPr>
          <p:cNvGrpSpPr/>
          <p:nvPr/>
        </p:nvGrpSpPr>
        <p:grpSpPr>
          <a:xfrm>
            <a:off x="6789519" y="4407409"/>
            <a:ext cx="5031737" cy="877163"/>
            <a:chOff x="2551704" y="4283314"/>
            <a:chExt cx="1111823" cy="877163"/>
          </a:xfrm>
        </p:grpSpPr>
        <p:sp>
          <p:nvSpPr>
            <p:cNvPr id="56" name="TextBox 55">
              <a:extLst>
                <a:ext uri="{FF2B5EF4-FFF2-40B4-BE49-F238E27FC236}">
                  <a16:creationId xmlns:a16="http://schemas.microsoft.com/office/drawing/2014/main" id="{0ED9DC13-0A53-02FA-C6DA-075E34A58B4B}"/>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Alongside insurance coverage, insurers can provide risk management services to farmers, such as agronomic advice, weather forecasting, and access to improved farming practices.</a:t>
              </a:r>
              <a:endParaRPr lang="ko-KR" altLang="en-US" sz="1100" dirty="0">
                <a:solidFill>
                  <a:schemeClr val="tx1">
                    <a:lumMod val="75000"/>
                    <a:lumOff val="25000"/>
                  </a:schemeClr>
                </a:solidFill>
                <a:cs typeface="Arial" pitchFamily="34" charset="0"/>
              </a:endParaRPr>
            </a:p>
          </p:txBody>
        </p:sp>
        <p:sp>
          <p:nvSpPr>
            <p:cNvPr id="57" name="TextBox 56">
              <a:extLst>
                <a:ext uri="{FF2B5EF4-FFF2-40B4-BE49-F238E27FC236}">
                  <a16:creationId xmlns:a16="http://schemas.microsoft.com/office/drawing/2014/main" id="{94F4E905-DA00-51AC-5B6A-43AD662FC2E9}"/>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2">
                      <a:lumMod val="75000"/>
                    </a:schemeClr>
                  </a:solidFill>
                  <a:latin typeface="Arial" panose="020B0604020202020204" pitchFamily="34" charset="0"/>
                  <a:cs typeface="Arial" panose="020B0604020202020204" pitchFamily="34" charset="0"/>
                </a:rPr>
                <a:t>Risk Management Services</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58" name="Group 29">
            <a:extLst>
              <a:ext uri="{FF2B5EF4-FFF2-40B4-BE49-F238E27FC236}">
                <a16:creationId xmlns:a16="http://schemas.microsoft.com/office/drawing/2014/main" id="{03EA3D0F-D993-85DD-D72C-8FA8E550616A}"/>
              </a:ext>
            </a:extLst>
          </p:cNvPr>
          <p:cNvGrpSpPr/>
          <p:nvPr/>
        </p:nvGrpSpPr>
        <p:grpSpPr>
          <a:xfrm>
            <a:off x="214640" y="3165413"/>
            <a:ext cx="4926855" cy="1084784"/>
            <a:chOff x="2385861" y="4283314"/>
            <a:chExt cx="1101563" cy="1084784"/>
          </a:xfrm>
        </p:grpSpPr>
        <p:sp>
          <p:nvSpPr>
            <p:cNvPr id="62" name="TextBox 61">
              <a:extLst>
                <a:ext uri="{FF2B5EF4-FFF2-40B4-BE49-F238E27FC236}">
                  <a16:creationId xmlns:a16="http://schemas.microsoft.com/office/drawing/2014/main" id="{73A36F19-6DF9-278C-47A0-81459E296133}"/>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Leveraging technology and weather data, insurers can offer index-based insurance products that automatically trigger payouts when specific weather conditions (such as drought or excessive rainfall) are met. This eliminates the need for time-consuming claims assessments.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61868605-7383-7A3E-2B81-2206CFB5A486}"/>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Index-Based Insurance</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grpSp>
        <p:nvGrpSpPr>
          <p:cNvPr id="64" name="Group 32">
            <a:extLst>
              <a:ext uri="{FF2B5EF4-FFF2-40B4-BE49-F238E27FC236}">
                <a16:creationId xmlns:a16="http://schemas.microsoft.com/office/drawing/2014/main" id="{F723997D-8463-1E08-173A-8A230AB01A02}"/>
              </a:ext>
            </a:extLst>
          </p:cNvPr>
          <p:cNvGrpSpPr/>
          <p:nvPr/>
        </p:nvGrpSpPr>
        <p:grpSpPr>
          <a:xfrm>
            <a:off x="214640" y="5700206"/>
            <a:ext cx="5017760" cy="1046440"/>
            <a:chOff x="2385861" y="4283314"/>
            <a:chExt cx="1101563" cy="1046440"/>
          </a:xfrm>
        </p:grpSpPr>
        <p:sp>
          <p:nvSpPr>
            <p:cNvPr id="68" name="TextBox 67">
              <a:extLst>
                <a:ext uri="{FF2B5EF4-FFF2-40B4-BE49-F238E27FC236}">
                  <a16:creationId xmlns:a16="http://schemas.microsoft.com/office/drawing/2014/main" id="{3B90CE92-2217-D7DD-FE8C-93B4E8946215}"/>
                </a:ext>
              </a:extLst>
            </p:cNvPr>
            <p:cNvSpPr txBox="1"/>
            <p:nvPr/>
          </p:nvSpPr>
          <p:spPr>
            <a:xfrm>
              <a:off x="2385861" y="4560313"/>
              <a:ext cx="1101563" cy="769441"/>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Collaborations between insurers and governments can lead to subsidized agricultural insurance programs that make coverage more affordable for smallholder farmers. These partnerships can also involve risk-sharing mechanisms.</a:t>
              </a:r>
              <a:endParaRPr lang="ko-KR" altLang="en-US" sz="1100" dirty="0">
                <a:solidFill>
                  <a:schemeClr val="tx1">
                    <a:lumMod val="75000"/>
                    <a:lumOff val="25000"/>
                  </a:schemeClr>
                </a:solidFill>
                <a:cs typeface="Arial" pitchFamily="34" charset="0"/>
              </a:endParaRPr>
            </a:p>
          </p:txBody>
        </p:sp>
        <p:sp>
          <p:nvSpPr>
            <p:cNvPr id="69" name="TextBox 68">
              <a:extLst>
                <a:ext uri="{FF2B5EF4-FFF2-40B4-BE49-F238E27FC236}">
                  <a16:creationId xmlns:a16="http://schemas.microsoft.com/office/drawing/2014/main" id="{60FB617D-33A8-0BDB-C67D-395A02EDD5EA}"/>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2">
                      <a:lumMod val="75000"/>
                    </a:schemeClr>
                  </a:solidFill>
                  <a:latin typeface="Arial" panose="020B0604020202020204" pitchFamily="34" charset="0"/>
                  <a:cs typeface="Arial" panose="020B0604020202020204" pitchFamily="34" charset="0"/>
                </a:rPr>
                <a:t>Government Support</a:t>
              </a:r>
              <a:endParaRPr lang="ko-KR" altLang="en-US" sz="1400" b="1" dirty="0">
                <a:solidFill>
                  <a:schemeClr val="accent2">
                    <a:lumMod val="75000"/>
                  </a:schemeClr>
                </a:solidFill>
                <a:latin typeface="Arial" panose="020B0604020202020204" pitchFamily="34" charset="0"/>
                <a:cs typeface="Arial" panose="020B0604020202020204" pitchFamily="34" charset="0"/>
              </a:endParaRPr>
            </a:p>
          </p:txBody>
        </p:sp>
      </p:grpSp>
      <p:cxnSp>
        <p:nvCxnSpPr>
          <p:cNvPr id="70" name="Straight Connector 35">
            <a:extLst>
              <a:ext uri="{FF2B5EF4-FFF2-40B4-BE49-F238E27FC236}">
                <a16:creationId xmlns:a16="http://schemas.microsoft.com/office/drawing/2014/main" id="{8D8714BE-3BAD-B050-3D0B-2730827BC97F}"/>
              </a:ext>
            </a:extLst>
          </p:cNvPr>
          <p:cNvCxnSpPr/>
          <p:nvPr/>
        </p:nvCxnSpPr>
        <p:spPr>
          <a:xfrm>
            <a:off x="6810880" y="1828160"/>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36">
            <a:extLst>
              <a:ext uri="{FF2B5EF4-FFF2-40B4-BE49-F238E27FC236}">
                <a16:creationId xmlns:a16="http://schemas.microsoft.com/office/drawing/2014/main" id="{BE54B53C-5C82-AB9E-3C14-A1DA02F8664A}"/>
              </a:ext>
            </a:extLst>
          </p:cNvPr>
          <p:cNvCxnSpPr/>
          <p:nvPr/>
        </p:nvCxnSpPr>
        <p:spPr>
          <a:xfrm>
            <a:off x="6810880" y="3070714"/>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37">
            <a:extLst>
              <a:ext uri="{FF2B5EF4-FFF2-40B4-BE49-F238E27FC236}">
                <a16:creationId xmlns:a16="http://schemas.microsoft.com/office/drawing/2014/main" id="{16C8807D-ED24-0935-1C7A-047C8063FDBA}"/>
              </a:ext>
            </a:extLst>
          </p:cNvPr>
          <p:cNvCxnSpPr/>
          <p:nvPr/>
        </p:nvCxnSpPr>
        <p:spPr>
          <a:xfrm>
            <a:off x="6810880" y="4330574"/>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38">
            <a:extLst>
              <a:ext uri="{FF2B5EF4-FFF2-40B4-BE49-F238E27FC236}">
                <a16:creationId xmlns:a16="http://schemas.microsoft.com/office/drawing/2014/main" id="{B04DCDB8-CAC0-BC1A-C15E-B3A357A3E3E2}"/>
              </a:ext>
            </a:extLst>
          </p:cNvPr>
          <p:cNvCxnSpPr/>
          <p:nvPr/>
        </p:nvCxnSpPr>
        <p:spPr>
          <a:xfrm>
            <a:off x="6810880" y="5611228"/>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39">
            <a:extLst>
              <a:ext uri="{FF2B5EF4-FFF2-40B4-BE49-F238E27FC236}">
                <a16:creationId xmlns:a16="http://schemas.microsoft.com/office/drawing/2014/main" id="{C803EA40-6F01-499E-F3E7-2E00F38F14ED}"/>
              </a:ext>
            </a:extLst>
          </p:cNvPr>
          <p:cNvCxnSpPr/>
          <p:nvPr/>
        </p:nvCxnSpPr>
        <p:spPr>
          <a:xfrm>
            <a:off x="821496" y="3133430"/>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40">
            <a:extLst>
              <a:ext uri="{FF2B5EF4-FFF2-40B4-BE49-F238E27FC236}">
                <a16:creationId xmlns:a16="http://schemas.microsoft.com/office/drawing/2014/main" id="{C3800752-929E-C03A-6C7B-5ABCC01A9C8A}"/>
              </a:ext>
            </a:extLst>
          </p:cNvPr>
          <p:cNvCxnSpPr/>
          <p:nvPr/>
        </p:nvCxnSpPr>
        <p:spPr>
          <a:xfrm>
            <a:off x="821496" y="4350584"/>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41">
            <a:extLst>
              <a:ext uri="{FF2B5EF4-FFF2-40B4-BE49-F238E27FC236}">
                <a16:creationId xmlns:a16="http://schemas.microsoft.com/office/drawing/2014/main" id="{6BBC3EE3-EB13-4D33-DA60-E9EBCE79AB80}"/>
              </a:ext>
            </a:extLst>
          </p:cNvPr>
          <p:cNvCxnSpPr/>
          <p:nvPr/>
        </p:nvCxnSpPr>
        <p:spPr>
          <a:xfrm>
            <a:off x="821496" y="5635844"/>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42">
            <a:extLst>
              <a:ext uri="{FF2B5EF4-FFF2-40B4-BE49-F238E27FC236}">
                <a16:creationId xmlns:a16="http://schemas.microsoft.com/office/drawing/2014/main" id="{EE40E87E-7F29-8FEE-1611-19FA355B3E0C}"/>
              </a:ext>
            </a:extLst>
          </p:cNvPr>
          <p:cNvCxnSpPr/>
          <p:nvPr/>
        </p:nvCxnSpPr>
        <p:spPr>
          <a:xfrm>
            <a:off x="808796" y="6738698"/>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68515ED1-10D0-C20A-EC4B-6152B92C5FB0}"/>
              </a:ext>
            </a:extLst>
          </p:cNvPr>
          <p:cNvSpPr>
            <a:spLocks noGrp="1"/>
          </p:cNvSpPr>
          <p:nvPr>
            <p:ph type="sldNum" sz="quarter" idx="12"/>
          </p:nvPr>
        </p:nvSpPr>
        <p:spPr/>
        <p:txBody>
          <a:bodyPr/>
          <a:lstStyle/>
          <a:p>
            <a:fld id="{21A9E2F6-F80B-4915-AC1C-34F442F667D7}" type="slidenum">
              <a:rPr lang="en-GB" smtClean="0"/>
              <a:t>36</a:t>
            </a:fld>
            <a:endParaRPr lang="en-GB"/>
          </a:p>
        </p:txBody>
      </p:sp>
      <p:sp>
        <p:nvSpPr>
          <p:cNvPr id="6" name="Rectangle 5">
            <a:extLst>
              <a:ext uri="{FF2B5EF4-FFF2-40B4-BE49-F238E27FC236}">
                <a16:creationId xmlns:a16="http://schemas.microsoft.com/office/drawing/2014/main" id="{47E00660-0559-8095-363E-4439DE958E2C}"/>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86091EC-FA85-84C7-3165-6B5013BE6039}"/>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4E51A76-1E95-B880-86DD-B1E7996CF0DC}"/>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965C594-508E-A7A1-4544-3D6EB6BE9BA3}"/>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131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solidFill>
                  <a:srgbClr val="990033"/>
                </a:solidFill>
                <a:effectLst/>
                <a:latin typeface="Arial Black" panose="020B0A04020102020204" pitchFamily="34" charset="0"/>
                <a:ea typeface="Calibri" panose="020F0502020204030204" pitchFamily="34" charset="0"/>
                <a:cs typeface="Arial" panose="020B0604020202020204" pitchFamily="34" charset="0"/>
              </a:rPr>
              <a:t>Customized Insurance Products</a:t>
            </a:r>
            <a:endParaRPr lang="en-GB" sz="3200" dirty="0">
              <a:solidFill>
                <a:srgbClr val="990033"/>
              </a:solidFill>
              <a:latin typeface="Arial Black" panose="020B0A04020102020204" pitchFamily="34" charset="0"/>
            </a:endParaRPr>
          </a:p>
        </p:txBody>
      </p:sp>
      <p:sp>
        <p:nvSpPr>
          <p:cNvPr id="5" name="TextBox 4">
            <a:extLst>
              <a:ext uri="{FF2B5EF4-FFF2-40B4-BE49-F238E27FC236}">
                <a16:creationId xmlns:a16="http://schemas.microsoft.com/office/drawing/2014/main" id="{147BEC43-6463-45A1-11FB-E5EE4BCAAE59}"/>
              </a:ext>
            </a:extLst>
          </p:cNvPr>
          <p:cNvSpPr txBox="1"/>
          <p:nvPr/>
        </p:nvSpPr>
        <p:spPr>
          <a:xfrm>
            <a:off x="340820" y="1613488"/>
            <a:ext cx="11521439" cy="2118529"/>
          </a:xfrm>
          <a:prstGeom prst="rect">
            <a:avLst/>
          </a:prstGeom>
          <a:noFill/>
        </p:spPr>
        <p:txBody>
          <a:bodyPr wrap="square">
            <a:spAutoFit/>
          </a:bodyPr>
          <a:lstStyle/>
          <a:p>
            <a:pPr algn="just">
              <a:lnSpc>
                <a:spcPct val="150000"/>
              </a:lnSpc>
            </a:pPr>
            <a:r>
              <a:rPr lang="en-US" kern="100" dirty="0">
                <a:effectLst/>
                <a:latin typeface="Arial" panose="020B0604020202020204" pitchFamily="34" charset="0"/>
                <a:ea typeface="Calibri" panose="020F0502020204030204" pitchFamily="34" charset="0"/>
                <a:cs typeface="Arial" panose="020B0604020202020204" pitchFamily="34" charset="0"/>
              </a:rPr>
              <a:t>Customized insurance products, including microinsurance and agricultural insurance, are instrumental in addressing the unique needs and challenges faced by West Africa. These tailored offerings can increase insurance adoption, improve financial resilience, and support economic growth in the region. It's essential for insurers to work closely with local communities, governments, and other stakeholders to design and deliver these products effectively. </a:t>
            </a:r>
            <a:endParaRPr lang="en-GB"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2841569-C4C1-0F0E-2230-5A0918FD7665}"/>
              </a:ext>
            </a:extLst>
          </p:cNvPr>
          <p:cNvSpPr>
            <a:spLocks noGrp="1"/>
          </p:cNvSpPr>
          <p:nvPr>
            <p:ph type="sldNum" sz="quarter" idx="12"/>
          </p:nvPr>
        </p:nvSpPr>
        <p:spPr/>
        <p:txBody>
          <a:bodyPr/>
          <a:lstStyle/>
          <a:p>
            <a:fld id="{21A9E2F6-F80B-4915-AC1C-34F442F667D7}" type="slidenum">
              <a:rPr lang="en-GB" smtClean="0"/>
              <a:t>37</a:t>
            </a:fld>
            <a:endParaRPr lang="en-GB"/>
          </a:p>
        </p:txBody>
      </p:sp>
      <p:sp>
        <p:nvSpPr>
          <p:cNvPr id="4" name="Rectangle 3">
            <a:extLst>
              <a:ext uri="{FF2B5EF4-FFF2-40B4-BE49-F238E27FC236}">
                <a16:creationId xmlns:a16="http://schemas.microsoft.com/office/drawing/2014/main" id="{558577D3-3B22-FC60-1977-28A3473FAF84}"/>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507BC23-9400-5963-77BC-A8766FC4252D}"/>
              </a:ext>
            </a:extLst>
          </p:cNvPr>
          <p:cNvSpPr/>
          <p:nvPr/>
        </p:nvSpPr>
        <p:spPr>
          <a:xfrm>
            <a:off x="9261229" y="31017"/>
            <a:ext cx="1418493" cy="222738"/>
          </a:xfrm>
          <a:prstGeom prst="rect">
            <a:avLst/>
          </a:prstGeom>
          <a:solidFill>
            <a:srgbClr val="990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76112A3-D6DE-CEE1-E582-5EE3E326A475}"/>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FDAB638-CFE7-5678-E773-0AFB5E888180}"/>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1015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63CC-7711-AA5D-8D4B-09081CA4177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C8137FA-CCCD-9EE2-E477-98FFB7D4934D}"/>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699C30CD-4069-F642-A019-4315037DE06C}"/>
              </a:ext>
            </a:extLst>
          </p:cNvPr>
          <p:cNvSpPr/>
          <p:nvPr/>
        </p:nvSpPr>
        <p:spPr>
          <a:xfrm>
            <a:off x="0" y="0"/>
            <a:ext cx="12192000" cy="6858000"/>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400" dirty="0">
              <a:latin typeface="Arial Black" panose="020B0A04020102020204" pitchFamily="34" charset="0"/>
            </a:endParaRPr>
          </a:p>
        </p:txBody>
      </p:sp>
      <p:sp>
        <p:nvSpPr>
          <p:cNvPr id="6" name="Slide Number Placeholder 5">
            <a:extLst>
              <a:ext uri="{FF2B5EF4-FFF2-40B4-BE49-F238E27FC236}">
                <a16:creationId xmlns:a16="http://schemas.microsoft.com/office/drawing/2014/main" id="{7F2A0F4A-4AED-15BF-3CA4-5FFEDB85F3FB}"/>
              </a:ext>
            </a:extLst>
          </p:cNvPr>
          <p:cNvSpPr>
            <a:spLocks noGrp="1"/>
          </p:cNvSpPr>
          <p:nvPr>
            <p:ph type="sldNum" sz="quarter" idx="12"/>
          </p:nvPr>
        </p:nvSpPr>
        <p:spPr/>
        <p:txBody>
          <a:bodyPr/>
          <a:lstStyle/>
          <a:p>
            <a:fld id="{21A9E2F6-F80B-4915-AC1C-34F442F667D7}" type="slidenum">
              <a:rPr lang="en-GB" smtClean="0"/>
              <a:t>38</a:t>
            </a:fld>
            <a:endParaRPr lang="en-GB"/>
          </a:p>
        </p:txBody>
      </p:sp>
      <p:pic>
        <p:nvPicPr>
          <p:cNvPr id="7" name="Picture 6" descr="A person in a car holding a tablet&#10;&#10;Description automatically generated">
            <a:extLst>
              <a:ext uri="{FF2B5EF4-FFF2-40B4-BE49-F238E27FC236}">
                <a16:creationId xmlns:a16="http://schemas.microsoft.com/office/drawing/2014/main" id="{0A4205E7-B241-4141-5BBD-29D73FF705F8}"/>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9388227" y="-2"/>
            <a:ext cx="2803773" cy="6858000"/>
          </a:xfrm>
          <a:prstGeom prst="rect">
            <a:avLst/>
          </a:prstGeom>
        </p:spPr>
      </p:pic>
      <p:sp>
        <p:nvSpPr>
          <p:cNvPr id="9" name="TextBox 8">
            <a:extLst>
              <a:ext uri="{FF2B5EF4-FFF2-40B4-BE49-F238E27FC236}">
                <a16:creationId xmlns:a16="http://schemas.microsoft.com/office/drawing/2014/main" id="{3A4A15C4-C045-338E-4B00-42B834461135}"/>
              </a:ext>
            </a:extLst>
          </p:cNvPr>
          <p:cNvSpPr txBox="1"/>
          <p:nvPr/>
        </p:nvSpPr>
        <p:spPr>
          <a:xfrm>
            <a:off x="335280" y="2802374"/>
            <a:ext cx="11506200" cy="769441"/>
          </a:xfrm>
          <a:prstGeom prst="rect">
            <a:avLst/>
          </a:prstGeom>
          <a:noFill/>
        </p:spPr>
        <p:txBody>
          <a:bodyPr wrap="square">
            <a:spAutoFit/>
          </a:bodyPr>
          <a:lstStyle/>
          <a:p>
            <a:pPr algn="ctr"/>
            <a:r>
              <a:rPr lang="en-GB" sz="4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Strategies for Effective Alignment</a:t>
            </a:r>
            <a:endParaRPr lang="en-GB" sz="4400" dirty="0">
              <a:latin typeface="Arial Black" panose="020B0A04020102020204" pitchFamily="34" charset="0"/>
            </a:endParaRPr>
          </a:p>
        </p:txBody>
      </p:sp>
      <p:sp>
        <p:nvSpPr>
          <p:cNvPr id="5" name="TextBox 4">
            <a:extLst>
              <a:ext uri="{FF2B5EF4-FFF2-40B4-BE49-F238E27FC236}">
                <a16:creationId xmlns:a16="http://schemas.microsoft.com/office/drawing/2014/main" id="{0A3C0ACE-C115-3D2C-5E38-7FB5C11ABCB3}"/>
              </a:ext>
            </a:extLst>
          </p:cNvPr>
          <p:cNvSpPr txBox="1"/>
          <p:nvPr/>
        </p:nvSpPr>
        <p:spPr>
          <a:xfrm>
            <a:off x="5949950" y="3530963"/>
            <a:ext cx="5403850" cy="3277757"/>
          </a:xfrm>
          <a:prstGeom prst="rect">
            <a:avLst/>
          </a:prstGeom>
          <a:noFill/>
        </p:spPr>
        <p:txBody>
          <a:bodyPr wrap="square">
            <a:spAutoFit/>
          </a:bodyPr>
          <a:lstStyle/>
          <a:p>
            <a:pPr algn="just">
              <a:lnSpc>
                <a:spcPct val="107000"/>
              </a:lnSpc>
              <a:spcAft>
                <a:spcPts val="800"/>
              </a:spcAft>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A. Education and Awareness Campaigns</a:t>
            </a:r>
          </a:p>
          <a:p>
            <a:pPr marL="171450" indent="-171450" algn="just">
              <a:lnSpc>
                <a:spcPct val="107000"/>
              </a:lnSpc>
              <a:spcAft>
                <a:spcPts val="800"/>
              </a:spcAft>
              <a:buFont typeface="Arial" panose="020B0604020202020204" pitchFamily="34" charset="0"/>
              <a:buChar char="•"/>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Promoting financial literacy and insurance awareness</a:t>
            </a:r>
          </a:p>
          <a:p>
            <a:pPr marL="171450" indent="-171450" algn="just">
              <a:lnSpc>
                <a:spcPct val="107000"/>
              </a:lnSpc>
              <a:spcAft>
                <a:spcPts val="800"/>
              </a:spcAft>
              <a:buFont typeface="Arial" panose="020B0604020202020204" pitchFamily="34" charset="0"/>
              <a:buChar char="•"/>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Role of educational institutions </a:t>
            </a:r>
            <a:r>
              <a:rPr lang="en-GB" sz="1200" b="1" kern="100" dirty="0">
                <a:solidFill>
                  <a:schemeClr val="bg1"/>
                </a:solidFill>
                <a:latin typeface="Arial" panose="020B0604020202020204" pitchFamily="34" charset="0"/>
                <a:ea typeface="Calibri" panose="020F0502020204030204" pitchFamily="34" charset="0"/>
                <a:cs typeface="Arial" panose="020B0604020202020204" pitchFamily="34" charset="0"/>
              </a:rPr>
              <a:t>and </a:t>
            </a: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industry associations</a:t>
            </a:r>
          </a:p>
          <a:p>
            <a:pPr algn="just">
              <a:lnSpc>
                <a:spcPct val="107000"/>
              </a:lnSpc>
              <a:spcAft>
                <a:spcPts val="800"/>
              </a:spcAft>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B. Strengthening Regulatory Oversight</a:t>
            </a:r>
          </a:p>
          <a:p>
            <a:pPr marL="171450" indent="-171450" algn="just">
              <a:lnSpc>
                <a:spcPct val="107000"/>
              </a:lnSpc>
              <a:spcAft>
                <a:spcPts val="800"/>
              </a:spcAft>
              <a:buFont typeface="Arial" panose="020B0604020202020204" pitchFamily="34" charset="0"/>
              <a:buChar char="•"/>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Implementing sound regulatory policies</a:t>
            </a:r>
          </a:p>
          <a:p>
            <a:pPr marL="171450" indent="-171450" algn="just">
              <a:lnSpc>
                <a:spcPct val="107000"/>
              </a:lnSpc>
              <a:spcAft>
                <a:spcPts val="800"/>
              </a:spcAft>
              <a:buFont typeface="Arial" panose="020B0604020202020204" pitchFamily="34" charset="0"/>
              <a:buChar char="•"/>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Encouraging transparency and accountability</a:t>
            </a:r>
          </a:p>
          <a:p>
            <a:pPr marL="171450" indent="-171450" algn="just">
              <a:lnSpc>
                <a:spcPct val="107000"/>
              </a:lnSpc>
              <a:spcAft>
                <a:spcPts val="800"/>
              </a:spcAft>
              <a:buFont typeface="Arial" panose="020B0604020202020204" pitchFamily="34" charset="0"/>
              <a:buChar char="•"/>
            </a:pPr>
            <a:r>
              <a:rPr lang="en-GB" sz="1200" b="1" kern="100" dirty="0">
                <a:solidFill>
                  <a:schemeClr val="bg1"/>
                </a:solidFill>
                <a:latin typeface="Arial" panose="020B0604020202020204" pitchFamily="34" charset="0"/>
                <a:ea typeface="Calibri" panose="020F0502020204030204" pitchFamily="34" charset="0"/>
                <a:cs typeface="Arial" panose="020B0604020202020204" pitchFamily="34" charset="0"/>
              </a:rPr>
              <a:t>International Best Practices</a:t>
            </a:r>
            <a:endPar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C. Research and Data Analytics</a:t>
            </a:r>
          </a:p>
          <a:p>
            <a:pPr marL="171450" indent="-171450" algn="just">
              <a:lnSpc>
                <a:spcPct val="107000"/>
              </a:lnSpc>
              <a:spcAft>
                <a:spcPts val="800"/>
              </a:spcAft>
              <a:buFont typeface="Arial" panose="020B0604020202020204" pitchFamily="34" charset="0"/>
              <a:buChar char="•"/>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Leveraging data for informed decision-making</a:t>
            </a:r>
          </a:p>
          <a:p>
            <a:pPr marL="171450" indent="-171450" algn="just">
              <a:lnSpc>
                <a:spcPct val="107000"/>
              </a:lnSpc>
              <a:spcAft>
                <a:spcPts val="800"/>
              </a:spcAft>
              <a:buFont typeface="Arial" panose="020B0604020202020204" pitchFamily="34" charset="0"/>
              <a:buChar char="•"/>
            </a:pPr>
            <a:r>
              <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Identifying emerging risks and market trends</a:t>
            </a:r>
          </a:p>
          <a:p>
            <a:pPr marL="171450" indent="-171450" algn="just">
              <a:lnSpc>
                <a:spcPct val="107000"/>
              </a:lnSpc>
              <a:spcAft>
                <a:spcPts val="800"/>
              </a:spcAft>
              <a:buFont typeface="Arial" panose="020B0604020202020204" pitchFamily="34" charset="0"/>
              <a:buChar char="•"/>
            </a:pPr>
            <a:r>
              <a:rPr lang="en-GB" sz="1200" b="1" kern="100" dirty="0">
                <a:solidFill>
                  <a:schemeClr val="bg1"/>
                </a:solidFill>
                <a:latin typeface="Arial" panose="020B0604020202020204" pitchFamily="34" charset="0"/>
                <a:ea typeface="Calibri" panose="020F0502020204030204" pitchFamily="34" charset="0"/>
                <a:cs typeface="Arial" panose="020B0604020202020204" pitchFamily="34" charset="0"/>
              </a:rPr>
              <a:t>Risk Mitigation and Product Development</a:t>
            </a:r>
            <a:endParaRPr lang="en-GB" sz="12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1326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E96A-40ED-71C7-A25B-AA4674F5035E}"/>
              </a:ext>
            </a:extLst>
          </p:cNvPr>
          <p:cNvSpPr>
            <a:spLocks noGrp="1"/>
          </p:cNvSpPr>
          <p:nvPr>
            <p:ph type="title"/>
          </p:nvPr>
        </p:nvSpPr>
        <p:spPr>
          <a:xfrm>
            <a:off x="340822" y="365125"/>
            <a:ext cx="11521440" cy="1325563"/>
          </a:xfrm>
        </p:spPr>
        <p:txBody>
          <a:bodyPr>
            <a:normAutofit/>
          </a:bodyPr>
          <a:lstStyle/>
          <a:p>
            <a:r>
              <a:rPr lang="en-GB" sz="3200" kern="100" dirty="0">
                <a:solidFill>
                  <a:schemeClr val="accent6">
                    <a:lumMod val="50000"/>
                  </a:schemeClr>
                </a:solidFill>
                <a:effectLst/>
                <a:latin typeface="Arial Black" panose="020B0A04020102020204" pitchFamily="34" charset="0"/>
                <a:ea typeface="Calibri" panose="020F0502020204030204" pitchFamily="34" charset="0"/>
                <a:cs typeface="Arial" panose="020B0604020202020204" pitchFamily="34" charset="0"/>
              </a:rPr>
              <a:t>Education and Awareness Campaigns</a:t>
            </a:r>
            <a:endParaRPr lang="en-GB" sz="3200" dirty="0">
              <a:solidFill>
                <a:schemeClr val="accent6">
                  <a:lumMod val="50000"/>
                </a:schemeClr>
              </a:solidFill>
              <a:latin typeface="Arial Black" panose="020B0A04020102020204" pitchFamily="34" charset="0"/>
            </a:endParaRPr>
          </a:p>
        </p:txBody>
      </p:sp>
      <p:sp>
        <p:nvSpPr>
          <p:cNvPr id="4" name="TextBox 3">
            <a:extLst>
              <a:ext uri="{FF2B5EF4-FFF2-40B4-BE49-F238E27FC236}">
                <a16:creationId xmlns:a16="http://schemas.microsoft.com/office/drawing/2014/main" id="{717EDDD3-CEA0-F3EE-9255-D4F445D7A2EB}"/>
              </a:ext>
            </a:extLst>
          </p:cNvPr>
          <p:cNvSpPr txBox="1"/>
          <p:nvPr/>
        </p:nvSpPr>
        <p:spPr>
          <a:xfrm>
            <a:off x="340822" y="1455192"/>
            <a:ext cx="8268340"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Promoting Financial Literacy and Insurance Awareness</a:t>
            </a:r>
          </a:p>
        </p:txBody>
      </p:sp>
      <p:grpSp>
        <p:nvGrpSpPr>
          <p:cNvPr id="36" name="Group 3">
            <a:extLst>
              <a:ext uri="{FF2B5EF4-FFF2-40B4-BE49-F238E27FC236}">
                <a16:creationId xmlns:a16="http://schemas.microsoft.com/office/drawing/2014/main" id="{8F028AE2-F66B-92FE-487A-1281E07FD3E2}"/>
              </a:ext>
            </a:extLst>
          </p:cNvPr>
          <p:cNvGrpSpPr/>
          <p:nvPr/>
        </p:nvGrpSpPr>
        <p:grpSpPr>
          <a:xfrm>
            <a:off x="5502978" y="3150424"/>
            <a:ext cx="593022" cy="897078"/>
            <a:chOff x="4136752" y="1733231"/>
            <a:chExt cx="723792" cy="1422710"/>
          </a:xfrm>
          <a:solidFill>
            <a:srgbClr val="336600"/>
          </a:solidFill>
        </p:grpSpPr>
        <p:sp>
          <p:nvSpPr>
            <p:cNvPr id="38" name="Chevron 4">
              <a:extLst>
                <a:ext uri="{FF2B5EF4-FFF2-40B4-BE49-F238E27FC236}">
                  <a16:creationId xmlns:a16="http://schemas.microsoft.com/office/drawing/2014/main" id="{3D005E47-727A-AA46-F8D7-660FC3A39BD2}"/>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9" name="Rectangle 5">
              <a:extLst>
                <a:ext uri="{FF2B5EF4-FFF2-40B4-BE49-F238E27FC236}">
                  <a16:creationId xmlns:a16="http://schemas.microsoft.com/office/drawing/2014/main" id="{90BE9E3D-9FD0-EF1F-FF57-B3F215FDD7EB}"/>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40" name="Rectangle 6">
              <a:extLst>
                <a:ext uri="{FF2B5EF4-FFF2-40B4-BE49-F238E27FC236}">
                  <a16:creationId xmlns:a16="http://schemas.microsoft.com/office/drawing/2014/main" id="{CEF8E7CD-705E-3F30-D3FD-3D0FC2C10EC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37" name="TextBox 36">
            <a:extLst>
              <a:ext uri="{FF2B5EF4-FFF2-40B4-BE49-F238E27FC236}">
                <a16:creationId xmlns:a16="http://schemas.microsoft.com/office/drawing/2014/main" id="{122C25EF-8FC7-7438-F745-E82F41DB1E28}"/>
              </a:ext>
            </a:extLst>
          </p:cNvPr>
          <p:cNvSpPr txBox="1"/>
          <p:nvPr/>
        </p:nvSpPr>
        <p:spPr>
          <a:xfrm>
            <a:off x="4327264" y="3174045"/>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01</a:t>
            </a:r>
            <a:endParaRPr lang="ko-KR" altLang="en-US" sz="6000" b="1" dirty="0">
              <a:solidFill>
                <a:schemeClr val="accent6"/>
              </a:solidFill>
              <a:cs typeface="Arial" pitchFamily="34" charset="0"/>
            </a:endParaRPr>
          </a:p>
        </p:txBody>
      </p:sp>
      <p:grpSp>
        <p:nvGrpSpPr>
          <p:cNvPr id="42" name="Group 7">
            <a:extLst>
              <a:ext uri="{FF2B5EF4-FFF2-40B4-BE49-F238E27FC236}">
                <a16:creationId xmlns:a16="http://schemas.microsoft.com/office/drawing/2014/main" id="{A4E33BA9-85C8-F2DD-B04E-5B1326B2E630}"/>
              </a:ext>
            </a:extLst>
          </p:cNvPr>
          <p:cNvGrpSpPr/>
          <p:nvPr/>
        </p:nvGrpSpPr>
        <p:grpSpPr>
          <a:xfrm rot="10800000">
            <a:off x="5849631" y="4334914"/>
            <a:ext cx="593022" cy="897078"/>
            <a:chOff x="4136752" y="1733231"/>
            <a:chExt cx="723792" cy="1422710"/>
          </a:xfrm>
          <a:solidFill>
            <a:srgbClr val="336600"/>
          </a:solidFill>
        </p:grpSpPr>
        <p:sp>
          <p:nvSpPr>
            <p:cNvPr id="44" name="Chevron 8">
              <a:extLst>
                <a:ext uri="{FF2B5EF4-FFF2-40B4-BE49-F238E27FC236}">
                  <a16:creationId xmlns:a16="http://schemas.microsoft.com/office/drawing/2014/main" id="{F1E93B78-D01B-3F2B-1B8D-4FB507EDC8A0}"/>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45" name="Rectangle 9">
              <a:extLst>
                <a:ext uri="{FF2B5EF4-FFF2-40B4-BE49-F238E27FC236}">
                  <a16:creationId xmlns:a16="http://schemas.microsoft.com/office/drawing/2014/main" id="{75BA1118-F98E-82F9-D4B4-4F460B9332A7}"/>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46" name="Rectangle 10">
              <a:extLst>
                <a:ext uri="{FF2B5EF4-FFF2-40B4-BE49-F238E27FC236}">
                  <a16:creationId xmlns:a16="http://schemas.microsoft.com/office/drawing/2014/main" id="{1F183513-0463-3105-543A-EAC69EEBD15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43" name="TextBox 42">
            <a:extLst>
              <a:ext uri="{FF2B5EF4-FFF2-40B4-BE49-F238E27FC236}">
                <a16:creationId xmlns:a16="http://schemas.microsoft.com/office/drawing/2014/main" id="{9E52ED09-0416-E6F0-B770-4D00813071F8}"/>
              </a:ext>
            </a:extLst>
          </p:cNvPr>
          <p:cNvSpPr txBox="1"/>
          <p:nvPr/>
        </p:nvSpPr>
        <p:spPr>
          <a:xfrm>
            <a:off x="6601294" y="4406291"/>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02</a:t>
            </a:r>
            <a:endParaRPr lang="ko-KR" altLang="en-US" sz="6000" b="1" dirty="0">
              <a:solidFill>
                <a:schemeClr val="accent6"/>
              </a:solidFill>
              <a:cs typeface="Arial" pitchFamily="34" charset="0"/>
            </a:endParaRPr>
          </a:p>
        </p:txBody>
      </p:sp>
      <p:grpSp>
        <p:nvGrpSpPr>
          <p:cNvPr id="54" name="Group 11">
            <a:extLst>
              <a:ext uri="{FF2B5EF4-FFF2-40B4-BE49-F238E27FC236}">
                <a16:creationId xmlns:a16="http://schemas.microsoft.com/office/drawing/2014/main" id="{E4D27856-061E-9DDC-9615-9A23B9B1904D}"/>
              </a:ext>
            </a:extLst>
          </p:cNvPr>
          <p:cNvGrpSpPr/>
          <p:nvPr/>
        </p:nvGrpSpPr>
        <p:grpSpPr>
          <a:xfrm>
            <a:off x="5502978" y="5709903"/>
            <a:ext cx="593022" cy="897078"/>
            <a:chOff x="4136752" y="1733231"/>
            <a:chExt cx="723792" cy="1422710"/>
          </a:xfrm>
          <a:solidFill>
            <a:srgbClr val="336600"/>
          </a:solidFill>
        </p:grpSpPr>
        <p:sp>
          <p:nvSpPr>
            <p:cNvPr id="56" name="Chevron 12">
              <a:extLst>
                <a:ext uri="{FF2B5EF4-FFF2-40B4-BE49-F238E27FC236}">
                  <a16:creationId xmlns:a16="http://schemas.microsoft.com/office/drawing/2014/main" id="{6B9DFF9A-E871-6A92-FA0F-A4D5F97C6677}"/>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57" name="Rectangle 13">
              <a:extLst>
                <a:ext uri="{FF2B5EF4-FFF2-40B4-BE49-F238E27FC236}">
                  <a16:creationId xmlns:a16="http://schemas.microsoft.com/office/drawing/2014/main" id="{662E7856-4B01-CA95-F7B6-76AB74070DBF}"/>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58" name="Rectangle 14">
              <a:extLst>
                <a:ext uri="{FF2B5EF4-FFF2-40B4-BE49-F238E27FC236}">
                  <a16:creationId xmlns:a16="http://schemas.microsoft.com/office/drawing/2014/main" id="{B808B76A-97FF-EBC8-01A5-06FCF047D21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55" name="TextBox 54">
            <a:extLst>
              <a:ext uri="{FF2B5EF4-FFF2-40B4-BE49-F238E27FC236}">
                <a16:creationId xmlns:a16="http://schemas.microsoft.com/office/drawing/2014/main" id="{A9715D1A-E744-27DF-CF8F-753089C9A5DA}"/>
              </a:ext>
            </a:extLst>
          </p:cNvPr>
          <p:cNvSpPr txBox="1"/>
          <p:nvPr/>
        </p:nvSpPr>
        <p:spPr>
          <a:xfrm>
            <a:off x="4327264" y="576467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03</a:t>
            </a:r>
            <a:endParaRPr lang="ko-KR" altLang="en-US" sz="6000" b="1" dirty="0">
              <a:solidFill>
                <a:schemeClr val="accent6"/>
              </a:solidFill>
              <a:cs typeface="Arial" pitchFamily="34" charset="0"/>
            </a:endParaRPr>
          </a:p>
        </p:txBody>
      </p:sp>
      <p:grpSp>
        <p:nvGrpSpPr>
          <p:cNvPr id="59" name="Group 23">
            <a:extLst>
              <a:ext uri="{FF2B5EF4-FFF2-40B4-BE49-F238E27FC236}">
                <a16:creationId xmlns:a16="http://schemas.microsoft.com/office/drawing/2014/main" id="{3ECA3B14-5B9D-1E38-596D-4C0195E5102C}"/>
              </a:ext>
            </a:extLst>
          </p:cNvPr>
          <p:cNvGrpSpPr/>
          <p:nvPr/>
        </p:nvGrpSpPr>
        <p:grpSpPr>
          <a:xfrm>
            <a:off x="6810880" y="3024082"/>
            <a:ext cx="5051382" cy="903645"/>
            <a:chOff x="2551704" y="4283314"/>
            <a:chExt cx="935720" cy="903645"/>
          </a:xfrm>
        </p:grpSpPr>
        <p:sp>
          <p:nvSpPr>
            <p:cNvPr id="60" name="TextBox 59">
              <a:extLst>
                <a:ext uri="{FF2B5EF4-FFF2-40B4-BE49-F238E27FC236}">
                  <a16:creationId xmlns:a16="http://schemas.microsoft.com/office/drawing/2014/main" id="{13AF7D53-984A-D709-7B47-C23C57369062}"/>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Campaigns should use culturally relevant and relatable messaging to resonate with the local population. They should explain insurance concepts in simple terms and emphasize the real-life benefits of insurance in mitigating risks.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E60B8E0-0021-F25A-0969-A27E42EFC10E}"/>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6"/>
                  </a:solidFill>
                  <a:latin typeface="Arial" panose="020B0604020202020204" pitchFamily="34" charset="0"/>
                  <a:cs typeface="Arial" panose="020B0604020202020204" pitchFamily="34" charset="0"/>
                </a:rPr>
                <a:t>Targeted Messaging</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62" name="Group 26">
            <a:extLst>
              <a:ext uri="{FF2B5EF4-FFF2-40B4-BE49-F238E27FC236}">
                <a16:creationId xmlns:a16="http://schemas.microsoft.com/office/drawing/2014/main" id="{7CF406C3-0E64-F3C2-7891-06D90A481213}"/>
              </a:ext>
            </a:extLst>
          </p:cNvPr>
          <p:cNvGrpSpPr/>
          <p:nvPr/>
        </p:nvGrpSpPr>
        <p:grpSpPr>
          <a:xfrm>
            <a:off x="6789519" y="5596974"/>
            <a:ext cx="5031737" cy="707886"/>
            <a:chOff x="2551704" y="4283314"/>
            <a:chExt cx="1111823" cy="707886"/>
          </a:xfrm>
        </p:grpSpPr>
        <p:sp>
          <p:nvSpPr>
            <p:cNvPr id="63" name="TextBox 62">
              <a:extLst>
                <a:ext uri="{FF2B5EF4-FFF2-40B4-BE49-F238E27FC236}">
                  <a16:creationId xmlns:a16="http://schemas.microsoft.com/office/drawing/2014/main" id="{535FB8AA-1C5C-9B9A-B8DD-8E8DEC0D3624}"/>
                </a:ext>
              </a:extLst>
            </p:cNvPr>
            <p:cNvSpPr txBox="1"/>
            <p:nvPr/>
          </p:nvSpPr>
          <p:spPr>
            <a:xfrm>
              <a:off x="2551706" y="4560313"/>
              <a:ext cx="1111821" cy="430887"/>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Sharing real-life examples of how insurance has benefited individuals and businesses in West Africa can help demystify insurance and inspire trust.</a:t>
              </a:r>
              <a:endParaRPr lang="ko-KR" altLang="en-US" sz="1100" dirty="0">
                <a:solidFill>
                  <a:schemeClr val="tx1">
                    <a:lumMod val="75000"/>
                    <a:lumOff val="25000"/>
                  </a:schemeClr>
                </a:solidFill>
                <a:cs typeface="Arial" pitchFamily="34" charset="0"/>
              </a:endParaRPr>
            </a:p>
          </p:txBody>
        </p:sp>
        <p:sp>
          <p:nvSpPr>
            <p:cNvPr id="64" name="TextBox 63">
              <a:extLst>
                <a:ext uri="{FF2B5EF4-FFF2-40B4-BE49-F238E27FC236}">
                  <a16:creationId xmlns:a16="http://schemas.microsoft.com/office/drawing/2014/main" id="{2D51738D-F9C5-CCDB-2365-5520705523EB}"/>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Case Studies and Success Stories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65" name="Group 29">
            <a:extLst>
              <a:ext uri="{FF2B5EF4-FFF2-40B4-BE49-F238E27FC236}">
                <a16:creationId xmlns:a16="http://schemas.microsoft.com/office/drawing/2014/main" id="{27DA644A-6B82-A45A-18A0-BD58E61289B8}"/>
              </a:ext>
            </a:extLst>
          </p:cNvPr>
          <p:cNvGrpSpPr/>
          <p:nvPr/>
        </p:nvGrpSpPr>
        <p:grpSpPr>
          <a:xfrm>
            <a:off x="214640" y="4253378"/>
            <a:ext cx="4926855" cy="903645"/>
            <a:chOff x="2385861" y="4283314"/>
            <a:chExt cx="1101563" cy="903645"/>
          </a:xfrm>
        </p:grpSpPr>
        <p:sp>
          <p:nvSpPr>
            <p:cNvPr id="66" name="TextBox 65">
              <a:extLst>
                <a:ext uri="{FF2B5EF4-FFF2-40B4-BE49-F238E27FC236}">
                  <a16:creationId xmlns:a16="http://schemas.microsoft.com/office/drawing/2014/main" id="{524AE697-4AC3-9DAC-032F-E8F2B0F90B0F}"/>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Employ a variety of media channels to reach a broad audience. This includes television, radio, social media, print materials, and community outreach programs. Leveraging local languages can enhance accessibility.</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7CE920C6-7146-2244-3BDC-ED45349A90D0}"/>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Multimedia Approach</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71" name="Straight Connector 35">
            <a:extLst>
              <a:ext uri="{FF2B5EF4-FFF2-40B4-BE49-F238E27FC236}">
                <a16:creationId xmlns:a16="http://schemas.microsoft.com/office/drawing/2014/main" id="{41A9B1B9-C85E-2D15-DE8A-19B1F72A2955}"/>
              </a:ext>
            </a:extLst>
          </p:cNvPr>
          <p:cNvCxnSpPr/>
          <p:nvPr/>
        </p:nvCxnSpPr>
        <p:spPr>
          <a:xfrm>
            <a:off x="6810880" y="2954225"/>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36">
            <a:extLst>
              <a:ext uri="{FF2B5EF4-FFF2-40B4-BE49-F238E27FC236}">
                <a16:creationId xmlns:a16="http://schemas.microsoft.com/office/drawing/2014/main" id="{4ED1B86E-AC97-D81B-9AB5-BFF797E725A1}"/>
              </a:ext>
            </a:extLst>
          </p:cNvPr>
          <p:cNvCxnSpPr/>
          <p:nvPr/>
        </p:nvCxnSpPr>
        <p:spPr>
          <a:xfrm>
            <a:off x="6810880" y="4158679"/>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37">
            <a:extLst>
              <a:ext uri="{FF2B5EF4-FFF2-40B4-BE49-F238E27FC236}">
                <a16:creationId xmlns:a16="http://schemas.microsoft.com/office/drawing/2014/main" id="{D89547B2-9416-F5F9-1572-5DD48F0D67DB}"/>
              </a:ext>
            </a:extLst>
          </p:cNvPr>
          <p:cNvCxnSpPr/>
          <p:nvPr/>
        </p:nvCxnSpPr>
        <p:spPr>
          <a:xfrm>
            <a:off x="6810880" y="5545539"/>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38">
            <a:extLst>
              <a:ext uri="{FF2B5EF4-FFF2-40B4-BE49-F238E27FC236}">
                <a16:creationId xmlns:a16="http://schemas.microsoft.com/office/drawing/2014/main" id="{F6F5C019-5454-89F7-5EAC-7754FA91663B}"/>
              </a:ext>
            </a:extLst>
          </p:cNvPr>
          <p:cNvCxnSpPr/>
          <p:nvPr/>
        </p:nvCxnSpPr>
        <p:spPr>
          <a:xfrm>
            <a:off x="6810880" y="6699193"/>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39">
            <a:extLst>
              <a:ext uri="{FF2B5EF4-FFF2-40B4-BE49-F238E27FC236}">
                <a16:creationId xmlns:a16="http://schemas.microsoft.com/office/drawing/2014/main" id="{2E7FBA60-5017-7E60-2429-C9F94BF24C77}"/>
              </a:ext>
            </a:extLst>
          </p:cNvPr>
          <p:cNvCxnSpPr/>
          <p:nvPr/>
        </p:nvCxnSpPr>
        <p:spPr>
          <a:xfrm>
            <a:off x="821496" y="4221395"/>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40">
            <a:extLst>
              <a:ext uri="{FF2B5EF4-FFF2-40B4-BE49-F238E27FC236}">
                <a16:creationId xmlns:a16="http://schemas.microsoft.com/office/drawing/2014/main" id="{4900DFA5-63AE-1A4E-70C2-56DF9AC6EAA1}"/>
              </a:ext>
            </a:extLst>
          </p:cNvPr>
          <p:cNvCxnSpPr/>
          <p:nvPr/>
        </p:nvCxnSpPr>
        <p:spPr>
          <a:xfrm>
            <a:off x="821496" y="5540149"/>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0E55FDD-5AC5-7A6F-A6BD-D0A4155B57F6}"/>
              </a:ext>
            </a:extLst>
          </p:cNvPr>
          <p:cNvSpPr txBox="1"/>
          <p:nvPr/>
        </p:nvSpPr>
        <p:spPr>
          <a:xfrm>
            <a:off x="329738" y="2015848"/>
            <a:ext cx="11489574" cy="966483"/>
          </a:xfrm>
          <a:prstGeom prst="rect">
            <a:avLst/>
          </a:prstGeom>
          <a:noFill/>
        </p:spPr>
        <p:txBody>
          <a:bodyPr wrap="square">
            <a:spAutoFit/>
          </a:bodyPr>
          <a:lstStyle/>
          <a:p>
            <a:pPr algn="just">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Education and awareness campaigns play a pivotal role in promoting financial literacy, increasing insurance awareness, and aligning insurance practices with the needs of West Africa. Here's a detailed look at these strategies: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CC33C32-DFAA-C2EE-7113-EF7F1FD9A0D3}"/>
              </a:ext>
            </a:extLst>
          </p:cNvPr>
          <p:cNvSpPr>
            <a:spLocks noGrp="1"/>
          </p:cNvSpPr>
          <p:nvPr>
            <p:ph type="sldNum" sz="quarter" idx="12"/>
          </p:nvPr>
        </p:nvSpPr>
        <p:spPr/>
        <p:txBody>
          <a:bodyPr/>
          <a:lstStyle/>
          <a:p>
            <a:fld id="{21A9E2F6-F80B-4915-AC1C-34F442F667D7}" type="slidenum">
              <a:rPr lang="en-GB" smtClean="0"/>
              <a:t>39</a:t>
            </a:fld>
            <a:endParaRPr lang="en-GB"/>
          </a:p>
        </p:txBody>
      </p:sp>
      <p:sp>
        <p:nvSpPr>
          <p:cNvPr id="6" name="Rectangle 5">
            <a:extLst>
              <a:ext uri="{FF2B5EF4-FFF2-40B4-BE49-F238E27FC236}">
                <a16:creationId xmlns:a16="http://schemas.microsoft.com/office/drawing/2014/main" id="{52073633-4744-8680-E57D-EBCDA2431664}"/>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D0B08F6-F012-7D80-89E2-7BA2A281E067}"/>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D79FF64-C8E5-42F7-FA80-08278ECE7FAD}"/>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A9EC424-5207-BB1F-F534-D3F553368043}"/>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976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rgbClr val="7030A0"/>
                </a:solidFill>
                <a:effectLst/>
                <a:latin typeface="Arial Black" panose="020B0A04020102020204" pitchFamily="34" charset="0"/>
                <a:ea typeface="Calibri" panose="020F0502020204030204" pitchFamily="34" charset="0"/>
                <a:cs typeface="Arial" panose="020B0604020202020204" pitchFamily="34" charset="0"/>
              </a:rPr>
              <a:t>Overview of the West African Insurance Market</a:t>
            </a:r>
            <a:endParaRPr lang="en-GB" sz="3200" dirty="0">
              <a:solidFill>
                <a:srgbClr val="7030A0"/>
              </a:solidFill>
              <a:latin typeface="Arial Black" panose="020B0A04020102020204" pitchFamily="34" charset="0"/>
            </a:endParaRPr>
          </a:p>
        </p:txBody>
      </p:sp>
      <p:sp>
        <p:nvSpPr>
          <p:cNvPr id="7" name="TextBox 6">
            <a:extLst>
              <a:ext uri="{FF2B5EF4-FFF2-40B4-BE49-F238E27FC236}">
                <a16:creationId xmlns:a16="http://schemas.microsoft.com/office/drawing/2014/main" id="{D90AB022-1F65-44CE-D72F-093ED9EB470A}"/>
              </a:ext>
            </a:extLst>
          </p:cNvPr>
          <p:cNvSpPr txBox="1"/>
          <p:nvPr/>
        </p:nvSpPr>
        <p:spPr>
          <a:xfrm>
            <a:off x="340822" y="1455192"/>
            <a:ext cx="6105698" cy="397738"/>
          </a:xfrm>
          <a:prstGeom prst="rect">
            <a:avLst/>
          </a:prstGeom>
          <a:noFill/>
        </p:spPr>
        <p:txBody>
          <a:bodyPr wrap="square">
            <a:spAutoFit/>
          </a:bodyPr>
          <a:lstStyle/>
          <a:p>
            <a:pPr marL="0" indent="0" algn="just">
              <a:lnSpc>
                <a:spcPct val="107000"/>
              </a:lnSpc>
              <a:spcAft>
                <a:spcPts val="800"/>
              </a:spcAft>
              <a:buNone/>
            </a:pPr>
            <a:r>
              <a:rPr lang="en-GB" sz="2000" b="1" kern="100" dirty="0">
                <a:solidFill>
                  <a:srgbClr val="7030A0"/>
                </a:solidFill>
                <a:effectLst/>
                <a:latin typeface="Arial" panose="020B0604020202020204" pitchFamily="34" charset="0"/>
                <a:ea typeface="Calibri" panose="020F0502020204030204" pitchFamily="34" charset="0"/>
                <a:cs typeface="Arial" panose="020B0604020202020204" pitchFamily="34" charset="0"/>
              </a:rPr>
              <a:t>Market Size Growth Trends</a:t>
            </a:r>
          </a:p>
        </p:txBody>
      </p:sp>
      <p:grpSp>
        <p:nvGrpSpPr>
          <p:cNvPr id="24" name="Group 23">
            <a:extLst>
              <a:ext uri="{FF2B5EF4-FFF2-40B4-BE49-F238E27FC236}">
                <a16:creationId xmlns:a16="http://schemas.microsoft.com/office/drawing/2014/main" id="{3B8A7753-6982-7187-B844-1C22BFCFEA53}"/>
              </a:ext>
            </a:extLst>
          </p:cNvPr>
          <p:cNvGrpSpPr/>
          <p:nvPr/>
        </p:nvGrpSpPr>
        <p:grpSpPr>
          <a:xfrm>
            <a:off x="4327264" y="2472752"/>
            <a:ext cx="1768736" cy="1039284"/>
            <a:chOff x="4327264" y="2197924"/>
            <a:chExt cx="1768736" cy="1039284"/>
          </a:xfrm>
        </p:grpSpPr>
        <p:grpSp>
          <p:nvGrpSpPr>
            <p:cNvPr id="25" name="Group 3">
              <a:extLst>
                <a:ext uri="{FF2B5EF4-FFF2-40B4-BE49-F238E27FC236}">
                  <a16:creationId xmlns:a16="http://schemas.microsoft.com/office/drawing/2014/main" id="{4659B4FB-643F-7277-C0D4-5A1E0E5EFC64}"/>
                </a:ext>
              </a:extLst>
            </p:cNvPr>
            <p:cNvGrpSpPr/>
            <p:nvPr/>
          </p:nvGrpSpPr>
          <p:grpSpPr>
            <a:xfrm>
              <a:off x="5502978" y="2197924"/>
              <a:ext cx="593022" cy="897078"/>
              <a:chOff x="4136752" y="1733231"/>
              <a:chExt cx="723792" cy="1422710"/>
            </a:xfrm>
            <a:solidFill>
              <a:schemeClr val="accent4"/>
            </a:solidFill>
          </p:grpSpPr>
          <p:sp>
            <p:nvSpPr>
              <p:cNvPr id="27" name="Chevron 4">
                <a:extLst>
                  <a:ext uri="{FF2B5EF4-FFF2-40B4-BE49-F238E27FC236}">
                    <a16:creationId xmlns:a16="http://schemas.microsoft.com/office/drawing/2014/main" id="{982D9655-197A-86E7-8DBC-25B809DD6395}"/>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28" name="Rectangle 5">
                <a:extLst>
                  <a:ext uri="{FF2B5EF4-FFF2-40B4-BE49-F238E27FC236}">
                    <a16:creationId xmlns:a16="http://schemas.microsoft.com/office/drawing/2014/main" id="{EDEC3E55-A4AB-AFC1-DBEE-00816CCC3BDF}"/>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29" name="Rectangle 6">
                <a:extLst>
                  <a:ext uri="{FF2B5EF4-FFF2-40B4-BE49-F238E27FC236}">
                    <a16:creationId xmlns:a16="http://schemas.microsoft.com/office/drawing/2014/main" id="{EB187BC7-9DEB-2F69-ED68-2A4047DA4B21}"/>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grpSp>
        <p:sp>
          <p:nvSpPr>
            <p:cNvPr id="26" name="TextBox 25">
              <a:extLst>
                <a:ext uri="{FF2B5EF4-FFF2-40B4-BE49-F238E27FC236}">
                  <a16:creationId xmlns:a16="http://schemas.microsoft.com/office/drawing/2014/main" id="{3322892F-E45B-13EB-6EE5-89D9FA023BC8}"/>
                </a:ext>
              </a:extLst>
            </p:cNvPr>
            <p:cNvSpPr txBox="1"/>
            <p:nvPr/>
          </p:nvSpPr>
          <p:spPr>
            <a:xfrm>
              <a:off x="4327264" y="2221545"/>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01</a:t>
              </a:r>
              <a:endParaRPr lang="ko-KR" altLang="en-US" sz="6000" b="1" dirty="0">
                <a:solidFill>
                  <a:srgbClr val="CC00CC"/>
                </a:solidFill>
                <a:cs typeface="Arial" pitchFamily="34" charset="0"/>
              </a:endParaRPr>
            </a:p>
          </p:txBody>
        </p:sp>
      </p:grpSp>
      <p:grpSp>
        <p:nvGrpSpPr>
          <p:cNvPr id="30" name="Group 29">
            <a:extLst>
              <a:ext uri="{FF2B5EF4-FFF2-40B4-BE49-F238E27FC236}">
                <a16:creationId xmlns:a16="http://schemas.microsoft.com/office/drawing/2014/main" id="{DF9B2AE4-9203-85FF-56C7-397281BA9777}"/>
              </a:ext>
            </a:extLst>
          </p:cNvPr>
          <p:cNvGrpSpPr/>
          <p:nvPr/>
        </p:nvGrpSpPr>
        <p:grpSpPr>
          <a:xfrm>
            <a:off x="5849631" y="4511898"/>
            <a:ext cx="1795631" cy="1087040"/>
            <a:chOff x="5849631" y="3014114"/>
            <a:chExt cx="1795631" cy="1087040"/>
          </a:xfrm>
        </p:grpSpPr>
        <p:grpSp>
          <p:nvGrpSpPr>
            <p:cNvPr id="31" name="Group 7">
              <a:extLst>
                <a:ext uri="{FF2B5EF4-FFF2-40B4-BE49-F238E27FC236}">
                  <a16:creationId xmlns:a16="http://schemas.microsoft.com/office/drawing/2014/main" id="{412BF350-F0C9-B902-37CA-14FDB77C8A03}"/>
                </a:ext>
              </a:extLst>
            </p:cNvPr>
            <p:cNvGrpSpPr/>
            <p:nvPr/>
          </p:nvGrpSpPr>
          <p:grpSpPr>
            <a:xfrm rot="10800000">
              <a:off x="5849631" y="3014114"/>
              <a:ext cx="593022" cy="897078"/>
              <a:chOff x="4136752" y="1733231"/>
              <a:chExt cx="723792" cy="1422710"/>
            </a:xfrm>
            <a:solidFill>
              <a:schemeClr val="accent3"/>
            </a:solidFill>
          </p:grpSpPr>
          <p:sp>
            <p:nvSpPr>
              <p:cNvPr id="33" name="Chevron 8">
                <a:extLst>
                  <a:ext uri="{FF2B5EF4-FFF2-40B4-BE49-F238E27FC236}">
                    <a16:creationId xmlns:a16="http://schemas.microsoft.com/office/drawing/2014/main" id="{863DA1D6-BF4C-FBA6-5A31-160C2473E0C0}"/>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34" name="Rectangle 9">
                <a:extLst>
                  <a:ext uri="{FF2B5EF4-FFF2-40B4-BE49-F238E27FC236}">
                    <a16:creationId xmlns:a16="http://schemas.microsoft.com/office/drawing/2014/main" id="{E5389D68-5EAB-946C-8177-EF0A5F6342BE}"/>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sp>
            <p:nvSpPr>
              <p:cNvPr id="35" name="Rectangle 10">
                <a:extLst>
                  <a:ext uri="{FF2B5EF4-FFF2-40B4-BE49-F238E27FC236}">
                    <a16:creationId xmlns:a16="http://schemas.microsoft.com/office/drawing/2014/main" id="{C10EDC23-2601-7093-66A0-CC79B87FC23F}"/>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grpSp>
        <p:sp>
          <p:nvSpPr>
            <p:cNvPr id="32" name="TextBox 31">
              <a:extLst>
                <a:ext uri="{FF2B5EF4-FFF2-40B4-BE49-F238E27FC236}">
                  <a16:creationId xmlns:a16="http://schemas.microsoft.com/office/drawing/2014/main" id="{5D10A5B5-019B-58AF-210F-BC08821355CF}"/>
                </a:ext>
              </a:extLst>
            </p:cNvPr>
            <p:cNvSpPr txBox="1"/>
            <p:nvPr/>
          </p:nvSpPr>
          <p:spPr>
            <a:xfrm>
              <a:off x="6601294" y="3085491"/>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02</a:t>
              </a:r>
              <a:endParaRPr lang="ko-KR" altLang="en-US" sz="6000" b="1" dirty="0">
                <a:solidFill>
                  <a:srgbClr val="CC00CC"/>
                </a:solidFill>
                <a:cs typeface="Arial" pitchFamily="34" charset="0"/>
              </a:endParaRPr>
            </a:p>
          </p:txBody>
        </p:sp>
      </p:grpSp>
      <p:grpSp>
        <p:nvGrpSpPr>
          <p:cNvPr id="48" name="Group 23">
            <a:extLst>
              <a:ext uri="{FF2B5EF4-FFF2-40B4-BE49-F238E27FC236}">
                <a16:creationId xmlns:a16="http://schemas.microsoft.com/office/drawing/2014/main" id="{52711342-956A-C7D3-1B5F-723B592DB171}"/>
              </a:ext>
            </a:extLst>
          </p:cNvPr>
          <p:cNvGrpSpPr/>
          <p:nvPr/>
        </p:nvGrpSpPr>
        <p:grpSpPr>
          <a:xfrm>
            <a:off x="6810880" y="2549610"/>
            <a:ext cx="5051382" cy="1624163"/>
            <a:chOff x="2551704" y="4283314"/>
            <a:chExt cx="935720" cy="1624163"/>
          </a:xfrm>
        </p:grpSpPr>
        <p:sp>
          <p:nvSpPr>
            <p:cNvPr id="49" name="TextBox 48">
              <a:extLst>
                <a:ext uri="{FF2B5EF4-FFF2-40B4-BE49-F238E27FC236}">
                  <a16:creationId xmlns:a16="http://schemas.microsoft.com/office/drawing/2014/main" id="{E492E08E-71F6-4A2D-0DDC-9B4F8A213FBA}"/>
                </a:ext>
              </a:extLst>
            </p:cNvPr>
            <p:cNvSpPr txBox="1"/>
            <p:nvPr/>
          </p:nvSpPr>
          <p:spPr>
            <a:xfrm>
              <a:off x="2551706" y="4560313"/>
              <a:ext cx="935718" cy="1347164"/>
            </a:xfrm>
            <a:prstGeom prst="rect">
              <a:avLst/>
            </a:prstGeom>
            <a:noFill/>
          </p:spPr>
          <p:txBody>
            <a:bodyPr wrap="square" rtlCol="0">
              <a:spAutoFit/>
            </a:bodyPr>
            <a:lstStyle/>
            <a:p>
              <a:pPr marL="0" indent="0">
                <a:lnSpc>
                  <a:spcPct val="107000"/>
                </a:lnSpc>
                <a:spcAft>
                  <a:spcPts val="800"/>
                </a:spcAft>
                <a:buNone/>
              </a:pPr>
              <a:r>
                <a:rPr lang="en-US" sz="1100" kern="100" dirty="0">
                  <a:effectLst/>
                  <a:latin typeface="Arial" panose="020B0604020202020204" pitchFamily="34" charset="0"/>
                  <a:ea typeface="Calibri" panose="020F0502020204030204" pitchFamily="34" charset="0"/>
                  <a:cs typeface="Arial" panose="020B0604020202020204" pitchFamily="34" charset="0"/>
                </a:rPr>
                <a:t>According to the Swiss Re Institute’s sigma 3/2023 report, the West African insurance market is still in its early stages of development, with a low insurance penetration rate of 0.6% in 2021. The report also highlights that the region has a large population and a growing middle class, which presents an opportunity for insurers to expand their reach and increase their market share. The market is diverse, with both life and non-life insurance segments contributing to its overall size. </a:t>
              </a:r>
              <a:endParaRPr lang="en-GB" sz="11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1F7341B2-B108-69A8-EF85-8B02A9352E85}"/>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rgbClr val="CC00CC"/>
                  </a:solidFill>
                  <a:latin typeface="Arial" panose="020B0604020202020204" pitchFamily="34" charset="0"/>
                  <a:cs typeface="Arial" panose="020B0604020202020204" pitchFamily="34" charset="0"/>
                </a:rPr>
                <a:t>Market Size</a:t>
              </a:r>
              <a:endParaRPr lang="ko-KR" altLang="en-US" sz="1400" b="1" dirty="0">
                <a:solidFill>
                  <a:srgbClr val="CC00CC"/>
                </a:solidFill>
                <a:latin typeface="Arial" panose="020B0604020202020204" pitchFamily="34" charset="0"/>
                <a:cs typeface="Arial" panose="020B0604020202020204" pitchFamily="34" charset="0"/>
              </a:endParaRPr>
            </a:p>
          </p:txBody>
        </p:sp>
      </p:grpSp>
      <p:grpSp>
        <p:nvGrpSpPr>
          <p:cNvPr id="54" name="Group 29">
            <a:extLst>
              <a:ext uri="{FF2B5EF4-FFF2-40B4-BE49-F238E27FC236}">
                <a16:creationId xmlns:a16="http://schemas.microsoft.com/office/drawing/2014/main" id="{E61D6264-6A48-708D-93C4-7FD0B20E0D38}"/>
              </a:ext>
            </a:extLst>
          </p:cNvPr>
          <p:cNvGrpSpPr/>
          <p:nvPr/>
        </p:nvGrpSpPr>
        <p:grpSpPr>
          <a:xfrm>
            <a:off x="214640" y="4430362"/>
            <a:ext cx="4926855" cy="1265924"/>
            <a:chOff x="2385861" y="4283314"/>
            <a:chExt cx="1101563" cy="1265924"/>
          </a:xfrm>
        </p:grpSpPr>
        <p:sp>
          <p:nvSpPr>
            <p:cNvPr id="55" name="TextBox 54">
              <a:extLst>
                <a:ext uri="{FF2B5EF4-FFF2-40B4-BE49-F238E27FC236}">
                  <a16:creationId xmlns:a16="http://schemas.microsoft.com/office/drawing/2014/main" id="{3E6F5AE6-697B-FABE-D8C2-A1A49266D3B1}"/>
                </a:ext>
              </a:extLst>
            </p:cNvPr>
            <p:cNvSpPr txBox="1"/>
            <p:nvPr/>
          </p:nvSpPr>
          <p:spPr>
            <a:xfrm>
              <a:off x="2385861" y="4560313"/>
              <a:ext cx="1101563" cy="988925"/>
            </a:xfrm>
            <a:prstGeom prst="rect">
              <a:avLst/>
            </a:prstGeom>
            <a:noFill/>
          </p:spPr>
          <p:txBody>
            <a:bodyPr wrap="square" rtlCol="0">
              <a:spAutoFit/>
            </a:bodyPr>
            <a:lstStyle/>
            <a:p>
              <a:pPr algn="just">
                <a:lnSpc>
                  <a:spcPct val="107000"/>
                </a:lnSpc>
                <a:spcAft>
                  <a:spcPts val="800"/>
                </a:spcAft>
              </a:pPr>
              <a:r>
                <a:rPr lang="en-US" sz="1100" kern="100" dirty="0">
                  <a:effectLst/>
                  <a:latin typeface="Arial" panose="020B0604020202020204" pitchFamily="34" charset="0"/>
                  <a:ea typeface="Calibri" panose="020F0502020204030204" pitchFamily="34" charset="0"/>
                  <a:cs typeface="Arial" panose="020B0604020202020204" pitchFamily="34" charset="0"/>
                </a:rPr>
                <a:t>Despite challenges, the market has shown promise. Factors driving growth include rising awareness of insurance, increased urbanization, and a growing middle class with higher disposable incomes. Additionally, economic growth and infrastructure development have led to increased demand for insurance products</a:t>
              </a:r>
              <a:endParaRPr lang="en-GB" sz="11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64CA7159-129D-DE0F-92A0-D3F7DB71DF12}"/>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rgbClr val="CC00CC"/>
                  </a:solidFill>
                  <a:latin typeface="Arial" panose="020B0604020202020204" pitchFamily="34" charset="0"/>
                  <a:cs typeface="Arial" panose="020B0604020202020204" pitchFamily="34" charset="0"/>
                </a:rPr>
                <a:t>Growth Trends</a:t>
              </a:r>
              <a:endParaRPr lang="ko-KR" altLang="en-US" sz="1400" b="1" dirty="0">
                <a:solidFill>
                  <a:srgbClr val="CC00CC"/>
                </a:solidFill>
                <a:latin typeface="Arial" panose="020B0604020202020204" pitchFamily="34" charset="0"/>
                <a:cs typeface="Arial" panose="020B0604020202020204" pitchFamily="34" charset="0"/>
              </a:endParaRPr>
            </a:p>
          </p:txBody>
        </p:sp>
      </p:grpSp>
      <p:cxnSp>
        <p:nvCxnSpPr>
          <p:cNvPr id="60" name="Straight Connector 35">
            <a:extLst>
              <a:ext uri="{FF2B5EF4-FFF2-40B4-BE49-F238E27FC236}">
                <a16:creationId xmlns:a16="http://schemas.microsoft.com/office/drawing/2014/main" id="{C8686DE6-B951-402A-3685-45D449FE79CA}"/>
              </a:ext>
            </a:extLst>
          </p:cNvPr>
          <p:cNvCxnSpPr/>
          <p:nvPr/>
        </p:nvCxnSpPr>
        <p:spPr>
          <a:xfrm>
            <a:off x="6810880" y="2479753"/>
            <a:ext cx="4320000" cy="0"/>
          </a:xfrm>
          <a:prstGeom prst="line">
            <a:avLst/>
          </a:prstGeom>
          <a:ln w="19050">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36">
            <a:extLst>
              <a:ext uri="{FF2B5EF4-FFF2-40B4-BE49-F238E27FC236}">
                <a16:creationId xmlns:a16="http://schemas.microsoft.com/office/drawing/2014/main" id="{BA13E3BC-8F66-0622-1BC0-C9A3FFEF693A}"/>
              </a:ext>
            </a:extLst>
          </p:cNvPr>
          <p:cNvCxnSpPr/>
          <p:nvPr/>
        </p:nvCxnSpPr>
        <p:spPr>
          <a:xfrm>
            <a:off x="6810880" y="4335663"/>
            <a:ext cx="4320000" cy="0"/>
          </a:xfrm>
          <a:prstGeom prst="line">
            <a:avLst/>
          </a:prstGeom>
          <a:ln w="19050">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24" name="Straight Connector 39">
            <a:extLst>
              <a:ext uri="{FF2B5EF4-FFF2-40B4-BE49-F238E27FC236}">
                <a16:creationId xmlns:a16="http://schemas.microsoft.com/office/drawing/2014/main" id="{6AC19926-D38B-8203-0983-B2C8D0FC2120}"/>
              </a:ext>
            </a:extLst>
          </p:cNvPr>
          <p:cNvCxnSpPr/>
          <p:nvPr/>
        </p:nvCxnSpPr>
        <p:spPr>
          <a:xfrm>
            <a:off x="821496" y="4398379"/>
            <a:ext cx="4320000" cy="0"/>
          </a:xfrm>
          <a:prstGeom prst="line">
            <a:avLst/>
          </a:prstGeom>
          <a:ln w="19050">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25" name="Straight Connector 40">
            <a:extLst>
              <a:ext uri="{FF2B5EF4-FFF2-40B4-BE49-F238E27FC236}">
                <a16:creationId xmlns:a16="http://schemas.microsoft.com/office/drawing/2014/main" id="{E7EF1D60-24EE-DEA8-9D23-A98FF97F1790}"/>
              </a:ext>
            </a:extLst>
          </p:cNvPr>
          <p:cNvCxnSpPr/>
          <p:nvPr/>
        </p:nvCxnSpPr>
        <p:spPr>
          <a:xfrm>
            <a:off x="821496" y="5615533"/>
            <a:ext cx="4320000" cy="0"/>
          </a:xfrm>
          <a:prstGeom prst="line">
            <a:avLst/>
          </a:prstGeom>
          <a:ln w="19050">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DECF3EC-9926-06F4-F8F5-1426C3703D56}"/>
              </a:ext>
            </a:extLst>
          </p:cNvPr>
          <p:cNvSpPr>
            <a:spLocks noGrp="1"/>
          </p:cNvSpPr>
          <p:nvPr>
            <p:ph type="sldNum" sz="quarter" idx="12"/>
          </p:nvPr>
        </p:nvSpPr>
        <p:spPr/>
        <p:txBody>
          <a:bodyPr/>
          <a:lstStyle/>
          <a:p>
            <a:fld id="{21A9E2F6-F80B-4915-AC1C-34F442F667D7}" type="slidenum">
              <a:rPr lang="en-GB" smtClean="0"/>
              <a:t>4</a:t>
            </a:fld>
            <a:endParaRPr lang="en-GB"/>
          </a:p>
        </p:txBody>
      </p:sp>
      <p:sp>
        <p:nvSpPr>
          <p:cNvPr id="3" name="Rectangle 2">
            <a:extLst>
              <a:ext uri="{FF2B5EF4-FFF2-40B4-BE49-F238E27FC236}">
                <a16:creationId xmlns:a16="http://schemas.microsoft.com/office/drawing/2014/main" id="{EF17F220-D6DF-A73C-2EE3-204A6623D6FB}"/>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E93F991-1727-4C01-B22F-2BBBE0537DE8}"/>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E3B657F-1604-2304-31B1-EEB2C7C53F7A}"/>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4649F16-EA79-A15F-EAE6-2251BE219119}"/>
              </a:ext>
            </a:extLst>
          </p:cNvPr>
          <p:cNvSpPr/>
          <p:nvPr/>
        </p:nvSpPr>
        <p:spPr>
          <a:xfrm>
            <a:off x="6330459" y="31017"/>
            <a:ext cx="1418493" cy="22273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8698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
            <a:extLst>
              <a:ext uri="{FF2B5EF4-FFF2-40B4-BE49-F238E27FC236}">
                <a16:creationId xmlns:a16="http://schemas.microsoft.com/office/drawing/2014/main" id="{4726CAC6-5B35-D5AC-D555-D14749C02F0C}"/>
              </a:ext>
            </a:extLst>
          </p:cNvPr>
          <p:cNvGrpSpPr/>
          <p:nvPr/>
        </p:nvGrpSpPr>
        <p:grpSpPr>
          <a:xfrm>
            <a:off x="5502978" y="2024355"/>
            <a:ext cx="593022" cy="897078"/>
            <a:chOff x="4136752" y="1733231"/>
            <a:chExt cx="723792" cy="1422710"/>
          </a:xfrm>
          <a:solidFill>
            <a:srgbClr val="336600"/>
          </a:solidFill>
        </p:grpSpPr>
        <p:sp>
          <p:nvSpPr>
            <p:cNvPr id="10" name="Chevron 4">
              <a:extLst>
                <a:ext uri="{FF2B5EF4-FFF2-40B4-BE49-F238E27FC236}">
                  <a16:creationId xmlns:a16="http://schemas.microsoft.com/office/drawing/2014/main" id="{3694118A-F49C-DC67-91BA-39A6DB0FDD6E}"/>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1" name="Rectangle 5">
              <a:extLst>
                <a:ext uri="{FF2B5EF4-FFF2-40B4-BE49-F238E27FC236}">
                  <a16:creationId xmlns:a16="http://schemas.microsoft.com/office/drawing/2014/main" id="{8CC9C13A-F996-C909-8C7B-FA0CE5AA52C0}"/>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2" name="Rectangle 6">
              <a:extLst>
                <a:ext uri="{FF2B5EF4-FFF2-40B4-BE49-F238E27FC236}">
                  <a16:creationId xmlns:a16="http://schemas.microsoft.com/office/drawing/2014/main" id="{8A52569B-779F-5147-91E1-60D90ECCC4F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9" name="TextBox 8">
            <a:extLst>
              <a:ext uri="{FF2B5EF4-FFF2-40B4-BE49-F238E27FC236}">
                <a16:creationId xmlns:a16="http://schemas.microsoft.com/office/drawing/2014/main" id="{DBC3D752-B972-1BEB-7E8E-2661B4D43F7D}"/>
              </a:ext>
            </a:extLst>
          </p:cNvPr>
          <p:cNvSpPr txBox="1"/>
          <p:nvPr/>
        </p:nvSpPr>
        <p:spPr>
          <a:xfrm>
            <a:off x="4327264" y="2047976"/>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04</a:t>
            </a:r>
            <a:endParaRPr lang="ko-KR" altLang="en-US" sz="6000" b="1" dirty="0">
              <a:solidFill>
                <a:schemeClr val="accent6"/>
              </a:solidFill>
              <a:cs typeface="Arial" pitchFamily="34" charset="0"/>
            </a:endParaRPr>
          </a:p>
        </p:txBody>
      </p:sp>
      <p:grpSp>
        <p:nvGrpSpPr>
          <p:cNvPr id="14" name="Group 7">
            <a:extLst>
              <a:ext uri="{FF2B5EF4-FFF2-40B4-BE49-F238E27FC236}">
                <a16:creationId xmlns:a16="http://schemas.microsoft.com/office/drawing/2014/main" id="{551F2B2C-0638-456C-079D-770DC2A07EE7}"/>
              </a:ext>
            </a:extLst>
          </p:cNvPr>
          <p:cNvGrpSpPr/>
          <p:nvPr/>
        </p:nvGrpSpPr>
        <p:grpSpPr>
          <a:xfrm rot="10800000">
            <a:off x="5849631" y="3450145"/>
            <a:ext cx="593022" cy="897078"/>
            <a:chOff x="4136752" y="1733231"/>
            <a:chExt cx="723792" cy="1422710"/>
          </a:xfrm>
          <a:solidFill>
            <a:srgbClr val="336600"/>
          </a:solidFill>
        </p:grpSpPr>
        <p:sp>
          <p:nvSpPr>
            <p:cNvPr id="16" name="Chevron 8">
              <a:extLst>
                <a:ext uri="{FF2B5EF4-FFF2-40B4-BE49-F238E27FC236}">
                  <a16:creationId xmlns:a16="http://schemas.microsoft.com/office/drawing/2014/main" id="{45D8D26F-B8BE-C1AB-0E9B-B0EE2CB038D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7" name="Rectangle 9">
              <a:extLst>
                <a:ext uri="{FF2B5EF4-FFF2-40B4-BE49-F238E27FC236}">
                  <a16:creationId xmlns:a16="http://schemas.microsoft.com/office/drawing/2014/main" id="{4DFDD844-7E0B-3504-10F1-0E2800388818}"/>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8" name="Rectangle 10">
              <a:extLst>
                <a:ext uri="{FF2B5EF4-FFF2-40B4-BE49-F238E27FC236}">
                  <a16:creationId xmlns:a16="http://schemas.microsoft.com/office/drawing/2014/main" id="{FD0BC41E-FABD-581F-1151-1ECF35CFC352}"/>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15" name="TextBox 14">
            <a:extLst>
              <a:ext uri="{FF2B5EF4-FFF2-40B4-BE49-F238E27FC236}">
                <a16:creationId xmlns:a16="http://schemas.microsoft.com/office/drawing/2014/main" id="{096324BF-59B1-F80D-1685-AEB214CF7A59}"/>
              </a:ext>
            </a:extLst>
          </p:cNvPr>
          <p:cNvSpPr txBox="1"/>
          <p:nvPr/>
        </p:nvSpPr>
        <p:spPr>
          <a:xfrm>
            <a:off x="6601294" y="3436857"/>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05</a:t>
            </a:r>
            <a:endParaRPr lang="ko-KR" altLang="en-US" sz="6000" b="1" dirty="0">
              <a:solidFill>
                <a:schemeClr val="accent6"/>
              </a:solidFill>
              <a:cs typeface="Arial" pitchFamily="34" charset="0"/>
            </a:endParaRPr>
          </a:p>
        </p:txBody>
      </p:sp>
      <p:grpSp>
        <p:nvGrpSpPr>
          <p:cNvPr id="31" name="Group 23">
            <a:extLst>
              <a:ext uri="{FF2B5EF4-FFF2-40B4-BE49-F238E27FC236}">
                <a16:creationId xmlns:a16="http://schemas.microsoft.com/office/drawing/2014/main" id="{4C5FA9BC-27AE-D4AC-587A-0563547EC4A5}"/>
              </a:ext>
            </a:extLst>
          </p:cNvPr>
          <p:cNvGrpSpPr/>
          <p:nvPr/>
        </p:nvGrpSpPr>
        <p:grpSpPr>
          <a:xfrm>
            <a:off x="6810880" y="2101213"/>
            <a:ext cx="5051382" cy="903645"/>
            <a:chOff x="2551704" y="4283314"/>
            <a:chExt cx="935720" cy="903645"/>
          </a:xfrm>
        </p:grpSpPr>
        <p:sp>
          <p:nvSpPr>
            <p:cNvPr id="32" name="TextBox 31">
              <a:extLst>
                <a:ext uri="{FF2B5EF4-FFF2-40B4-BE49-F238E27FC236}">
                  <a16:creationId xmlns:a16="http://schemas.microsoft.com/office/drawing/2014/main" id="{62B2FD11-D44A-2767-D46B-961512B999CE}"/>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Organize workshops and webinars on financial literacy and insurance topics. These events provide opportunities for participants to ask questions and engage with experts.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2F7B61D-110D-43B7-42B5-269F594F3941}"/>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Interactive Workshops and Webinars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37" name="Group 29">
            <a:extLst>
              <a:ext uri="{FF2B5EF4-FFF2-40B4-BE49-F238E27FC236}">
                <a16:creationId xmlns:a16="http://schemas.microsoft.com/office/drawing/2014/main" id="{72A79F34-5D8E-F5C7-DCB2-CB59EF8B260C}"/>
              </a:ext>
            </a:extLst>
          </p:cNvPr>
          <p:cNvGrpSpPr/>
          <p:nvPr/>
        </p:nvGrpSpPr>
        <p:grpSpPr>
          <a:xfrm>
            <a:off x="214640" y="3368609"/>
            <a:ext cx="4926855" cy="903645"/>
            <a:chOff x="2385861" y="4283314"/>
            <a:chExt cx="1101563" cy="903645"/>
          </a:xfrm>
        </p:grpSpPr>
        <p:sp>
          <p:nvSpPr>
            <p:cNvPr id="38" name="TextBox 37">
              <a:extLst>
                <a:ext uri="{FF2B5EF4-FFF2-40B4-BE49-F238E27FC236}">
                  <a16:creationId xmlns:a16="http://schemas.microsoft.com/office/drawing/2014/main" id="{27A54A22-5C84-888F-5BA9-1E346B682FCE}"/>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Partner with local influencers, celebrities, and community leaders to endorse insurance and financial literacy messages. Their endorsements can carry significant weight in local communities.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D8F1C09-348E-2D1F-BFCE-AB08AE264F5C}"/>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Collaborations with Influencers</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43" name="Straight Connector 35">
            <a:extLst>
              <a:ext uri="{FF2B5EF4-FFF2-40B4-BE49-F238E27FC236}">
                <a16:creationId xmlns:a16="http://schemas.microsoft.com/office/drawing/2014/main" id="{0FDABE45-3C71-0F8B-4871-89A10DD53127}"/>
              </a:ext>
            </a:extLst>
          </p:cNvPr>
          <p:cNvCxnSpPr/>
          <p:nvPr/>
        </p:nvCxnSpPr>
        <p:spPr>
          <a:xfrm>
            <a:off x="6810880" y="2031356"/>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6">
            <a:extLst>
              <a:ext uri="{FF2B5EF4-FFF2-40B4-BE49-F238E27FC236}">
                <a16:creationId xmlns:a16="http://schemas.microsoft.com/office/drawing/2014/main" id="{1AA488F3-DFAD-D4A9-CDEB-618C32B38F7A}"/>
              </a:ext>
            </a:extLst>
          </p:cNvPr>
          <p:cNvCxnSpPr/>
          <p:nvPr/>
        </p:nvCxnSpPr>
        <p:spPr>
          <a:xfrm>
            <a:off x="6810880" y="327391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9">
            <a:extLst>
              <a:ext uri="{FF2B5EF4-FFF2-40B4-BE49-F238E27FC236}">
                <a16:creationId xmlns:a16="http://schemas.microsoft.com/office/drawing/2014/main" id="{948917E4-D0D9-CE31-3C32-7C31A50CF188}"/>
              </a:ext>
            </a:extLst>
          </p:cNvPr>
          <p:cNvCxnSpPr/>
          <p:nvPr/>
        </p:nvCxnSpPr>
        <p:spPr>
          <a:xfrm>
            <a:off x="821496" y="3336626"/>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0">
            <a:extLst>
              <a:ext uri="{FF2B5EF4-FFF2-40B4-BE49-F238E27FC236}">
                <a16:creationId xmlns:a16="http://schemas.microsoft.com/office/drawing/2014/main" id="{1AB86F5C-6DDC-992F-D812-78156044B6D6}"/>
              </a:ext>
            </a:extLst>
          </p:cNvPr>
          <p:cNvCxnSpPr/>
          <p:nvPr/>
        </p:nvCxnSpPr>
        <p:spPr>
          <a:xfrm>
            <a:off x="821496" y="455378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Education and Awareness Campaigns</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455192"/>
            <a:ext cx="8268340" cy="367216"/>
          </a:xfrm>
          <a:prstGeom prst="rect">
            <a:avLst/>
          </a:prstGeom>
          <a:noFill/>
        </p:spPr>
        <p:txBody>
          <a:bodyPr wrap="square">
            <a:spAutoFit/>
          </a:bodyPr>
          <a:lstStyle/>
          <a:p>
            <a:pPr algn="just">
              <a:lnSpc>
                <a:spcPct val="107000"/>
              </a:lnSpc>
              <a:spcAft>
                <a:spcPts val="800"/>
              </a:spcAft>
            </a:pPr>
            <a:r>
              <a:rPr lang="en-GB"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Promoting Financial Literacy and Insurance Awareness</a:t>
            </a:r>
          </a:p>
        </p:txBody>
      </p:sp>
      <p:sp>
        <p:nvSpPr>
          <p:cNvPr id="2" name="Slide Number Placeholder 1">
            <a:extLst>
              <a:ext uri="{FF2B5EF4-FFF2-40B4-BE49-F238E27FC236}">
                <a16:creationId xmlns:a16="http://schemas.microsoft.com/office/drawing/2014/main" id="{532B0305-B7D7-B473-BD8A-C2979E4D003F}"/>
              </a:ext>
            </a:extLst>
          </p:cNvPr>
          <p:cNvSpPr>
            <a:spLocks noGrp="1"/>
          </p:cNvSpPr>
          <p:nvPr>
            <p:ph type="sldNum" sz="quarter" idx="12"/>
          </p:nvPr>
        </p:nvSpPr>
        <p:spPr/>
        <p:txBody>
          <a:bodyPr/>
          <a:lstStyle/>
          <a:p>
            <a:fld id="{21A9E2F6-F80B-4915-AC1C-34F442F667D7}" type="slidenum">
              <a:rPr lang="en-GB" smtClean="0"/>
              <a:t>40</a:t>
            </a:fld>
            <a:endParaRPr lang="en-GB"/>
          </a:p>
        </p:txBody>
      </p:sp>
      <p:sp>
        <p:nvSpPr>
          <p:cNvPr id="3" name="Rectangle 2">
            <a:extLst>
              <a:ext uri="{FF2B5EF4-FFF2-40B4-BE49-F238E27FC236}">
                <a16:creationId xmlns:a16="http://schemas.microsoft.com/office/drawing/2014/main" id="{618B69A3-E65B-1EB8-AB0E-23F916276E39}"/>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A93D5C1-BEF6-EBDA-9E08-D06F26A6161C}"/>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E01B303-8D30-DABB-78A1-E28A4287A8C7}"/>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0BB56AF-7748-03D4-D3E6-F6AD6A1F992F}"/>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3968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Education and Awareness Campaigns</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317168"/>
            <a:ext cx="8268340" cy="367216"/>
          </a:xfrm>
          <a:prstGeom prst="rect">
            <a:avLst/>
          </a:prstGeom>
          <a:noFill/>
        </p:spPr>
        <p:txBody>
          <a:bodyPr wrap="square">
            <a:spAutoFit/>
          </a:bodyPr>
          <a:lstStyle/>
          <a:p>
            <a:pPr>
              <a:lnSpc>
                <a:spcPct val="107000"/>
              </a:lnSpc>
              <a:spcAft>
                <a:spcPts val="800"/>
              </a:spcAft>
            </a:pPr>
            <a:r>
              <a:rPr lang="en-GB"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Role of Educational Institutions</a:t>
            </a:r>
          </a:p>
        </p:txBody>
      </p:sp>
      <p:grpSp>
        <p:nvGrpSpPr>
          <p:cNvPr id="3" name="Group 3">
            <a:extLst>
              <a:ext uri="{FF2B5EF4-FFF2-40B4-BE49-F238E27FC236}">
                <a16:creationId xmlns:a16="http://schemas.microsoft.com/office/drawing/2014/main" id="{68D6B431-EAE2-B920-0C45-722C5CEA59F9}"/>
              </a:ext>
            </a:extLst>
          </p:cNvPr>
          <p:cNvGrpSpPr/>
          <p:nvPr/>
        </p:nvGrpSpPr>
        <p:grpSpPr>
          <a:xfrm>
            <a:off x="5502978" y="1821159"/>
            <a:ext cx="593022" cy="897078"/>
            <a:chOff x="4136752" y="1733231"/>
            <a:chExt cx="723792" cy="1422710"/>
          </a:xfrm>
          <a:solidFill>
            <a:srgbClr val="336600"/>
          </a:solidFill>
        </p:grpSpPr>
        <p:sp>
          <p:nvSpPr>
            <p:cNvPr id="19" name="Chevron 4">
              <a:extLst>
                <a:ext uri="{FF2B5EF4-FFF2-40B4-BE49-F238E27FC236}">
                  <a16:creationId xmlns:a16="http://schemas.microsoft.com/office/drawing/2014/main" id="{A2A0797C-CBE8-C620-610F-535CA66AC784}"/>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0" name="Rectangle 5">
              <a:extLst>
                <a:ext uri="{FF2B5EF4-FFF2-40B4-BE49-F238E27FC236}">
                  <a16:creationId xmlns:a16="http://schemas.microsoft.com/office/drawing/2014/main" id="{E750550B-B33E-550D-388E-434CBAFBFA7B}"/>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1" name="Rectangle 6">
              <a:extLst>
                <a:ext uri="{FF2B5EF4-FFF2-40B4-BE49-F238E27FC236}">
                  <a16:creationId xmlns:a16="http://schemas.microsoft.com/office/drawing/2014/main" id="{B72AC585-759F-99F3-5C55-D73C85B9F427}"/>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5" name="TextBox 4">
            <a:extLst>
              <a:ext uri="{FF2B5EF4-FFF2-40B4-BE49-F238E27FC236}">
                <a16:creationId xmlns:a16="http://schemas.microsoft.com/office/drawing/2014/main" id="{0F27D17C-A4A4-5A8B-FB1F-1EEAE7435747}"/>
              </a:ext>
            </a:extLst>
          </p:cNvPr>
          <p:cNvSpPr txBox="1"/>
          <p:nvPr/>
        </p:nvSpPr>
        <p:spPr>
          <a:xfrm>
            <a:off x="4327264" y="184478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01</a:t>
            </a:r>
            <a:endParaRPr lang="ko-KR" altLang="en-US" sz="6000" b="1" dirty="0">
              <a:solidFill>
                <a:schemeClr val="accent6"/>
              </a:solidFill>
              <a:cs typeface="Arial" pitchFamily="34" charset="0"/>
            </a:endParaRPr>
          </a:p>
        </p:txBody>
      </p:sp>
      <p:grpSp>
        <p:nvGrpSpPr>
          <p:cNvPr id="23" name="Group 7">
            <a:extLst>
              <a:ext uri="{FF2B5EF4-FFF2-40B4-BE49-F238E27FC236}">
                <a16:creationId xmlns:a16="http://schemas.microsoft.com/office/drawing/2014/main" id="{748E6DEB-0115-25E7-8DAA-541B8C55B4FA}"/>
              </a:ext>
            </a:extLst>
          </p:cNvPr>
          <p:cNvGrpSpPr/>
          <p:nvPr/>
        </p:nvGrpSpPr>
        <p:grpSpPr>
          <a:xfrm rot="10800000">
            <a:off x="5849631" y="3246949"/>
            <a:ext cx="593022" cy="897078"/>
            <a:chOff x="4136752" y="1733231"/>
            <a:chExt cx="723792" cy="1422710"/>
          </a:xfrm>
          <a:solidFill>
            <a:srgbClr val="336600"/>
          </a:solidFill>
        </p:grpSpPr>
        <p:sp>
          <p:nvSpPr>
            <p:cNvPr id="25" name="Chevron 8">
              <a:extLst>
                <a:ext uri="{FF2B5EF4-FFF2-40B4-BE49-F238E27FC236}">
                  <a16:creationId xmlns:a16="http://schemas.microsoft.com/office/drawing/2014/main" id="{CCD9AC00-721E-EAC1-9346-353000B23048}"/>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6" name="Rectangle 9">
              <a:extLst>
                <a:ext uri="{FF2B5EF4-FFF2-40B4-BE49-F238E27FC236}">
                  <a16:creationId xmlns:a16="http://schemas.microsoft.com/office/drawing/2014/main" id="{DD1BCD5A-2FCF-19A6-AB99-1462A87178CE}"/>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7" name="Rectangle 10">
              <a:extLst>
                <a:ext uri="{FF2B5EF4-FFF2-40B4-BE49-F238E27FC236}">
                  <a16:creationId xmlns:a16="http://schemas.microsoft.com/office/drawing/2014/main" id="{8F4791D6-A473-426A-456B-4AF0707BCD17}"/>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24" name="TextBox 23">
            <a:extLst>
              <a:ext uri="{FF2B5EF4-FFF2-40B4-BE49-F238E27FC236}">
                <a16:creationId xmlns:a16="http://schemas.microsoft.com/office/drawing/2014/main" id="{CFA2C512-6A75-66F1-CB50-DEE8091B0145}"/>
              </a:ext>
            </a:extLst>
          </p:cNvPr>
          <p:cNvSpPr txBox="1"/>
          <p:nvPr/>
        </p:nvSpPr>
        <p:spPr>
          <a:xfrm>
            <a:off x="6601294" y="3318326"/>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02</a:t>
            </a:r>
            <a:endParaRPr lang="ko-KR" altLang="en-US" sz="6000" b="1" dirty="0">
              <a:solidFill>
                <a:schemeClr val="accent6"/>
              </a:solidFill>
              <a:cs typeface="Arial" pitchFamily="34" charset="0"/>
            </a:endParaRPr>
          </a:p>
        </p:txBody>
      </p:sp>
      <p:grpSp>
        <p:nvGrpSpPr>
          <p:cNvPr id="29" name="Group 15">
            <a:extLst>
              <a:ext uri="{FF2B5EF4-FFF2-40B4-BE49-F238E27FC236}">
                <a16:creationId xmlns:a16="http://schemas.microsoft.com/office/drawing/2014/main" id="{BEC2BF8F-934A-3760-B1F5-F33459C0BC98}"/>
              </a:ext>
            </a:extLst>
          </p:cNvPr>
          <p:cNvGrpSpPr/>
          <p:nvPr/>
        </p:nvGrpSpPr>
        <p:grpSpPr>
          <a:xfrm rot="10800000">
            <a:off x="5849631" y="5603228"/>
            <a:ext cx="593022" cy="897078"/>
            <a:chOff x="4136752" y="1733231"/>
            <a:chExt cx="723792" cy="1422710"/>
          </a:xfrm>
          <a:solidFill>
            <a:srgbClr val="336600"/>
          </a:solidFill>
        </p:grpSpPr>
        <p:sp>
          <p:nvSpPr>
            <p:cNvPr id="34" name="Chevron 16">
              <a:extLst>
                <a:ext uri="{FF2B5EF4-FFF2-40B4-BE49-F238E27FC236}">
                  <a16:creationId xmlns:a16="http://schemas.microsoft.com/office/drawing/2014/main" id="{6F81FF00-EF35-09E4-0C9C-4EA171666663}"/>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5" name="Rectangle 17">
              <a:extLst>
                <a:ext uri="{FF2B5EF4-FFF2-40B4-BE49-F238E27FC236}">
                  <a16:creationId xmlns:a16="http://schemas.microsoft.com/office/drawing/2014/main" id="{793462A8-E271-3B02-976F-A0E4B14453E9}"/>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6" name="Rectangle 18">
              <a:extLst>
                <a:ext uri="{FF2B5EF4-FFF2-40B4-BE49-F238E27FC236}">
                  <a16:creationId xmlns:a16="http://schemas.microsoft.com/office/drawing/2014/main" id="{F4A38006-4A13-177F-6B3C-5CCEB090E96A}"/>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30" name="TextBox 29">
            <a:extLst>
              <a:ext uri="{FF2B5EF4-FFF2-40B4-BE49-F238E27FC236}">
                <a16:creationId xmlns:a16="http://schemas.microsoft.com/office/drawing/2014/main" id="{BCE7D3C6-824A-CB19-4A74-1E2314198463}"/>
              </a:ext>
            </a:extLst>
          </p:cNvPr>
          <p:cNvSpPr txBox="1"/>
          <p:nvPr/>
        </p:nvSpPr>
        <p:spPr>
          <a:xfrm>
            <a:off x="6601294" y="5673051"/>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04</a:t>
            </a:r>
            <a:endParaRPr lang="ko-KR" altLang="en-US" sz="6000" b="1" dirty="0">
              <a:solidFill>
                <a:schemeClr val="accent6"/>
              </a:solidFill>
              <a:cs typeface="Arial" pitchFamily="34" charset="0"/>
            </a:endParaRPr>
          </a:p>
        </p:txBody>
      </p:sp>
      <p:grpSp>
        <p:nvGrpSpPr>
          <p:cNvPr id="41" name="Group 11">
            <a:extLst>
              <a:ext uri="{FF2B5EF4-FFF2-40B4-BE49-F238E27FC236}">
                <a16:creationId xmlns:a16="http://schemas.microsoft.com/office/drawing/2014/main" id="{0D0A19F2-FEC4-2403-9F08-039B0E851BD9}"/>
              </a:ext>
            </a:extLst>
          </p:cNvPr>
          <p:cNvGrpSpPr/>
          <p:nvPr/>
        </p:nvGrpSpPr>
        <p:grpSpPr>
          <a:xfrm>
            <a:off x="5502978" y="4520338"/>
            <a:ext cx="593022" cy="897078"/>
            <a:chOff x="4136752" y="1733231"/>
            <a:chExt cx="723792" cy="1422710"/>
          </a:xfrm>
          <a:solidFill>
            <a:srgbClr val="336600"/>
          </a:solidFill>
        </p:grpSpPr>
        <p:sp>
          <p:nvSpPr>
            <p:cNvPr id="45" name="Chevron 12">
              <a:extLst>
                <a:ext uri="{FF2B5EF4-FFF2-40B4-BE49-F238E27FC236}">
                  <a16:creationId xmlns:a16="http://schemas.microsoft.com/office/drawing/2014/main" id="{0BDF4FEF-9EAD-0B62-5E7E-E156622A935B}"/>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46" name="Rectangle 13">
              <a:extLst>
                <a:ext uri="{FF2B5EF4-FFF2-40B4-BE49-F238E27FC236}">
                  <a16:creationId xmlns:a16="http://schemas.microsoft.com/office/drawing/2014/main" id="{A654ED99-FB28-C856-0BA0-2327182C7E88}"/>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49" name="Rectangle 14">
              <a:extLst>
                <a:ext uri="{FF2B5EF4-FFF2-40B4-BE49-F238E27FC236}">
                  <a16:creationId xmlns:a16="http://schemas.microsoft.com/office/drawing/2014/main" id="{05ABC254-DBAB-1C29-BBA5-9FC77BF664D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42" name="TextBox 41">
            <a:extLst>
              <a:ext uri="{FF2B5EF4-FFF2-40B4-BE49-F238E27FC236}">
                <a16:creationId xmlns:a16="http://schemas.microsoft.com/office/drawing/2014/main" id="{D34E2C82-CEF4-7A3A-2FDA-FAB6325C2039}"/>
              </a:ext>
            </a:extLst>
          </p:cNvPr>
          <p:cNvSpPr txBox="1"/>
          <p:nvPr/>
        </p:nvSpPr>
        <p:spPr>
          <a:xfrm>
            <a:off x="4327264" y="4575105"/>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03</a:t>
            </a:r>
            <a:endParaRPr lang="ko-KR" altLang="en-US" sz="6000" b="1" dirty="0">
              <a:solidFill>
                <a:schemeClr val="accent6"/>
              </a:solidFill>
              <a:cs typeface="Arial" pitchFamily="34" charset="0"/>
            </a:endParaRPr>
          </a:p>
        </p:txBody>
      </p:sp>
      <p:grpSp>
        <p:nvGrpSpPr>
          <p:cNvPr id="50" name="Group 23">
            <a:extLst>
              <a:ext uri="{FF2B5EF4-FFF2-40B4-BE49-F238E27FC236}">
                <a16:creationId xmlns:a16="http://schemas.microsoft.com/office/drawing/2014/main" id="{30FA1292-462F-5F2A-3C78-5DEB5B62844C}"/>
              </a:ext>
            </a:extLst>
          </p:cNvPr>
          <p:cNvGrpSpPr/>
          <p:nvPr/>
        </p:nvGrpSpPr>
        <p:grpSpPr>
          <a:xfrm>
            <a:off x="6810880" y="1898017"/>
            <a:ext cx="5051382" cy="903645"/>
            <a:chOff x="2551704" y="4283314"/>
            <a:chExt cx="935720" cy="903645"/>
          </a:xfrm>
        </p:grpSpPr>
        <p:sp>
          <p:nvSpPr>
            <p:cNvPr id="51" name="TextBox 50">
              <a:extLst>
                <a:ext uri="{FF2B5EF4-FFF2-40B4-BE49-F238E27FC236}">
                  <a16:creationId xmlns:a16="http://schemas.microsoft.com/office/drawing/2014/main" id="{A0414ACD-69AA-C9F1-7C22-0E3CA6FCED2E}"/>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Collaborate with educational institutions, including schools and universities, to integrate financial literacy and insurance education into the curriculum. This ensures that young people are exposed to these concepts early on.</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965083FA-B4F5-928C-4431-5B60E10298BA}"/>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Integration into Curriculum</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53" name="Group 26">
            <a:extLst>
              <a:ext uri="{FF2B5EF4-FFF2-40B4-BE49-F238E27FC236}">
                <a16:creationId xmlns:a16="http://schemas.microsoft.com/office/drawing/2014/main" id="{8CF40544-3818-7A63-0ED7-DD61190B15DB}"/>
              </a:ext>
            </a:extLst>
          </p:cNvPr>
          <p:cNvGrpSpPr/>
          <p:nvPr/>
        </p:nvGrpSpPr>
        <p:grpSpPr>
          <a:xfrm>
            <a:off x="6789519" y="4407409"/>
            <a:ext cx="5031737" cy="1046440"/>
            <a:chOff x="2551704" y="4283314"/>
            <a:chExt cx="1111823" cy="1046440"/>
          </a:xfrm>
        </p:grpSpPr>
        <p:sp>
          <p:nvSpPr>
            <p:cNvPr id="54" name="TextBox 53">
              <a:extLst>
                <a:ext uri="{FF2B5EF4-FFF2-40B4-BE49-F238E27FC236}">
                  <a16:creationId xmlns:a16="http://schemas.microsoft.com/office/drawing/2014/main" id="{D2F9F555-BDBF-AFF5-3A8E-8890FD0B87ED}"/>
                </a:ext>
              </a:extLst>
            </p:cNvPr>
            <p:cNvSpPr txBox="1"/>
            <p:nvPr/>
          </p:nvSpPr>
          <p:spPr>
            <a:xfrm>
              <a:off x="2551706" y="4560313"/>
              <a:ext cx="1111821" cy="769441"/>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Educational institutions can partner with insurance industry associations and regulators to offer financial literacy programs that go beyond the classroom. These programs can include internships, industry visits, and mentoring opportunities.</a:t>
              </a:r>
              <a:endParaRPr lang="ko-KR" altLang="en-US" sz="1100" dirty="0">
                <a:solidFill>
                  <a:schemeClr val="tx1">
                    <a:lumMod val="75000"/>
                    <a:lumOff val="25000"/>
                  </a:schemeClr>
                </a:solidFill>
                <a:cs typeface="Arial" pitchFamily="34" charset="0"/>
              </a:endParaRPr>
            </a:p>
          </p:txBody>
        </p:sp>
        <p:sp>
          <p:nvSpPr>
            <p:cNvPr id="55" name="TextBox 54">
              <a:extLst>
                <a:ext uri="{FF2B5EF4-FFF2-40B4-BE49-F238E27FC236}">
                  <a16:creationId xmlns:a16="http://schemas.microsoft.com/office/drawing/2014/main" id="{86384BF7-A6E7-4C4F-F971-A093BD28CB5B}"/>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6"/>
                  </a:solidFill>
                  <a:latin typeface="Arial" panose="020B0604020202020204" pitchFamily="34" charset="0"/>
                  <a:cs typeface="Arial" panose="020B0604020202020204" pitchFamily="34" charset="0"/>
                </a:rPr>
                <a:t>Financial Literacy Programs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56" name="Group 29">
            <a:extLst>
              <a:ext uri="{FF2B5EF4-FFF2-40B4-BE49-F238E27FC236}">
                <a16:creationId xmlns:a16="http://schemas.microsoft.com/office/drawing/2014/main" id="{91E9E863-B48C-60F1-0FEA-6570E8C4F259}"/>
              </a:ext>
            </a:extLst>
          </p:cNvPr>
          <p:cNvGrpSpPr/>
          <p:nvPr/>
        </p:nvGrpSpPr>
        <p:grpSpPr>
          <a:xfrm>
            <a:off x="214640" y="3165413"/>
            <a:ext cx="4926855" cy="903645"/>
            <a:chOff x="2385861" y="4283314"/>
            <a:chExt cx="1101563" cy="903645"/>
          </a:xfrm>
        </p:grpSpPr>
        <p:sp>
          <p:nvSpPr>
            <p:cNvPr id="57" name="TextBox 56">
              <a:extLst>
                <a:ext uri="{FF2B5EF4-FFF2-40B4-BE49-F238E27FC236}">
                  <a16:creationId xmlns:a16="http://schemas.microsoft.com/office/drawing/2014/main" id="{EFE89B59-C2FF-6BF2-7A57-78DB8F1388D0}"/>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Create incentives for students to learn about insurance by offering scholarships or organizing insurance-related competitions. This encourages students to explore the field and consider careers in insurance.</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B80208E5-BD1A-F2D5-FF18-2A7A3C2F1DD9}"/>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Scholarships and Competitions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59" name="Group 32">
            <a:extLst>
              <a:ext uri="{FF2B5EF4-FFF2-40B4-BE49-F238E27FC236}">
                <a16:creationId xmlns:a16="http://schemas.microsoft.com/office/drawing/2014/main" id="{05774606-4D23-EAA1-65E7-E74F822B215B}"/>
              </a:ext>
            </a:extLst>
          </p:cNvPr>
          <p:cNvGrpSpPr/>
          <p:nvPr/>
        </p:nvGrpSpPr>
        <p:grpSpPr>
          <a:xfrm>
            <a:off x="214640" y="5700206"/>
            <a:ext cx="5017760" cy="877163"/>
            <a:chOff x="2385861" y="4283314"/>
            <a:chExt cx="1101563" cy="877163"/>
          </a:xfrm>
        </p:grpSpPr>
        <p:sp>
          <p:nvSpPr>
            <p:cNvPr id="60" name="TextBox 59">
              <a:extLst>
                <a:ext uri="{FF2B5EF4-FFF2-40B4-BE49-F238E27FC236}">
                  <a16:creationId xmlns:a16="http://schemas.microsoft.com/office/drawing/2014/main" id="{29CA9B12-3221-02E3-90BF-AFA753146DCA}"/>
                </a:ext>
              </a:extLst>
            </p:cNvPr>
            <p:cNvSpPr txBox="1"/>
            <p:nvPr/>
          </p:nvSpPr>
          <p:spPr>
            <a:xfrm>
              <a:off x="2385861" y="4560313"/>
              <a:ext cx="1101563"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Encourage research and publications on insurance-related topics within educational institutions. This can contribute to the development of academic expertise in insurance and risk management.</a:t>
              </a:r>
              <a:endParaRPr lang="ko-KR" altLang="en-US" sz="1100" dirty="0">
                <a:solidFill>
                  <a:schemeClr val="tx1">
                    <a:lumMod val="75000"/>
                    <a:lumOff val="25000"/>
                  </a:schemeClr>
                </a:solidFill>
                <a:cs typeface="Arial" pitchFamily="34" charset="0"/>
              </a:endParaRPr>
            </a:p>
          </p:txBody>
        </p:sp>
        <p:sp>
          <p:nvSpPr>
            <p:cNvPr id="61" name="TextBox 60">
              <a:extLst>
                <a:ext uri="{FF2B5EF4-FFF2-40B4-BE49-F238E27FC236}">
                  <a16:creationId xmlns:a16="http://schemas.microsoft.com/office/drawing/2014/main" id="{19D5CB19-2E97-93C1-302F-ADB2F0EEDF91}"/>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Research and Publications</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62" name="Straight Connector 35">
            <a:extLst>
              <a:ext uri="{FF2B5EF4-FFF2-40B4-BE49-F238E27FC236}">
                <a16:creationId xmlns:a16="http://schemas.microsoft.com/office/drawing/2014/main" id="{ED0F6774-1C9E-E9D5-9262-4663E9920453}"/>
              </a:ext>
            </a:extLst>
          </p:cNvPr>
          <p:cNvCxnSpPr/>
          <p:nvPr/>
        </p:nvCxnSpPr>
        <p:spPr>
          <a:xfrm>
            <a:off x="6810880" y="182816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36">
            <a:extLst>
              <a:ext uri="{FF2B5EF4-FFF2-40B4-BE49-F238E27FC236}">
                <a16:creationId xmlns:a16="http://schemas.microsoft.com/office/drawing/2014/main" id="{C57FAE82-582A-6333-3755-5D369464CBFB}"/>
              </a:ext>
            </a:extLst>
          </p:cNvPr>
          <p:cNvCxnSpPr/>
          <p:nvPr/>
        </p:nvCxnSpPr>
        <p:spPr>
          <a:xfrm>
            <a:off x="6810880" y="307071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37">
            <a:extLst>
              <a:ext uri="{FF2B5EF4-FFF2-40B4-BE49-F238E27FC236}">
                <a16:creationId xmlns:a16="http://schemas.microsoft.com/office/drawing/2014/main" id="{DA6F9B02-ECEA-76C3-B140-0144DBF2F8CD}"/>
              </a:ext>
            </a:extLst>
          </p:cNvPr>
          <p:cNvCxnSpPr/>
          <p:nvPr/>
        </p:nvCxnSpPr>
        <p:spPr>
          <a:xfrm>
            <a:off x="6810880" y="433057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38">
            <a:extLst>
              <a:ext uri="{FF2B5EF4-FFF2-40B4-BE49-F238E27FC236}">
                <a16:creationId xmlns:a16="http://schemas.microsoft.com/office/drawing/2014/main" id="{3643B27D-6451-12B3-8071-EB749AB7BC6F}"/>
              </a:ext>
            </a:extLst>
          </p:cNvPr>
          <p:cNvCxnSpPr/>
          <p:nvPr/>
        </p:nvCxnSpPr>
        <p:spPr>
          <a:xfrm>
            <a:off x="6810880" y="5611228"/>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39">
            <a:extLst>
              <a:ext uri="{FF2B5EF4-FFF2-40B4-BE49-F238E27FC236}">
                <a16:creationId xmlns:a16="http://schemas.microsoft.com/office/drawing/2014/main" id="{2F56448C-E0DC-BAAF-BB89-B9C8DAD43685}"/>
              </a:ext>
            </a:extLst>
          </p:cNvPr>
          <p:cNvCxnSpPr/>
          <p:nvPr/>
        </p:nvCxnSpPr>
        <p:spPr>
          <a:xfrm>
            <a:off x="821496" y="313343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40">
            <a:extLst>
              <a:ext uri="{FF2B5EF4-FFF2-40B4-BE49-F238E27FC236}">
                <a16:creationId xmlns:a16="http://schemas.microsoft.com/office/drawing/2014/main" id="{01F59596-1948-DB99-8D17-D87CB6E1332F}"/>
              </a:ext>
            </a:extLst>
          </p:cNvPr>
          <p:cNvCxnSpPr/>
          <p:nvPr/>
        </p:nvCxnSpPr>
        <p:spPr>
          <a:xfrm>
            <a:off x="821496" y="435058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41">
            <a:extLst>
              <a:ext uri="{FF2B5EF4-FFF2-40B4-BE49-F238E27FC236}">
                <a16:creationId xmlns:a16="http://schemas.microsoft.com/office/drawing/2014/main" id="{2888FE17-3A99-BA57-6932-55D8E5DAF9EF}"/>
              </a:ext>
            </a:extLst>
          </p:cNvPr>
          <p:cNvCxnSpPr/>
          <p:nvPr/>
        </p:nvCxnSpPr>
        <p:spPr>
          <a:xfrm>
            <a:off x="821496" y="563584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42">
            <a:extLst>
              <a:ext uri="{FF2B5EF4-FFF2-40B4-BE49-F238E27FC236}">
                <a16:creationId xmlns:a16="http://schemas.microsoft.com/office/drawing/2014/main" id="{C7EE4ED5-A414-A498-4C74-2DD587821C17}"/>
              </a:ext>
            </a:extLst>
          </p:cNvPr>
          <p:cNvCxnSpPr/>
          <p:nvPr/>
        </p:nvCxnSpPr>
        <p:spPr>
          <a:xfrm>
            <a:off x="808796" y="6738698"/>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125DE30-6BD9-0E34-3E83-5AF08F5FB817}"/>
              </a:ext>
            </a:extLst>
          </p:cNvPr>
          <p:cNvSpPr>
            <a:spLocks noGrp="1"/>
          </p:cNvSpPr>
          <p:nvPr>
            <p:ph type="sldNum" sz="quarter" idx="12"/>
          </p:nvPr>
        </p:nvSpPr>
        <p:spPr/>
        <p:txBody>
          <a:bodyPr/>
          <a:lstStyle/>
          <a:p>
            <a:fld id="{21A9E2F6-F80B-4915-AC1C-34F442F667D7}" type="slidenum">
              <a:rPr lang="en-GB" smtClean="0"/>
              <a:t>41</a:t>
            </a:fld>
            <a:endParaRPr lang="en-GB"/>
          </a:p>
        </p:txBody>
      </p:sp>
      <p:sp>
        <p:nvSpPr>
          <p:cNvPr id="7" name="Rectangle 6">
            <a:extLst>
              <a:ext uri="{FF2B5EF4-FFF2-40B4-BE49-F238E27FC236}">
                <a16:creationId xmlns:a16="http://schemas.microsoft.com/office/drawing/2014/main" id="{7D83B3C1-D685-D679-0113-1468B5608C4B}"/>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86EC09F-7ABA-4586-C656-364E64306BCE}"/>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5E4B9E2-35EC-831B-B704-E2510D7E6334}"/>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7A031B3-4DB9-D7FE-A42E-E7336F4EE5E0}"/>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5861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Education and Awareness Campaigns</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317168"/>
            <a:ext cx="8268340" cy="373757"/>
          </a:xfrm>
          <a:prstGeom prst="rect">
            <a:avLst/>
          </a:prstGeom>
          <a:noFill/>
        </p:spPr>
        <p:txBody>
          <a:bodyPr wrap="square">
            <a:spAutoFit/>
          </a:bodyPr>
          <a:lstStyle/>
          <a:p>
            <a:pPr lvl="0" algn="just">
              <a:lnSpc>
                <a:spcPct val="107000"/>
              </a:lnSpc>
              <a:spcAft>
                <a:spcPts val="800"/>
              </a:spcAft>
            </a:pPr>
            <a:r>
              <a:rPr lang="en-US"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Role of Industry Associations</a:t>
            </a:r>
            <a:endParaRPr lang="en-GB" sz="1800" b="1" kern="100" dirty="0">
              <a:solidFill>
                <a:schemeClr val="accent6"/>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3" name="Group 3">
            <a:extLst>
              <a:ext uri="{FF2B5EF4-FFF2-40B4-BE49-F238E27FC236}">
                <a16:creationId xmlns:a16="http://schemas.microsoft.com/office/drawing/2014/main" id="{68D6B431-EAE2-B920-0C45-722C5CEA59F9}"/>
              </a:ext>
            </a:extLst>
          </p:cNvPr>
          <p:cNvGrpSpPr/>
          <p:nvPr/>
        </p:nvGrpSpPr>
        <p:grpSpPr>
          <a:xfrm>
            <a:off x="5502978" y="1821159"/>
            <a:ext cx="593022" cy="897078"/>
            <a:chOff x="4136752" y="1733231"/>
            <a:chExt cx="723792" cy="1422710"/>
          </a:xfrm>
          <a:solidFill>
            <a:srgbClr val="336600"/>
          </a:solidFill>
        </p:grpSpPr>
        <p:sp>
          <p:nvSpPr>
            <p:cNvPr id="19" name="Chevron 4">
              <a:extLst>
                <a:ext uri="{FF2B5EF4-FFF2-40B4-BE49-F238E27FC236}">
                  <a16:creationId xmlns:a16="http://schemas.microsoft.com/office/drawing/2014/main" id="{A2A0797C-CBE8-C620-610F-535CA66AC784}"/>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0" name="Rectangle 5">
              <a:extLst>
                <a:ext uri="{FF2B5EF4-FFF2-40B4-BE49-F238E27FC236}">
                  <a16:creationId xmlns:a16="http://schemas.microsoft.com/office/drawing/2014/main" id="{E750550B-B33E-550D-388E-434CBAFBFA7B}"/>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1" name="Rectangle 6">
              <a:extLst>
                <a:ext uri="{FF2B5EF4-FFF2-40B4-BE49-F238E27FC236}">
                  <a16:creationId xmlns:a16="http://schemas.microsoft.com/office/drawing/2014/main" id="{B72AC585-759F-99F3-5C55-D73C85B9F427}"/>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5" name="TextBox 4">
            <a:extLst>
              <a:ext uri="{FF2B5EF4-FFF2-40B4-BE49-F238E27FC236}">
                <a16:creationId xmlns:a16="http://schemas.microsoft.com/office/drawing/2014/main" id="{0F27D17C-A4A4-5A8B-FB1F-1EEAE7435747}"/>
              </a:ext>
            </a:extLst>
          </p:cNvPr>
          <p:cNvSpPr txBox="1"/>
          <p:nvPr/>
        </p:nvSpPr>
        <p:spPr>
          <a:xfrm>
            <a:off x="4327264" y="184478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01</a:t>
            </a:r>
            <a:endParaRPr lang="ko-KR" altLang="en-US" sz="6000" b="1" dirty="0">
              <a:solidFill>
                <a:schemeClr val="accent6"/>
              </a:solidFill>
              <a:cs typeface="Arial" pitchFamily="34" charset="0"/>
            </a:endParaRPr>
          </a:p>
        </p:txBody>
      </p:sp>
      <p:grpSp>
        <p:nvGrpSpPr>
          <p:cNvPr id="23" name="Group 7">
            <a:extLst>
              <a:ext uri="{FF2B5EF4-FFF2-40B4-BE49-F238E27FC236}">
                <a16:creationId xmlns:a16="http://schemas.microsoft.com/office/drawing/2014/main" id="{748E6DEB-0115-25E7-8DAA-541B8C55B4FA}"/>
              </a:ext>
            </a:extLst>
          </p:cNvPr>
          <p:cNvGrpSpPr/>
          <p:nvPr/>
        </p:nvGrpSpPr>
        <p:grpSpPr>
          <a:xfrm rot="10800000">
            <a:off x="5849631" y="3246949"/>
            <a:ext cx="593022" cy="897078"/>
            <a:chOff x="4136752" y="1733231"/>
            <a:chExt cx="723792" cy="1422710"/>
          </a:xfrm>
          <a:solidFill>
            <a:srgbClr val="336600"/>
          </a:solidFill>
        </p:grpSpPr>
        <p:sp>
          <p:nvSpPr>
            <p:cNvPr id="25" name="Chevron 8">
              <a:extLst>
                <a:ext uri="{FF2B5EF4-FFF2-40B4-BE49-F238E27FC236}">
                  <a16:creationId xmlns:a16="http://schemas.microsoft.com/office/drawing/2014/main" id="{CCD9AC00-721E-EAC1-9346-353000B23048}"/>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6" name="Rectangle 9">
              <a:extLst>
                <a:ext uri="{FF2B5EF4-FFF2-40B4-BE49-F238E27FC236}">
                  <a16:creationId xmlns:a16="http://schemas.microsoft.com/office/drawing/2014/main" id="{DD1BCD5A-2FCF-19A6-AB99-1462A87178CE}"/>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7" name="Rectangle 10">
              <a:extLst>
                <a:ext uri="{FF2B5EF4-FFF2-40B4-BE49-F238E27FC236}">
                  <a16:creationId xmlns:a16="http://schemas.microsoft.com/office/drawing/2014/main" id="{8F4791D6-A473-426A-456B-4AF0707BCD17}"/>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24" name="TextBox 23">
            <a:extLst>
              <a:ext uri="{FF2B5EF4-FFF2-40B4-BE49-F238E27FC236}">
                <a16:creationId xmlns:a16="http://schemas.microsoft.com/office/drawing/2014/main" id="{CFA2C512-6A75-66F1-CB50-DEE8091B0145}"/>
              </a:ext>
            </a:extLst>
          </p:cNvPr>
          <p:cNvSpPr txBox="1"/>
          <p:nvPr/>
        </p:nvSpPr>
        <p:spPr>
          <a:xfrm>
            <a:off x="6601294" y="3318326"/>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02</a:t>
            </a:r>
            <a:endParaRPr lang="ko-KR" altLang="en-US" sz="6000" b="1" dirty="0">
              <a:solidFill>
                <a:schemeClr val="accent6"/>
              </a:solidFill>
              <a:cs typeface="Arial" pitchFamily="34" charset="0"/>
            </a:endParaRPr>
          </a:p>
        </p:txBody>
      </p:sp>
      <p:grpSp>
        <p:nvGrpSpPr>
          <p:cNvPr id="41" name="Group 11">
            <a:extLst>
              <a:ext uri="{FF2B5EF4-FFF2-40B4-BE49-F238E27FC236}">
                <a16:creationId xmlns:a16="http://schemas.microsoft.com/office/drawing/2014/main" id="{0D0A19F2-FEC4-2403-9F08-039B0E851BD9}"/>
              </a:ext>
            </a:extLst>
          </p:cNvPr>
          <p:cNvGrpSpPr/>
          <p:nvPr/>
        </p:nvGrpSpPr>
        <p:grpSpPr>
          <a:xfrm>
            <a:off x="5502978" y="4520338"/>
            <a:ext cx="593022" cy="897078"/>
            <a:chOff x="4136752" y="1733231"/>
            <a:chExt cx="723792" cy="1422710"/>
          </a:xfrm>
          <a:solidFill>
            <a:srgbClr val="336600"/>
          </a:solidFill>
        </p:grpSpPr>
        <p:sp>
          <p:nvSpPr>
            <p:cNvPr id="45" name="Chevron 12">
              <a:extLst>
                <a:ext uri="{FF2B5EF4-FFF2-40B4-BE49-F238E27FC236}">
                  <a16:creationId xmlns:a16="http://schemas.microsoft.com/office/drawing/2014/main" id="{0BDF4FEF-9EAD-0B62-5E7E-E156622A935B}"/>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46" name="Rectangle 13">
              <a:extLst>
                <a:ext uri="{FF2B5EF4-FFF2-40B4-BE49-F238E27FC236}">
                  <a16:creationId xmlns:a16="http://schemas.microsoft.com/office/drawing/2014/main" id="{A654ED99-FB28-C856-0BA0-2327182C7E88}"/>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49" name="Rectangle 14">
              <a:extLst>
                <a:ext uri="{FF2B5EF4-FFF2-40B4-BE49-F238E27FC236}">
                  <a16:creationId xmlns:a16="http://schemas.microsoft.com/office/drawing/2014/main" id="{05ABC254-DBAB-1C29-BBA5-9FC77BF664D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42" name="TextBox 41">
            <a:extLst>
              <a:ext uri="{FF2B5EF4-FFF2-40B4-BE49-F238E27FC236}">
                <a16:creationId xmlns:a16="http://schemas.microsoft.com/office/drawing/2014/main" id="{D34E2C82-CEF4-7A3A-2FDA-FAB6325C2039}"/>
              </a:ext>
            </a:extLst>
          </p:cNvPr>
          <p:cNvSpPr txBox="1"/>
          <p:nvPr/>
        </p:nvSpPr>
        <p:spPr>
          <a:xfrm>
            <a:off x="4327264" y="4575105"/>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03</a:t>
            </a:r>
            <a:endParaRPr lang="ko-KR" altLang="en-US" sz="6000" b="1" dirty="0">
              <a:solidFill>
                <a:schemeClr val="accent6"/>
              </a:solidFill>
              <a:cs typeface="Arial" pitchFamily="34" charset="0"/>
            </a:endParaRPr>
          </a:p>
        </p:txBody>
      </p:sp>
      <p:grpSp>
        <p:nvGrpSpPr>
          <p:cNvPr id="50" name="Group 23">
            <a:extLst>
              <a:ext uri="{FF2B5EF4-FFF2-40B4-BE49-F238E27FC236}">
                <a16:creationId xmlns:a16="http://schemas.microsoft.com/office/drawing/2014/main" id="{30FA1292-462F-5F2A-3C78-5DEB5B62844C}"/>
              </a:ext>
            </a:extLst>
          </p:cNvPr>
          <p:cNvGrpSpPr/>
          <p:nvPr/>
        </p:nvGrpSpPr>
        <p:grpSpPr>
          <a:xfrm>
            <a:off x="6810880" y="1898017"/>
            <a:ext cx="5051382" cy="903645"/>
            <a:chOff x="2551704" y="4283314"/>
            <a:chExt cx="935720" cy="903645"/>
          </a:xfrm>
        </p:grpSpPr>
        <p:sp>
          <p:nvSpPr>
            <p:cNvPr id="51" name="TextBox 50">
              <a:extLst>
                <a:ext uri="{FF2B5EF4-FFF2-40B4-BE49-F238E27FC236}">
                  <a16:creationId xmlns:a16="http://schemas.microsoft.com/office/drawing/2014/main" id="{A0414ACD-69AA-C9F1-7C22-0E3CA6FCED2E}"/>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Industry associations can advocate for policies that support financial literacy and insurance awareness. They can engage with regulators and policymakers to shape a </a:t>
              </a:r>
              <a:r>
                <a:rPr lang="en-GB" sz="1100" kern="100" dirty="0" err="1">
                  <a:effectLst/>
                  <a:latin typeface="Arial" panose="020B0604020202020204" pitchFamily="34" charset="0"/>
                  <a:ea typeface="Calibri" panose="020F0502020204030204" pitchFamily="34" charset="0"/>
                  <a:cs typeface="Arial" panose="020B0604020202020204" pitchFamily="34" charset="0"/>
                </a:rPr>
                <a:t>favorable</a:t>
              </a:r>
              <a:r>
                <a:rPr lang="en-GB" sz="1100" kern="100" dirty="0">
                  <a:effectLst/>
                  <a:latin typeface="Arial" panose="020B0604020202020204" pitchFamily="34" charset="0"/>
                  <a:ea typeface="Calibri" panose="020F0502020204030204" pitchFamily="34" charset="0"/>
                  <a:cs typeface="Arial" panose="020B0604020202020204" pitchFamily="34" charset="0"/>
                </a:rPr>
                <a:t> regulatory environment.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965083FA-B4F5-928C-4431-5B60E10298BA}"/>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Advocacy and Policy Engagement</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53" name="Group 26">
            <a:extLst>
              <a:ext uri="{FF2B5EF4-FFF2-40B4-BE49-F238E27FC236}">
                <a16:creationId xmlns:a16="http://schemas.microsoft.com/office/drawing/2014/main" id="{8CF40544-3818-7A63-0ED7-DD61190B15DB}"/>
              </a:ext>
            </a:extLst>
          </p:cNvPr>
          <p:cNvGrpSpPr/>
          <p:nvPr/>
        </p:nvGrpSpPr>
        <p:grpSpPr>
          <a:xfrm>
            <a:off x="6789519" y="4407409"/>
            <a:ext cx="5031737" cy="877163"/>
            <a:chOff x="2551704" y="4283314"/>
            <a:chExt cx="1111823" cy="877163"/>
          </a:xfrm>
        </p:grpSpPr>
        <p:sp>
          <p:nvSpPr>
            <p:cNvPr id="54" name="TextBox 53">
              <a:extLst>
                <a:ext uri="{FF2B5EF4-FFF2-40B4-BE49-F238E27FC236}">
                  <a16:creationId xmlns:a16="http://schemas.microsoft.com/office/drawing/2014/main" id="{D2F9F555-BDBF-AFF5-3A8E-8890FD0B87ED}"/>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Offer training programs and certification courses for insurance professionals. This ensures that the industry has a skilled workforce capable of delivering quality insurance products and services.</a:t>
              </a:r>
              <a:endParaRPr lang="ko-KR" altLang="en-US" sz="1100" dirty="0">
                <a:solidFill>
                  <a:schemeClr val="tx1">
                    <a:lumMod val="75000"/>
                    <a:lumOff val="25000"/>
                  </a:schemeClr>
                </a:solidFill>
                <a:cs typeface="Arial" pitchFamily="34" charset="0"/>
              </a:endParaRPr>
            </a:p>
          </p:txBody>
        </p:sp>
        <p:sp>
          <p:nvSpPr>
            <p:cNvPr id="55" name="TextBox 54">
              <a:extLst>
                <a:ext uri="{FF2B5EF4-FFF2-40B4-BE49-F238E27FC236}">
                  <a16:creationId xmlns:a16="http://schemas.microsoft.com/office/drawing/2014/main" id="{86384BF7-A6E7-4C4F-F971-A093BD28CB5B}"/>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6"/>
                  </a:solidFill>
                  <a:latin typeface="Arial" panose="020B0604020202020204" pitchFamily="34" charset="0"/>
                  <a:cs typeface="Arial" panose="020B0604020202020204" pitchFamily="34" charset="0"/>
                </a:rPr>
                <a:t>Training and Certification</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56" name="Group 29">
            <a:extLst>
              <a:ext uri="{FF2B5EF4-FFF2-40B4-BE49-F238E27FC236}">
                <a16:creationId xmlns:a16="http://schemas.microsoft.com/office/drawing/2014/main" id="{91E9E863-B48C-60F1-0FEA-6570E8C4F259}"/>
              </a:ext>
            </a:extLst>
          </p:cNvPr>
          <p:cNvGrpSpPr/>
          <p:nvPr/>
        </p:nvGrpSpPr>
        <p:grpSpPr>
          <a:xfrm>
            <a:off x="214640" y="3165413"/>
            <a:ext cx="4926855" cy="903645"/>
            <a:chOff x="2385861" y="4283314"/>
            <a:chExt cx="1101563" cy="903645"/>
          </a:xfrm>
        </p:grpSpPr>
        <p:sp>
          <p:nvSpPr>
            <p:cNvPr id="57" name="TextBox 56">
              <a:extLst>
                <a:ext uri="{FF2B5EF4-FFF2-40B4-BE49-F238E27FC236}">
                  <a16:creationId xmlns:a16="http://schemas.microsoft.com/office/drawing/2014/main" id="{EFE89B59-C2FF-6BF2-7A57-78DB8F1388D0}"/>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Collaborate with insurers and other stakeholders to launch public awareness campaigns. Industry associations often have the resources and expertise to drive large-scale initiatives.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B80208E5-BD1A-F2D5-FF18-2A7A3C2F1DD9}"/>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Public Awareness Campaigns</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62" name="Straight Connector 35">
            <a:extLst>
              <a:ext uri="{FF2B5EF4-FFF2-40B4-BE49-F238E27FC236}">
                <a16:creationId xmlns:a16="http://schemas.microsoft.com/office/drawing/2014/main" id="{ED0F6774-1C9E-E9D5-9262-4663E9920453}"/>
              </a:ext>
            </a:extLst>
          </p:cNvPr>
          <p:cNvCxnSpPr/>
          <p:nvPr/>
        </p:nvCxnSpPr>
        <p:spPr>
          <a:xfrm>
            <a:off x="6810880" y="182816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36">
            <a:extLst>
              <a:ext uri="{FF2B5EF4-FFF2-40B4-BE49-F238E27FC236}">
                <a16:creationId xmlns:a16="http://schemas.microsoft.com/office/drawing/2014/main" id="{C57FAE82-582A-6333-3755-5D369464CBFB}"/>
              </a:ext>
            </a:extLst>
          </p:cNvPr>
          <p:cNvCxnSpPr/>
          <p:nvPr/>
        </p:nvCxnSpPr>
        <p:spPr>
          <a:xfrm>
            <a:off x="6810880" y="307071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37">
            <a:extLst>
              <a:ext uri="{FF2B5EF4-FFF2-40B4-BE49-F238E27FC236}">
                <a16:creationId xmlns:a16="http://schemas.microsoft.com/office/drawing/2014/main" id="{DA6F9B02-ECEA-76C3-B140-0144DBF2F8CD}"/>
              </a:ext>
            </a:extLst>
          </p:cNvPr>
          <p:cNvCxnSpPr/>
          <p:nvPr/>
        </p:nvCxnSpPr>
        <p:spPr>
          <a:xfrm>
            <a:off x="6810880" y="433057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38">
            <a:extLst>
              <a:ext uri="{FF2B5EF4-FFF2-40B4-BE49-F238E27FC236}">
                <a16:creationId xmlns:a16="http://schemas.microsoft.com/office/drawing/2014/main" id="{3643B27D-6451-12B3-8071-EB749AB7BC6F}"/>
              </a:ext>
            </a:extLst>
          </p:cNvPr>
          <p:cNvCxnSpPr/>
          <p:nvPr/>
        </p:nvCxnSpPr>
        <p:spPr>
          <a:xfrm>
            <a:off x="6810880" y="5611228"/>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39">
            <a:extLst>
              <a:ext uri="{FF2B5EF4-FFF2-40B4-BE49-F238E27FC236}">
                <a16:creationId xmlns:a16="http://schemas.microsoft.com/office/drawing/2014/main" id="{2F56448C-E0DC-BAAF-BB89-B9C8DAD43685}"/>
              </a:ext>
            </a:extLst>
          </p:cNvPr>
          <p:cNvCxnSpPr/>
          <p:nvPr/>
        </p:nvCxnSpPr>
        <p:spPr>
          <a:xfrm>
            <a:off x="821496" y="313343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40">
            <a:extLst>
              <a:ext uri="{FF2B5EF4-FFF2-40B4-BE49-F238E27FC236}">
                <a16:creationId xmlns:a16="http://schemas.microsoft.com/office/drawing/2014/main" id="{01F59596-1948-DB99-8D17-D87CB6E1332F}"/>
              </a:ext>
            </a:extLst>
          </p:cNvPr>
          <p:cNvCxnSpPr/>
          <p:nvPr/>
        </p:nvCxnSpPr>
        <p:spPr>
          <a:xfrm>
            <a:off x="821496" y="435058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82EE4A4-6497-1274-0E29-510002D96DDC}"/>
              </a:ext>
            </a:extLst>
          </p:cNvPr>
          <p:cNvSpPr>
            <a:spLocks noGrp="1"/>
          </p:cNvSpPr>
          <p:nvPr>
            <p:ph type="sldNum" sz="quarter" idx="12"/>
          </p:nvPr>
        </p:nvSpPr>
        <p:spPr/>
        <p:txBody>
          <a:bodyPr/>
          <a:lstStyle/>
          <a:p>
            <a:fld id="{21A9E2F6-F80B-4915-AC1C-34F442F667D7}" type="slidenum">
              <a:rPr lang="en-GB" smtClean="0"/>
              <a:t>42</a:t>
            </a:fld>
            <a:endParaRPr lang="en-GB"/>
          </a:p>
        </p:txBody>
      </p:sp>
      <p:sp>
        <p:nvSpPr>
          <p:cNvPr id="7" name="Rectangle 6">
            <a:extLst>
              <a:ext uri="{FF2B5EF4-FFF2-40B4-BE49-F238E27FC236}">
                <a16:creationId xmlns:a16="http://schemas.microsoft.com/office/drawing/2014/main" id="{134BC959-E8D6-4C5A-25DB-75BD62FD386E}"/>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49AE088-B6FB-B512-AF1D-D13521921549}"/>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21B5E7B-D08D-367F-F4DC-CEC6FB77FFC5}"/>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4160A3F-D879-EC6E-F513-9FBA982F0260}"/>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1523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Education and Awareness Campaigns</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317168"/>
            <a:ext cx="8268340" cy="373757"/>
          </a:xfrm>
          <a:prstGeom prst="rect">
            <a:avLst/>
          </a:prstGeom>
          <a:noFill/>
        </p:spPr>
        <p:txBody>
          <a:bodyPr wrap="square">
            <a:spAutoFit/>
          </a:bodyPr>
          <a:lstStyle/>
          <a:p>
            <a:pPr lvl="0" algn="just">
              <a:lnSpc>
                <a:spcPct val="107000"/>
              </a:lnSpc>
              <a:spcAft>
                <a:spcPts val="800"/>
              </a:spcAft>
            </a:pPr>
            <a:r>
              <a:rPr lang="en-US"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Role of Industry Associations</a:t>
            </a:r>
            <a:endParaRPr lang="en-GB" sz="1800" b="1" kern="100" dirty="0">
              <a:solidFill>
                <a:schemeClr val="accent6"/>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3" name="Group 3">
            <a:extLst>
              <a:ext uri="{FF2B5EF4-FFF2-40B4-BE49-F238E27FC236}">
                <a16:creationId xmlns:a16="http://schemas.microsoft.com/office/drawing/2014/main" id="{68D6B431-EAE2-B920-0C45-722C5CEA59F9}"/>
              </a:ext>
            </a:extLst>
          </p:cNvPr>
          <p:cNvGrpSpPr/>
          <p:nvPr/>
        </p:nvGrpSpPr>
        <p:grpSpPr>
          <a:xfrm>
            <a:off x="5502978" y="1821159"/>
            <a:ext cx="593022" cy="897078"/>
            <a:chOff x="4136752" y="1733231"/>
            <a:chExt cx="723792" cy="1422710"/>
          </a:xfrm>
          <a:solidFill>
            <a:srgbClr val="336600"/>
          </a:solidFill>
        </p:grpSpPr>
        <p:sp>
          <p:nvSpPr>
            <p:cNvPr id="19" name="Chevron 4">
              <a:extLst>
                <a:ext uri="{FF2B5EF4-FFF2-40B4-BE49-F238E27FC236}">
                  <a16:creationId xmlns:a16="http://schemas.microsoft.com/office/drawing/2014/main" id="{A2A0797C-CBE8-C620-610F-535CA66AC784}"/>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0" name="Rectangle 5">
              <a:extLst>
                <a:ext uri="{FF2B5EF4-FFF2-40B4-BE49-F238E27FC236}">
                  <a16:creationId xmlns:a16="http://schemas.microsoft.com/office/drawing/2014/main" id="{E750550B-B33E-550D-388E-434CBAFBFA7B}"/>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1" name="Rectangle 6">
              <a:extLst>
                <a:ext uri="{FF2B5EF4-FFF2-40B4-BE49-F238E27FC236}">
                  <a16:creationId xmlns:a16="http://schemas.microsoft.com/office/drawing/2014/main" id="{B72AC585-759F-99F3-5C55-D73C85B9F427}"/>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5" name="TextBox 4">
            <a:extLst>
              <a:ext uri="{FF2B5EF4-FFF2-40B4-BE49-F238E27FC236}">
                <a16:creationId xmlns:a16="http://schemas.microsoft.com/office/drawing/2014/main" id="{0F27D17C-A4A4-5A8B-FB1F-1EEAE7435747}"/>
              </a:ext>
            </a:extLst>
          </p:cNvPr>
          <p:cNvSpPr txBox="1"/>
          <p:nvPr/>
        </p:nvSpPr>
        <p:spPr>
          <a:xfrm>
            <a:off x="4327264" y="184478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04</a:t>
            </a:r>
            <a:endParaRPr lang="ko-KR" altLang="en-US" sz="6000" b="1" dirty="0">
              <a:solidFill>
                <a:schemeClr val="accent6"/>
              </a:solidFill>
              <a:cs typeface="Arial" pitchFamily="34" charset="0"/>
            </a:endParaRPr>
          </a:p>
        </p:txBody>
      </p:sp>
      <p:grpSp>
        <p:nvGrpSpPr>
          <p:cNvPr id="23" name="Group 7">
            <a:extLst>
              <a:ext uri="{FF2B5EF4-FFF2-40B4-BE49-F238E27FC236}">
                <a16:creationId xmlns:a16="http://schemas.microsoft.com/office/drawing/2014/main" id="{748E6DEB-0115-25E7-8DAA-541B8C55B4FA}"/>
              </a:ext>
            </a:extLst>
          </p:cNvPr>
          <p:cNvGrpSpPr/>
          <p:nvPr/>
        </p:nvGrpSpPr>
        <p:grpSpPr>
          <a:xfrm rot="10800000">
            <a:off x="5849631" y="3246949"/>
            <a:ext cx="593022" cy="897078"/>
            <a:chOff x="4136752" y="1733231"/>
            <a:chExt cx="723792" cy="1422710"/>
          </a:xfrm>
          <a:solidFill>
            <a:srgbClr val="336600"/>
          </a:solidFill>
        </p:grpSpPr>
        <p:sp>
          <p:nvSpPr>
            <p:cNvPr id="25" name="Chevron 8">
              <a:extLst>
                <a:ext uri="{FF2B5EF4-FFF2-40B4-BE49-F238E27FC236}">
                  <a16:creationId xmlns:a16="http://schemas.microsoft.com/office/drawing/2014/main" id="{CCD9AC00-721E-EAC1-9346-353000B23048}"/>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6" name="Rectangle 9">
              <a:extLst>
                <a:ext uri="{FF2B5EF4-FFF2-40B4-BE49-F238E27FC236}">
                  <a16:creationId xmlns:a16="http://schemas.microsoft.com/office/drawing/2014/main" id="{DD1BCD5A-2FCF-19A6-AB99-1462A87178CE}"/>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7" name="Rectangle 10">
              <a:extLst>
                <a:ext uri="{FF2B5EF4-FFF2-40B4-BE49-F238E27FC236}">
                  <a16:creationId xmlns:a16="http://schemas.microsoft.com/office/drawing/2014/main" id="{8F4791D6-A473-426A-456B-4AF0707BCD17}"/>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24" name="TextBox 23">
            <a:extLst>
              <a:ext uri="{FF2B5EF4-FFF2-40B4-BE49-F238E27FC236}">
                <a16:creationId xmlns:a16="http://schemas.microsoft.com/office/drawing/2014/main" id="{CFA2C512-6A75-66F1-CB50-DEE8091B0145}"/>
              </a:ext>
            </a:extLst>
          </p:cNvPr>
          <p:cNvSpPr txBox="1"/>
          <p:nvPr/>
        </p:nvSpPr>
        <p:spPr>
          <a:xfrm>
            <a:off x="6601294" y="3318326"/>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05</a:t>
            </a:r>
            <a:endParaRPr lang="ko-KR" altLang="en-US" sz="6000" b="1" dirty="0">
              <a:solidFill>
                <a:schemeClr val="accent6"/>
              </a:solidFill>
              <a:cs typeface="Arial" pitchFamily="34" charset="0"/>
            </a:endParaRPr>
          </a:p>
        </p:txBody>
      </p:sp>
      <p:grpSp>
        <p:nvGrpSpPr>
          <p:cNvPr id="50" name="Group 23">
            <a:extLst>
              <a:ext uri="{FF2B5EF4-FFF2-40B4-BE49-F238E27FC236}">
                <a16:creationId xmlns:a16="http://schemas.microsoft.com/office/drawing/2014/main" id="{30FA1292-462F-5F2A-3C78-5DEB5B62844C}"/>
              </a:ext>
            </a:extLst>
          </p:cNvPr>
          <p:cNvGrpSpPr/>
          <p:nvPr/>
        </p:nvGrpSpPr>
        <p:grpSpPr>
          <a:xfrm>
            <a:off x="6810880" y="1898017"/>
            <a:ext cx="5051382" cy="877163"/>
            <a:chOff x="2551704" y="4283314"/>
            <a:chExt cx="935720" cy="877163"/>
          </a:xfrm>
        </p:grpSpPr>
        <p:sp>
          <p:nvSpPr>
            <p:cNvPr id="51" name="TextBox 50">
              <a:extLst>
                <a:ext uri="{FF2B5EF4-FFF2-40B4-BE49-F238E27FC236}">
                  <a16:creationId xmlns:a16="http://schemas.microsoft.com/office/drawing/2014/main" id="{A0414ACD-69AA-C9F1-7C22-0E3CA6FCED2E}"/>
                </a:ext>
              </a:extLst>
            </p:cNvPr>
            <p:cNvSpPr txBox="1"/>
            <p:nvPr/>
          </p:nvSpPr>
          <p:spPr>
            <a:xfrm>
              <a:off x="2551706" y="4560313"/>
              <a:ext cx="935718"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Industry associations can facilitate the sharing of data and best practices among member companies. This can help identify successful strategies for increasing insurance penetration and awareness.</a:t>
              </a:r>
              <a:endParaRPr lang="ko-KR" altLang="en-US" sz="1100" dirty="0">
                <a:solidFill>
                  <a:schemeClr val="tx1">
                    <a:lumMod val="75000"/>
                    <a:lumOff val="25000"/>
                  </a:schemeClr>
                </a:solidFill>
                <a:cs typeface="Arial" pitchFamily="34" charset="0"/>
              </a:endParaRPr>
            </a:p>
          </p:txBody>
        </p:sp>
        <p:sp>
          <p:nvSpPr>
            <p:cNvPr id="52" name="TextBox 51">
              <a:extLst>
                <a:ext uri="{FF2B5EF4-FFF2-40B4-BE49-F238E27FC236}">
                  <a16:creationId xmlns:a16="http://schemas.microsoft.com/office/drawing/2014/main" id="{965083FA-B4F5-928C-4431-5B60E10298BA}"/>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6"/>
                  </a:solidFill>
                  <a:latin typeface="Arial" panose="020B0604020202020204" pitchFamily="34" charset="0"/>
                  <a:cs typeface="Arial" panose="020B0604020202020204" pitchFamily="34" charset="0"/>
                </a:rPr>
                <a:t>Data Sharing</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56" name="Group 29">
            <a:extLst>
              <a:ext uri="{FF2B5EF4-FFF2-40B4-BE49-F238E27FC236}">
                <a16:creationId xmlns:a16="http://schemas.microsoft.com/office/drawing/2014/main" id="{91E9E863-B48C-60F1-0FEA-6570E8C4F259}"/>
              </a:ext>
            </a:extLst>
          </p:cNvPr>
          <p:cNvGrpSpPr/>
          <p:nvPr/>
        </p:nvGrpSpPr>
        <p:grpSpPr>
          <a:xfrm>
            <a:off x="214640" y="3165413"/>
            <a:ext cx="4926855" cy="903645"/>
            <a:chOff x="2385861" y="4283314"/>
            <a:chExt cx="1101563" cy="903645"/>
          </a:xfrm>
        </p:grpSpPr>
        <p:sp>
          <p:nvSpPr>
            <p:cNvPr id="57" name="TextBox 56">
              <a:extLst>
                <a:ext uri="{FF2B5EF4-FFF2-40B4-BE49-F238E27FC236}">
                  <a16:creationId xmlns:a16="http://schemas.microsoft.com/office/drawing/2014/main" id="{EFE89B59-C2FF-6BF2-7A57-78DB8F1388D0}"/>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Publish industry reports and research findings that highlight the economic and social benefits of insurance. These publications can be valuable resources for policymakers and educators.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B80208E5-BD1A-F2D5-FF18-2A7A3C2F1DD9}"/>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Research and Publications</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62" name="Straight Connector 35">
            <a:extLst>
              <a:ext uri="{FF2B5EF4-FFF2-40B4-BE49-F238E27FC236}">
                <a16:creationId xmlns:a16="http://schemas.microsoft.com/office/drawing/2014/main" id="{ED0F6774-1C9E-E9D5-9262-4663E9920453}"/>
              </a:ext>
            </a:extLst>
          </p:cNvPr>
          <p:cNvCxnSpPr/>
          <p:nvPr/>
        </p:nvCxnSpPr>
        <p:spPr>
          <a:xfrm>
            <a:off x="6810880" y="182816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36">
            <a:extLst>
              <a:ext uri="{FF2B5EF4-FFF2-40B4-BE49-F238E27FC236}">
                <a16:creationId xmlns:a16="http://schemas.microsoft.com/office/drawing/2014/main" id="{C57FAE82-582A-6333-3755-5D369464CBFB}"/>
              </a:ext>
            </a:extLst>
          </p:cNvPr>
          <p:cNvCxnSpPr/>
          <p:nvPr/>
        </p:nvCxnSpPr>
        <p:spPr>
          <a:xfrm>
            <a:off x="6810880" y="307071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39">
            <a:extLst>
              <a:ext uri="{FF2B5EF4-FFF2-40B4-BE49-F238E27FC236}">
                <a16:creationId xmlns:a16="http://schemas.microsoft.com/office/drawing/2014/main" id="{2F56448C-E0DC-BAAF-BB89-B9C8DAD43685}"/>
              </a:ext>
            </a:extLst>
          </p:cNvPr>
          <p:cNvCxnSpPr/>
          <p:nvPr/>
        </p:nvCxnSpPr>
        <p:spPr>
          <a:xfrm>
            <a:off x="821496" y="313343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40">
            <a:extLst>
              <a:ext uri="{FF2B5EF4-FFF2-40B4-BE49-F238E27FC236}">
                <a16:creationId xmlns:a16="http://schemas.microsoft.com/office/drawing/2014/main" id="{01F59596-1948-DB99-8D17-D87CB6E1332F}"/>
              </a:ext>
            </a:extLst>
          </p:cNvPr>
          <p:cNvCxnSpPr/>
          <p:nvPr/>
        </p:nvCxnSpPr>
        <p:spPr>
          <a:xfrm>
            <a:off x="821496" y="435058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F5D6E63-9E71-7FA6-BAA6-70D957B3858C}"/>
              </a:ext>
            </a:extLst>
          </p:cNvPr>
          <p:cNvSpPr txBox="1"/>
          <p:nvPr/>
        </p:nvSpPr>
        <p:spPr>
          <a:xfrm>
            <a:off x="340822" y="5015053"/>
            <a:ext cx="11478490" cy="1077218"/>
          </a:xfrm>
          <a:prstGeom prst="rect">
            <a:avLst/>
          </a:prstGeom>
          <a:noFill/>
        </p:spPr>
        <p:txBody>
          <a:bodyPr wrap="square">
            <a:spAutoFit/>
          </a:bodyPr>
          <a:lstStyle/>
          <a:p>
            <a:pPr algn="just"/>
            <a:r>
              <a:rPr lang="en-US" sz="1600" kern="100" dirty="0">
                <a:effectLst/>
                <a:latin typeface="Arial" panose="020B0604020202020204" pitchFamily="34" charset="0"/>
                <a:ea typeface="Calibri" panose="020F0502020204030204" pitchFamily="34" charset="0"/>
                <a:cs typeface="Arial" panose="020B0604020202020204" pitchFamily="34" charset="0"/>
              </a:rPr>
              <a:t>In conclusion, education and awareness campaigns are integral to aligning insurance practices in West Africa with the needs of the population. The involvement of educational institutions and industry associations is essential for the long-term success of these campaigns. By working together and leveraging their resources and expertise, these stakeholders can significantly enhance financial literacy, improve insurance awareness, and foster a more resilient and protected society in the region. </a:t>
            </a:r>
            <a:endParaRPr lang="en-GB"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67683178-3993-B730-2977-77EDB424CA46}"/>
              </a:ext>
            </a:extLst>
          </p:cNvPr>
          <p:cNvSpPr>
            <a:spLocks noGrp="1"/>
          </p:cNvSpPr>
          <p:nvPr>
            <p:ph type="sldNum" sz="quarter" idx="12"/>
          </p:nvPr>
        </p:nvSpPr>
        <p:spPr/>
        <p:txBody>
          <a:bodyPr/>
          <a:lstStyle/>
          <a:p>
            <a:fld id="{21A9E2F6-F80B-4915-AC1C-34F442F667D7}" type="slidenum">
              <a:rPr lang="en-GB" smtClean="0"/>
              <a:t>43</a:t>
            </a:fld>
            <a:endParaRPr lang="en-GB"/>
          </a:p>
        </p:txBody>
      </p:sp>
      <p:sp>
        <p:nvSpPr>
          <p:cNvPr id="7" name="Rectangle 6">
            <a:extLst>
              <a:ext uri="{FF2B5EF4-FFF2-40B4-BE49-F238E27FC236}">
                <a16:creationId xmlns:a16="http://schemas.microsoft.com/office/drawing/2014/main" id="{715514AE-86A0-17DC-F062-7193373233B8}"/>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54C046F-B3EC-BF61-91D6-965B76CC39CC}"/>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D5180EE-99BB-2AE4-A9A9-2A3EC91573D2}"/>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7F40EE0-0831-A622-0582-04E5E532F940}"/>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1397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Strengthening Regulatory Oversight</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317168"/>
            <a:ext cx="8268340" cy="367216"/>
          </a:xfrm>
          <a:prstGeom prst="rect">
            <a:avLst/>
          </a:prstGeom>
          <a:noFill/>
        </p:spPr>
        <p:txBody>
          <a:bodyPr wrap="square">
            <a:spAutoFit/>
          </a:bodyPr>
          <a:lstStyle/>
          <a:p>
            <a:pPr>
              <a:lnSpc>
                <a:spcPct val="107000"/>
              </a:lnSpc>
              <a:spcAft>
                <a:spcPts val="800"/>
              </a:spcAft>
            </a:pPr>
            <a:r>
              <a:rPr lang="en-GB"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Implementing Sound Regulatory Policies</a:t>
            </a:r>
          </a:p>
        </p:txBody>
      </p:sp>
      <p:grpSp>
        <p:nvGrpSpPr>
          <p:cNvPr id="8" name="Group 3">
            <a:extLst>
              <a:ext uri="{FF2B5EF4-FFF2-40B4-BE49-F238E27FC236}">
                <a16:creationId xmlns:a16="http://schemas.microsoft.com/office/drawing/2014/main" id="{21AEB3B3-B486-7A8B-5FBA-634DB68C12C5}"/>
              </a:ext>
            </a:extLst>
          </p:cNvPr>
          <p:cNvGrpSpPr/>
          <p:nvPr/>
        </p:nvGrpSpPr>
        <p:grpSpPr>
          <a:xfrm>
            <a:off x="5502978" y="3150424"/>
            <a:ext cx="593022" cy="897078"/>
            <a:chOff x="4136752" y="1733231"/>
            <a:chExt cx="723792" cy="1422710"/>
          </a:xfrm>
          <a:solidFill>
            <a:srgbClr val="336600"/>
          </a:solidFill>
        </p:grpSpPr>
        <p:sp>
          <p:nvSpPr>
            <p:cNvPr id="10" name="Chevron 4">
              <a:extLst>
                <a:ext uri="{FF2B5EF4-FFF2-40B4-BE49-F238E27FC236}">
                  <a16:creationId xmlns:a16="http://schemas.microsoft.com/office/drawing/2014/main" id="{3F46B7E9-86E3-01CF-E7DE-5146EFE9A272}"/>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1" name="Rectangle 5">
              <a:extLst>
                <a:ext uri="{FF2B5EF4-FFF2-40B4-BE49-F238E27FC236}">
                  <a16:creationId xmlns:a16="http://schemas.microsoft.com/office/drawing/2014/main" id="{DEF3DE89-2757-BB71-F340-DE9F34640B1D}"/>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2" name="Rectangle 6">
              <a:extLst>
                <a:ext uri="{FF2B5EF4-FFF2-40B4-BE49-F238E27FC236}">
                  <a16:creationId xmlns:a16="http://schemas.microsoft.com/office/drawing/2014/main" id="{0C042F91-3EC5-17C8-4370-CDEEC7AD8F7C}"/>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9" name="TextBox 8">
            <a:extLst>
              <a:ext uri="{FF2B5EF4-FFF2-40B4-BE49-F238E27FC236}">
                <a16:creationId xmlns:a16="http://schemas.microsoft.com/office/drawing/2014/main" id="{A2D2E563-A47A-2843-5BAF-5B1F98D9C6D0}"/>
              </a:ext>
            </a:extLst>
          </p:cNvPr>
          <p:cNvSpPr txBox="1"/>
          <p:nvPr/>
        </p:nvSpPr>
        <p:spPr>
          <a:xfrm>
            <a:off x="4327264" y="3174045"/>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01</a:t>
            </a:r>
            <a:endParaRPr lang="ko-KR" altLang="en-US" sz="6000" b="1" dirty="0">
              <a:solidFill>
                <a:schemeClr val="accent6"/>
              </a:solidFill>
              <a:cs typeface="Arial" pitchFamily="34" charset="0"/>
            </a:endParaRPr>
          </a:p>
        </p:txBody>
      </p:sp>
      <p:grpSp>
        <p:nvGrpSpPr>
          <p:cNvPr id="14" name="Group 7">
            <a:extLst>
              <a:ext uri="{FF2B5EF4-FFF2-40B4-BE49-F238E27FC236}">
                <a16:creationId xmlns:a16="http://schemas.microsoft.com/office/drawing/2014/main" id="{132E3FD6-538B-12C6-DBCE-64C892AD3314}"/>
              </a:ext>
            </a:extLst>
          </p:cNvPr>
          <p:cNvGrpSpPr/>
          <p:nvPr/>
        </p:nvGrpSpPr>
        <p:grpSpPr>
          <a:xfrm rot="10800000">
            <a:off x="5849631" y="4334914"/>
            <a:ext cx="593022" cy="897078"/>
            <a:chOff x="4136752" y="1733231"/>
            <a:chExt cx="723792" cy="1422710"/>
          </a:xfrm>
          <a:solidFill>
            <a:srgbClr val="336600"/>
          </a:solidFill>
        </p:grpSpPr>
        <p:sp>
          <p:nvSpPr>
            <p:cNvPr id="16" name="Chevron 8">
              <a:extLst>
                <a:ext uri="{FF2B5EF4-FFF2-40B4-BE49-F238E27FC236}">
                  <a16:creationId xmlns:a16="http://schemas.microsoft.com/office/drawing/2014/main" id="{CBEEE156-2A1A-C5F5-D7EE-CB58969DDC8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7" name="Rectangle 9">
              <a:extLst>
                <a:ext uri="{FF2B5EF4-FFF2-40B4-BE49-F238E27FC236}">
                  <a16:creationId xmlns:a16="http://schemas.microsoft.com/office/drawing/2014/main" id="{D4BA0521-E521-C804-741F-84BB884E6751}"/>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8" name="Rectangle 10">
              <a:extLst>
                <a:ext uri="{FF2B5EF4-FFF2-40B4-BE49-F238E27FC236}">
                  <a16:creationId xmlns:a16="http://schemas.microsoft.com/office/drawing/2014/main" id="{8EB77978-73C9-D4DC-79FD-DA14C187DD45}"/>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15" name="TextBox 14">
            <a:extLst>
              <a:ext uri="{FF2B5EF4-FFF2-40B4-BE49-F238E27FC236}">
                <a16:creationId xmlns:a16="http://schemas.microsoft.com/office/drawing/2014/main" id="{65463404-EF8F-A33F-313A-127D285D0C92}"/>
              </a:ext>
            </a:extLst>
          </p:cNvPr>
          <p:cNvSpPr txBox="1"/>
          <p:nvPr/>
        </p:nvSpPr>
        <p:spPr>
          <a:xfrm>
            <a:off x="6601294" y="4406291"/>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02</a:t>
            </a:r>
            <a:endParaRPr lang="ko-KR" altLang="en-US" sz="6000" b="1" dirty="0">
              <a:solidFill>
                <a:schemeClr val="accent6"/>
              </a:solidFill>
              <a:cs typeface="Arial" pitchFamily="34" charset="0"/>
            </a:endParaRPr>
          </a:p>
        </p:txBody>
      </p:sp>
      <p:grpSp>
        <p:nvGrpSpPr>
          <p:cNvPr id="32" name="Group 11">
            <a:extLst>
              <a:ext uri="{FF2B5EF4-FFF2-40B4-BE49-F238E27FC236}">
                <a16:creationId xmlns:a16="http://schemas.microsoft.com/office/drawing/2014/main" id="{2F776C99-1DCA-B1A4-C00A-13890502B689}"/>
              </a:ext>
            </a:extLst>
          </p:cNvPr>
          <p:cNvGrpSpPr/>
          <p:nvPr/>
        </p:nvGrpSpPr>
        <p:grpSpPr>
          <a:xfrm>
            <a:off x="5502978" y="5709903"/>
            <a:ext cx="593022" cy="897078"/>
            <a:chOff x="4136752" y="1733231"/>
            <a:chExt cx="723792" cy="1422710"/>
          </a:xfrm>
          <a:solidFill>
            <a:srgbClr val="336600"/>
          </a:solidFill>
        </p:grpSpPr>
        <p:sp>
          <p:nvSpPr>
            <p:cNvPr id="37" name="Chevron 12">
              <a:extLst>
                <a:ext uri="{FF2B5EF4-FFF2-40B4-BE49-F238E27FC236}">
                  <a16:creationId xmlns:a16="http://schemas.microsoft.com/office/drawing/2014/main" id="{A83BED45-F2EB-D091-6DE3-5E8B1D6CEB2C}"/>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8" name="Rectangle 13">
              <a:extLst>
                <a:ext uri="{FF2B5EF4-FFF2-40B4-BE49-F238E27FC236}">
                  <a16:creationId xmlns:a16="http://schemas.microsoft.com/office/drawing/2014/main" id="{D164DCAF-9794-2C00-40C4-5C316426B4FE}"/>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9" name="Rectangle 14">
              <a:extLst>
                <a:ext uri="{FF2B5EF4-FFF2-40B4-BE49-F238E27FC236}">
                  <a16:creationId xmlns:a16="http://schemas.microsoft.com/office/drawing/2014/main" id="{45744741-7043-A0DA-0192-05437848D986}"/>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33" name="TextBox 32">
            <a:extLst>
              <a:ext uri="{FF2B5EF4-FFF2-40B4-BE49-F238E27FC236}">
                <a16:creationId xmlns:a16="http://schemas.microsoft.com/office/drawing/2014/main" id="{271C1ED1-702F-AAA0-529F-F1FEE2E70BBC}"/>
              </a:ext>
            </a:extLst>
          </p:cNvPr>
          <p:cNvSpPr txBox="1"/>
          <p:nvPr/>
        </p:nvSpPr>
        <p:spPr>
          <a:xfrm>
            <a:off x="4327264" y="576467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03</a:t>
            </a:r>
            <a:endParaRPr lang="ko-KR" altLang="en-US" sz="6000" b="1" dirty="0">
              <a:solidFill>
                <a:schemeClr val="accent6"/>
              </a:solidFill>
              <a:cs typeface="Arial" pitchFamily="34" charset="0"/>
            </a:endParaRPr>
          </a:p>
        </p:txBody>
      </p:sp>
      <p:grpSp>
        <p:nvGrpSpPr>
          <p:cNvPr id="43" name="Group 23">
            <a:extLst>
              <a:ext uri="{FF2B5EF4-FFF2-40B4-BE49-F238E27FC236}">
                <a16:creationId xmlns:a16="http://schemas.microsoft.com/office/drawing/2014/main" id="{C6FEA809-9FA7-946F-6EAE-BEFABC0DFF53}"/>
              </a:ext>
            </a:extLst>
          </p:cNvPr>
          <p:cNvGrpSpPr/>
          <p:nvPr/>
        </p:nvGrpSpPr>
        <p:grpSpPr>
          <a:xfrm>
            <a:off x="6810880" y="3024082"/>
            <a:ext cx="5051382" cy="1084784"/>
            <a:chOff x="2551704" y="4283314"/>
            <a:chExt cx="935720" cy="1084784"/>
          </a:xfrm>
        </p:grpSpPr>
        <p:sp>
          <p:nvSpPr>
            <p:cNvPr id="44" name="TextBox 43">
              <a:extLst>
                <a:ext uri="{FF2B5EF4-FFF2-40B4-BE49-F238E27FC236}">
                  <a16:creationId xmlns:a16="http://schemas.microsoft.com/office/drawing/2014/main" id="{74314C78-1811-DC8A-AB32-C98F1EA695AA}"/>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Promote efforts to harmonize insurance regulations across West African countries. Regional organizations such as ECOWAS and WAEMU can play a crucial role in standardizing regulations, which reduces barriers to cross-border operations and fosters regional growth.</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0A56A77-61DB-C785-6A15-6875A5DB6FA1}"/>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6"/>
                  </a:solidFill>
                  <a:latin typeface="Arial" panose="020B0604020202020204" pitchFamily="34" charset="0"/>
                  <a:cs typeface="Arial" panose="020B0604020202020204" pitchFamily="34" charset="0"/>
                </a:rPr>
                <a:t>Harmonization of Regulations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48" name="Group 26">
            <a:extLst>
              <a:ext uri="{FF2B5EF4-FFF2-40B4-BE49-F238E27FC236}">
                <a16:creationId xmlns:a16="http://schemas.microsoft.com/office/drawing/2014/main" id="{1A60D891-AE34-1856-9880-9A274F06F7E4}"/>
              </a:ext>
            </a:extLst>
          </p:cNvPr>
          <p:cNvGrpSpPr/>
          <p:nvPr/>
        </p:nvGrpSpPr>
        <p:grpSpPr>
          <a:xfrm>
            <a:off x="6789519" y="5596974"/>
            <a:ext cx="5031737" cy="877163"/>
            <a:chOff x="2551704" y="4283314"/>
            <a:chExt cx="1111823" cy="877163"/>
          </a:xfrm>
        </p:grpSpPr>
        <p:sp>
          <p:nvSpPr>
            <p:cNvPr id="70" name="TextBox 69">
              <a:extLst>
                <a:ext uri="{FF2B5EF4-FFF2-40B4-BE49-F238E27FC236}">
                  <a16:creationId xmlns:a16="http://schemas.microsoft.com/office/drawing/2014/main" id="{58B056EE-1574-E4CF-DE88-A3FF06E074C8}"/>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Develop and enforce consumer protection regulations to ensure that insurers treat policyholders fairly. These regulations can include rules on claims handling, dispute resolution mechanisms, and disclosure requirements.</a:t>
              </a:r>
              <a:endParaRPr lang="ko-KR" altLang="en-US" sz="1100" dirty="0">
                <a:solidFill>
                  <a:schemeClr val="tx1">
                    <a:lumMod val="75000"/>
                    <a:lumOff val="25000"/>
                  </a:schemeClr>
                </a:solidFill>
                <a:cs typeface="Arial" pitchFamily="34" charset="0"/>
              </a:endParaRPr>
            </a:p>
          </p:txBody>
        </p:sp>
        <p:sp>
          <p:nvSpPr>
            <p:cNvPr id="71" name="TextBox 70">
              <a:extLst>
                <a:ext uri="{FF2B5EF4-FFF2-40B4-BE49-F238E27FC236}">
                  <a16:creationId xmlns:a16="http://schemas.microsoft.com/office/drawing/2014/main" id="{C0F9AE8E-3F40-EA9A-6860-2DC9D797B11B}"/>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Consumer Protection Regulations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72" name="Group 29">
            <a:extLst>
              <a:ext uri="{FF2B5EF4-FFF2-40B4-BE49-F238E27FC236}">
                <a16:creationId xmlns:a16="http://schemas.microsoft.com/office/drawing/2014/main" id="{9279DCBD-A2DE-C964-512C-44B6C785B194}"/>
              </a:ext>
            </a:extLst>
          </p:cNvPr>
          <p:cNvGrpSpPr/>
          <p:nvPr/>
        </p:nvGrpSpPr>
        <p:grpSpPr>
          <a:xfrm>
            <a:off x="214640" y="4253378"/>
            <a:ext cx="4926855" cy="903645"/>
            <a:chOff x="2385861" y="4283314"/>
            <a:chExt cx="1101563" cy="903645"/>
          </a:xfrm>
        </p:grpSpPr>
        <p:sp>
          <p:nvSpPr>
            <p:cNvPr id="73" name="TextBox 72">
              <a:extLst>
                <a:ext uri="{FF2B5EF4-FFF2-40B4-BE49-F238E27FC236}">
                  <a16:creationId xmlns:a16="http://schemas.microsoft.com/office/drawing/2014/main" id="{84F9CBE9-3487-32BD-3538-D07882AFBF35}"/>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Adopt risk-based supervision approaches that focus regulatory resources on insurers with higher risk profiles. This ensures that regulatory efforts are efficient and targeted, safeguarding policyholders' interests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5095F49D-017F-39C3-E6F3-EA2C219C088B}"/>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Risk-Based Supervision</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75" name="Straight Connector 35">
            <a:extLst>
              <a:ext uri="{FF2B5EF4-FFF2-40B4-BE49-F238E27FC236}">
                <a16:creationId xmlns:a16="http://schemas.microsoft.com/office/drawing/2014/main" id="{70CB5358-31F1-DBD3-8150-2B96E9A75AE8}"/>
              </a:ext>
            </a:extLst>
          </p:cNvPr>
          <p:cNvCxnSpPr/>
          <p:nvPr/>
        </p:nvCxnSpPr>
        <p:spPr>
          <a:xfrm>
            <a:off x="6810880" y="2954225"/>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36">
            <a:extLst>
              <a:ext uri="{FF2B5EF4-FFF2-40B4-BE49-F238E27FC236}">
                <a16:creationId xmlns:a16="http://schemas.microsoft.com/office/drawing/2014/main" id="{D773A4DA-F91F-8F1A-203E-4FF49C42D14C}"/>
              </a:ext>
            </a:extLst>
          </p:cNvPr>
          <p:cNvCxnSpPr/>
          <p:nvPr/>
        </p:nvCxnSpPr>
        <p:spPr>
          <a:xfrm>
            <a:off x="6810880" y="4158679"/>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37">
            <a:extLst>
              <a:ext uri="{FF2B5EF4-FFF2-40B4-BE49-F238E27FC236}">
                <a16:creationId xmlns:a16="http://schemas.microsoft.com/office/drawing/2014/main" id="{3B81C183-BB1B-945D-84BE-4A6C89546724}"/>
              </a:ext>
            </a:extLst>
          </p:cNvPr>
          <p:cNvCxnSpPr/>
          <p:nvPr/>
        </p:nvCxnSpPr>
        <p:spPr>
          <a:xfrm>
            <a:off x="6810880" y="5545539"/>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38">
            <a:extLst>
              <a:ext uri="{FF2B5EF4-FFF2-40B4-BE49-F238E27FC236}">
                <a16:creationId xmlns:a16="http://schemas.microsoft.com/office/drawing/2014/main" id="{E9E09E91-9E87-0503-FBAC-F2332B6BE718}"/>
              </a:ext>
            </a:extLst>
          </p:cNvPr>
          <p:cNvCxnSpPr/>
          <p:nvPr/>
        </p:nvCxnSpPr>
        <p:spPr>
          <a:xfrm>
            <a:off x="6810880" y="6699193"/>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39">
            <a:extLst>
              <a:ext uri="{FF2B5EF4-FFF2-40B4-BE49-F238E27FC236}">
                <a16:creationId xmlns:a16="http://schemas.microsoft.com/office/drawing/2014/main" id="{B7716104-A65F-CF98-BFBF-E003525DEC27}"/>
              </a:ext>
            </a:extLst>
          </p:cNvPr>
          <p:cNvCxnSpPr/>
          <p:nvPr/>
        </p:nvCxnSpPr>
        <p:spPr>
          <a:xfrm>
            <a:off x="821496" y="4221395"/>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40">
            <a:extLst>
              <a:ext uri="{FF2B5EF4-FFF2-40B4-BE49-F238E27FC236}">
                <a16:creationId xmlns:a16="http://schemas.microsoft.com/office/drawing/2014/main" id="{A5DE5067-0D8A-C7E5-C72D-584F5187E091}"/>
              </a:ext>
            </a:extLst>
          </p:cNvPr>
          <p:cNvCxnSpPr/>
          <p:nvPr/>
        </p:nvCxnSpPr>
        <p:spPr>
          <a:xfrm>
            <a:off x="821496" y="5540149"/>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C1D65A6-C7AD-07D3-482E-91F3C8FD194E}"/>
              </a:ext>
            </a:extLst>
          </p:cNvPr>
          <p:cNvSpPr txBox="1"/>
          <p:nvPr/>
        </p:nvSpPr>
        <p:spPr>
          <a:xfrm>
            <a:off x="329738" y="1859324"/>
            <a:ext cx="11489574" cy="670120"/>
          </a:xfrm>
          <a:prstGeom prst="rect">
            <a:avLst/>
          </a:prstGeom>
          <a:noFill/>
        </p:spPr>
        <p:txBody>
          <a:bodyPr wrap="square">
            <a:spAutoFit/>
          </a:bodyPr>
          <a:lstStyle/>
          <a:p>
            <a:pPr algn="just">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Strengthening regulatory oversight is fundamental to ensuring the integrity, stability, and growth of the insurance industry in West Africa. Here's a detailed look at these strategies: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4C47EE1-2926-0A40-4358-9F1E8BE701F5}"/>
              </a:ext>
            </a:extLst>
          </p:cNvPr>
          <p:cNvSpPr>
            <a:spLocks noGrp="1"/>
          </p:cNvSpPr>
          <p:nvPr>
            <p:ph type="sldNum" sz="quarter" idx="12"/>
          </p:nvPr>
        </p:nvSpPr>
        <p:spPr/>
        <p:txBody>
          <a:bodyPr/>
          <a:lstStyle/>
          <a:p>
            <a:fld id="{21A9E2F6-F80B-4915-AC1C-34F442F667D7}" type="slidenum">
              <a:rPr lang="en-GB" smtClean="0"/>
              <a:t>44</a:t>
            </a:fld>
            <a:endParaRPr lang="en-GB"/>
          </a:p>
        </p:txBody>
      </p:sp>
      <p:sp>
        <p:nvSpPr>
          <p:cNvPr id="3" name="Rectangle 2">
            <a:extLst>
              <a:ext uri="{FF2B5EF4-FFF2-40B4-BE49-F238E27FC236}">
                <a16:creationId xmlns:a16="http://schemas.microsoft.com/office/drawing/2014/main" id="{E3025072-F350-3456-E75D-61DF06360BD6}"/>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26CFC21-3B59-6880-CA13-E191B958676B}"/>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ACE5E72-A5BE-3BF3-EE0A-8B3F50CD4370}"/>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F8812A9-09DA-2F82-FA41-316B38D1ECDF}"/>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33330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
            <a:extLst>
              <a:ext uri="{FF2B5EF4-FFF2-40B4-BE49-F238E27FC236}">
                <a16:creationId xmlns:a16="http://schemas.microsoft.com/office/drawing/2014/main" id="{4726CAC6-5B35-D5AC-D555-D14749C02F0C}"/>
              </a:ext>
            </a:extLst>
          </p:cNvPr>
          <p:cNvGrpSpPr/>
          <p:nvPr/>
        </p:nvGrpSpPr>
        <p:grpSpPr>
          <a:xfrm>
            <a:off x="5502978" y="2024355"/>
            <a:ext cx="593022" cy="897078"/>
            <a:chOff x="4136752" y="1733231"/>
            <a:chExt cx="723792" cy="1422710"/>
          </a:xfrm>
          <a:solidFill>
            <a:srgbClr val="336600"/>
          </a:solidFill>
        </p:grpSpPr>
        <p:sp>
          <p:nvSpPr>
            <p:cNvPr id="10" name="Chevron 4">
              <a:extLst>
                <a:ext uri="{FF2B5EF4-FFF2-40B4-BE49-F238E27FC236}">
                  <a16:creationId xmlns:a16="http://schemas.microsoft.com/office/drawing/2014/main" id="{3694118A-F49C-DC67-91BA-39A6DB0FDD6E}"/>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1" name="Rectangle 5">
              <a:extLst>
                <a:ext uri="{FF2B5EF4-FFF2-40B4-BE49-F238E27FC236}">
                  <a16:creationId xmlns:a16="http://schemas.microsoft.com/office/drawing/2014/main" id="{8CC9C13A-F996-C909-8C7B-FA0CE5AA52C0}"/>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2" name="Rectangle 6">
              <a:extLst>
                <a:ext uri="{FF2B5EF4-FFF2-40B4-BE49-F238E27FC236}">
                  <a16:creationId xmlns:a16="http://schemas.microsoft.com/office/drawing/2014/main" id="{8A52569B-779F-5147-91E1-60D90ECCC4F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9" name="TextBox 8">
            <a:extLst>
              <a:ext uri="{FF2B5EF4-FFF2-40B4-BE49-F238E27FC236}">
                <a16:creationId xmlns:a16="http://schemas.microsoft.com/office/drawing/2014/main" id="{DBC3D752-B972-1BEB-7E8E-2661B4D43F7D}"/>
              </a:ext>
            </a:extLst>
          </p:cNvPr>
          <p:cNvSpPr txBox="1"/>
          <p:nvPr/>
        </p:nvSpPr>
        <p:spPr>
          <a:xfrm>
            <a:off x="4327264" y="2047976"/>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04</a:t>
            </a:r>
            <a:endParaRPr lang="ko-KR" altLang="en-US" sz="6000" b="1" dirty="0">
              <a:solidFill>
                <a:schemeClr val="accent6"/>
              </a:solidFill>
              <a:cs typeface="Arial" pitchFamily="34" charset="0"/>
            </a:endParaRPr>
          </a:p>
        </p:txBody>
      </p:sp>
      <p:grpSp>
        <p:nvGrpSpPr>
          <p:cNvPr id="14" name="Group 7">
            <a:extLst>
              <a:ext uri="{FF2B5EF4-FFF2-40B4-BE49-F238E27FC236}">
                <a16:creationId xmlns:a16="http://schemas.microsoft.com/office/drawing/2014/main" id="{551F2B2C-0638-456C-079D-770DC2A07EE7}"/>
              </a:ext>
            </a:extLst>
          </p:cNvPr>
          <p:cNvGrpSpPr/>
          <p:nvPr/>
        </p:nvGrpSpPr>
        <p:grpSpPr>
          <a:xfrm rot="10800000">
            <a:off x="5849631" y="3450145"/>
            <a:ext cx="593022" cy="897078"/>
            <a:chOff x="4136752" y="1733231"/>
            <a:chExt cx="723792" cy="1422710"/>
          </a:xfrm>
          <a:solidFill>
            <a:srgbClr val="336600"/>
          </a:solidFill>
        </p:grpSpPr>
        <p:sp>
          <p:nvSpPr>
            <p:cNvPr id="16" name="Chevron 8">
              <a:extLst>
                <a:ext uri="{FF2B5EF4-FFF2-40B4-BE49-F238E27FC236}">
                  <a16:creationId xmlns:a16="http://schemas.microsoft.com/office/drawing/2014/main" id="{45D8D26F-B8BE-C1AB-0E9B-B0EE2CB038D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7" name="Rectangle 9">
              <a:extLst>
                <a:ext uri="{FF2B5EF4-FFF2-40B4-BE49-F238E27FC236}">
                  <a16:creationId xmlns:a16="http://schemas.microsoft.com/office/drawing/2014/main" id="{4DFDD844-7E0B-3504-10F1-0E2800388818}"/>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8" name="Rectangle 10">
              <a:extLst>
                <a:ext uri="{FF2B5EF4-FFF2-40B4-BE49-F238E27FC236}">
                  <a16:creationId xmlns:a16="http://schemas.microsoft.com/office/drawing/2014/main" id="{FD0BC41E-FABD-581F-1151-1ECF35CFC352}"/>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15" name="TextBox 14">
            <a:extLst>
              <a:ext uri="{FF2B5EF4-FFF2-40B4-BE49-F238E27FC236}">
                <a16:creationId xmlns:a16="http://schemas.microsoft.com/office/drawing/2014/main" id="{096324BF-59B1-F80D-1685-AEB214CF7A59}"/>
              </a:ext>
            </a:extLst>
          </p:cNvPr>
          <p:cNvSpPr txBox="1"/>
          <p:nvPr/>
        </p:nvSpPr>
        <p:spPr>
          <a:xfrm>
            <a:off x="6601294" y="3436857"/>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05</a:t>
            </a:r>
            <a:endParaRPr lang="ko-KR" altLang="en-US" sz="6000" b="1" dirty="0">
              <a:solidFill>
                <a:schemeClr val="accent6"/>
              </a:solidFill>
              <a:cs typeface="Arial" pitchFamily="34" charset="0"/>
            </a:endParaRPr>
          </a:p>
        </p:txBody>
      </p:sp>
      <p:grpSp>
        <p:nvGrpSpPr>
          <p:cNvPr id="31" name="Group 23">
            <a:extLst>
              <a:ext uri="{FF2B5EF4-FFF2-40B4-BE49-F238E27FC236}">
                <a16:creationId xmlns:a16="http://schemas.microsoft.com/office/drawing/2014/main" id="{4C5FA9BC-27AE-D4AC-587A-0563547EC4A5}"/>
              </a:ext>
            </a:extLst>
          </p:cNvPr>
          <p:cNvGrpSpPr/>
          <p:nvPr/>
        </p:nvGrpSpPr>
        <p:grpSpPr>
          <a:xfrm>
            <a:off x="6810880" y="2101213"/>
            <a:ext cx="5051382" cy="903645"/>
            <a:chOff x="2551704" y="4283314"/>
            <a:chExt cx="935720" cy="903645"/>
          </a:xfrm>
        </p:grpSpPr>
        <p:sp>
          <p:nvSpPr>
            <p:cNvPr id="32" name="TextBox 31">
              <a:extLst>
                <a:ext uri="{FF2B5EF4-FFF2-40B4-BE49-F238E27FC236}">
                  <a16:creationId xmlns:a16="http://schemas.microsoft.com/office/drawing/2014/main" id="{62B2FD11-D44A-2767-D46B-961512B999CE}"/>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Set appropriate solvency requirements that ensure insurers maintain sufficient capital to cover their liabilities. Regular assessments and stress testing can help regulators gauge the financial health of insurance companies.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32F7B61D-110D-43B7-42B5-269F594F3941}"/>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Solvency Requirements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37" name="Group 29">
            <a:extLst>
              <a:ext uri="{FF2B5EF4-FFF2-40B4-BE49-F238E27FC236}">
                <a16:creationId xmlns:a16="http://schemas.microsoft.com/office/drawing/2014/main" id="{72A79F34-5D8E-F5C7-DCB2-CB59EF8B260C}"/>
              </a:ext>
            </a:extLst>
          </p:cNvPr>
          <p:cNvGrpSpPr/>
          <p:nvPr/>
        </p:nvGrpSpPr>
        <p:grpSpPr>
          <a:xfrm>
            <a:off x="214640" y="3368609"/>
            <a:ext cx="4926855" cy="903645"/>
            <a:chOff x="2385861" y="4283314"/>
            <a:chExt cx="1101563" cy="903645"/>
          </a:xfrm>
        </p:grpSpPr>
        <p:sp>
          <p:nvSpPr>
            <p:cNvPr id="38" name="TextBox 37">
              <a:extLst>
                <a:ext uri="{FF2B5EF4-FFF2-40B4-BE49-F238E27FC236}">
                  <a16:creationId xmlns:a16="http://schemas.microsoft.com/office/drawing/2014/main" id="{27A54A22-5C84-888F-5BA9-1E346B682FCE}"/>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Establish clear and transparent criteria for insurers to enter and exit the market. This prevents unqualified insurers from operating and facilitates a level playing field for all participants.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BD8F1C09-348E-2D1F-BFCE-AB08AE264F5C}"/>
                </a:ext>
              </a:extLst>
            </p:cNvPr>
            <p:cNvSpPr txBox="1"/>
            <p:nvPr/>
          </p:nvSpPr>
          <p:spPr>
            <a:xfrm>
              <a:off x="2551704" y="4283314"/>
              <a:ext cx="927764" cy="307777"/>
            </a:xfrm>
            <a:prstGeom prst="rect">
              <a:avLst/>
            </a:prstGeom>
            <a:noFill/>
          </p:spPr>
          <p:txBody>
            <a:bodyPr wrap="square" rtlCol="0">
              <a:spAutoFit/>
            </a:bodyPr>
            <a:lstStyle/>
            <a:p>
              <a:pPr algn="r"/>
              <a:r>
                <a:rPr lang="en-GB" altLang="ko-KR" sz="1400" b="1" dirty="0">
                  <a:solidFill>
                    <a:schemeClr val="accent6"/>
                  </a:solidFill>
                  <a:latin typeface="Arial" panose="020B0604020202020204" pitchFamily="34" charset="0"/>
                  <a:cs typeface="Arial" panose="020B0604020202020204" pitchFamily="34" charset="0"/>
                </a:rPr>
                <a:t>Market Entry and Exit Requirements</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43" name="Straight Connector 35">
            <a:extLst>
              <a:ext uri="{FF2B5EF4-FFF2-40B4-BE49-F238E27FC236}">
                <a16:creationId xmlns:a16="http://schemas.microsoft.com/office/drawing/2014/main" id="{0FDABE45-3C71-0F8B-4871-89A10DD53127}"/>
              </a:ext>
            </a:extLst>
          </p:cNvPr>
          <p:cNvCxnSpPr/>
          <p:nvPr/>
        </p:nvCxnSpPr>
        <p:spPr>
          <a:xfrm>
            <a:off x="6810880" y="2031356"/>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36">
            <a:extLst>
              <a:ext uri="{FF2B5EF4-FFF2-40B4-BE49-F238E27FC236}">
                <a16:creationId xmlns:a16="http://schemas.microsoft.com/office/drawing/2014/main" id="{1AA488F3-DFAD-D4A9-CDEB-618C32B38F7A}"/>
              </a:ext>
            </a:extLst>
          </p:cNvPr>
          <p:cNvCxnSpPr/>
          <p:nvPr/>
        </p:nvCxnSpPr>
        <p:spPr>
          <a:xfrm>
            <a:off x="6810880" y="327391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39">
            <a:extLst>
              <a:ext uri="{FF2B5EF4-FFF2-40B4-BE49-F238E27FC236}">
                <a16:creationId xmlns:a16="http://schemas.microsoft.com/office/drawing/2014/main" id="{948917E4-D0D9-CE31-3C32-7C31A50CF188}"/>
              </a:ext>
            </a:extLst>
          </p:cNvPr>
          <p:cNvCxnSpPr/>
          <p:nvPr/>
        </p:nvCxnSpPr>
        <p:spPr>
          <a:xfrm>
            <a:off x="821496" y="3336626"/>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0">
            <a:extLst>
              <a:ext uri="{FF2B5EF4-FFF2-40B4-BE49-F238E27FC236}">
                <a16:creationId xmlns:a16="http://schemas.microsoft.com/office/drawing/2014/main" id="{1AB86F5C-6DDC-992F-D812-78156044B6D6}"/>
              </a:ext>
            </a:extLst>
          </p:cNvPr>
          <p:cNvCxnSpPr/>
          <p:nvPr/>
        </p:nvCxnSpPr>
        <p:spPr>
          <a:xfrm>
            <a:off x="821496" y="455378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770FBBF6-6483-C03B-F740-517FB83FE3ED}"/>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Strengthening Regulatory Oversight</a:t>
            </a:r>
            <a:endParaRPr lang="en-GB" sz="3200" dirty="0">
              <a:solidFill>
                <a:srgbClr val="336600"/>
              </a:solidFill>
              <a:latin typeface="Arial Black" panose="020B0A04020102020204" pitchFamily="34" charset="0"/>
            </a:endParaRPr>
          </a:p>
        </p:txBody>
      </p:sp>
      <p:sp>
        <p:nvSpPr>
          <p:cNvPr id="19" name="TextBox 18">
            <a:extLst>
              <a:ext uri="{FF2B5EF4-FFF2-40B4-BE49-F238E27FC236}">
                <a16:creationId xmlns:a16="http://schemas.microsoft.com/office/drawing/2014/main" id="{DBBE2A77-E041-1829-0264-0EE91FA8A0A3}"/>
              </a:ext>
            </a:extLst>
          </p:cNvPr>
          <p:cNvSpPr txBox="1"/>
          <p:nvPr/>
        </p:nvSpPr>
        <p:spPr>
          <a:xfrm>
            <a:off x="340822" y="1317168"/>
            <a:ext cx="8268340" cy="367216"/>
          </a:xfrm>
          <a:prstGeom prst="rect">
            <a:avLst/>
          </a:prstGeom>
          <a:noFill/>
        </p:spPr>
        <p:txBody>
          <a:bodyPr wrap="square">
            <a:spAutoFit/>
          </a:bodyPr>
          <a:lstStyle/>
          <a:p>
            <a:pPr>
              <a:lnSpc>
                <a:spcPct val="107000"/>
              </a:lnSpc>
              <a:spcAft>
                <a:spcPts val="800"/>
              </a:spcAft>
            </a:pPr>
            <a:r>
              <a:rPr lang="en-GB"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Implementing Sound Regulatory Policies</a:t>
            </a:r>
          </a:p>
        </p:txBody>
      </p:sp>
      <p:sp>
        <p:nvSpPr>
          <p:cNvPr id="2" name="Slide Number Placeholder 1">
            <a:extLst>
              <a:ext uri="{FF2B5EF4-FFF2-40B4-BE49-F238E27FC236}">
                <a16:creationId xmlns:a16="http://schemas.microsoft.com/office/drawing/2014/main" id="{FB734D21-BEA6-1954-3B37-59DFDA79C076}"/>
              </a:ext>
            </a:extLst>
          </p:cNvPr>
          <p:cNvSpPr>
            <a:spLocks noGrp="1"/>
          </p:cNvSpPr>
          <p:nvPr>
            <p:ph type="sldNum" sz="quarter" idx="12"/>
          </p:nvPr>
        </p:nvSpPr>
        <p:spPr/>
        <p:txBody>
          <a:bodyPr/>
          <a:lstStyle/>
          <a:p>
            <a:fld id="{21A9E2F6-F80B-4915-AC1C-34F442F667D7}" type="slidenum">
              <a:rPr lang="en-GB" smtClean="0"/>
              <a:t>45</a:t>
            </a:fld>
            <a:endParaRPr lang="en-GB"/>
          </a:p>
        </p:txBody>
      </p:sp>
      <p:sp>
        <p:nvSpPr>
          <p:cNvPr id="3" name="Rectangle 2">
            <a:extLst>
              <a:ext uri="{FF2B5EF4-FFF2-40B4-BE49-F238E27FC236}">
                <a16:creationId xmlns:a16="http://schemas.microsoft.com/office/drawing/2014/main" id="{83B5A54E-A970-ABDC-D596-20710126C586}"/>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988F32A-D2CE-5AC1-3551-19CE78A9E19E}"/>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923D93F-4D0D-666F-4861-505649F8FF94}"/>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F167F68-4737-CD73-8F18-EC58C3813636}"/>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0476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Strengthening Regulatory Oversight</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317168"/>
            <a:ext cx="8268340" cy="367216"/>
          </a:xfrm>
          <a:prstGeom prst="rect">
            <a:avLst/>
          </a:prstGeom>
          <a:noFill/>
        </p:spPr>
        <p:txBody>
          <a:bodyPr wrap="square">
            <a:spAutoFit/>
          </a:bodyPr>
          <a:lstStyle/>
          <a:p>
            <a:pPr>
              <a:lnSpc>
                <a:spcPct val="107000"/>
              </a:lnSpc>
              <a:spcAft>
                <a:spcPts val="800"/>
              </a:spcAft>
            </a:pPr>
            <a:r>
              <a:rPr lang="en-GB"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Encouraging Transparency and Accountability</a:t>
            </a:r>
          </a:p>
        </p:txBody>
      </p:sp>
      <p:grpSp>
        <p:nvGrpSpPr>
          <p:cNvPr id="3" name="Group 3">
            <a:extLst>
              <a:ext uri="{FF2B5EF4-FFF2-40B4-BE49-F238E27FC236}">
                <a16:creationId xmlns:a16="http://schemas.microsoft.com/office/drawing/2014/main" id="{C567A2F2-1968-4948-5925-6BBC12DD7CDA}"/>
              </a:ext>
            </a:extLst>
          </p:cNvPr>
          <p:cNvGrpSpPr/>
          <p:nvPr/>
        </p:nvGrpSpPr>
        <p:grpSpPr>
          <a:xfrm>
            <a:off x="5502978" y="1821159"/>
            <a:ext cx="593022" cy="897078"/>
            <a:chOff x="4136752" y="1733231"/>
            <a:chExt cx="723792" cy="1422710"/>
          </a:xfrm>
          <a:solidFill>
            <a:srgbClr val="336600"/>
          </a:solidFill>
        </p:grpSpPr>
        <p:sp>
          <p:nvSpPr>
            <p:cNvPr id="19" name="Chevron 4">
              <a:extLst>
                <a:ext uri="{FF2B5EF4-FFF2-40B4-BE49-F238E27FC236}">
                  <a16:creationId xmlns:a16="http://schemas.microsoft.com/office/drawing/2014/main" id="{2F1D8409-91BE-EC9D-CA23-7430BFCD36F6}"/>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0" name="Rectangle 5">
              <a:extLst>
                <a:ext uri="{FF2B5EF4-FFF2-40B4-BE49-F238E27FC236}">
                  <a16:creationId xmlns:a16="http://schemas.microsoft.com/office/drawing/2014/main" id="{843DCE3C-C3C3-53D2-9F59-0CED9F5DD039}"/>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1" name="Rectangle 6">
              <a:extLst>
                <a:ext uri="{FF2B5EF4-FFF2-40B4-BE49-F238E27FC236}">
                  <a16:creationId xmlns:a16="http://schemas.microsoft.com/office/drawing/2014/main" id="{39E41485-3D84-6ECA-A678-2E23C90858FF}"/>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5" name="TextBox 4">
            <a:extLst>
              <a:ext uri="{FF2B5EF4-FFF2-40B4-BE49-F238E27FC236}">
                <a16:creationId xmlns:a16="http://schemas.microsoft.com/office/drawing/2014/main" id="{32FECF38-3430-DAED-EF6F-E82CBEFDC1EA}"/>
              </a:ext>
            </a:extLst>
          </p:cNvPr>
          <p:cNvSpPr txBox="1"/>
          <p:nvPr/>
        </p:nvSpPr>
        <p:spPr>
          <a:xfrm>
            <a:off x="4327264" y="184478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01</a:t>
            </a:r>
            <a:endParaRPr lang="ko-KR" altLang="en-US" sz="6000" b="1" dirty="0">
              <a:solidFill>
                <a:schemeClr val="accent6"/>
              </a:solidFill>
              <a:cs typeface="Arial" pitchFamily="34" charset="0"/>
            </a:endParaRPr>
          </a:p>
        </p:txBody>
      </p:sp>
      <p:grpSp>
        <p:nvGrpSpPr>
          <p:cNvPr id="23" name="Group 7">
            <a:extLst>
              <a:ext uri="{FF2B5EF4-FFF2-40B4-BE49-F238E27FC236}">
                <a16:creationId xmlns:a16="http://schemas.microsoft.com/office/drawing/2014/main" id="{B8EB62B8-A90B-25C7-202A-A9E3859FDB3A}"/>
              </a:ext>
            </a:extLst>
          </p:cNvPr>
          <p:cNvGrpSpPr/>
          <p:nvPr/>
        </p:nvGrpSpPr>
        <p:grpSpPr>
          <a:xfrm rot="10800000">
            <a:off x="5849631" y="3246949"/>
            <a:ext cx="593022" cy="897078"/>
            <a:chOff x="4136752" y="1733231"/>
            <a:chExt cx="723792" cy="1422710"/>
          </a:xfrm>
          <a:solidFill>
            <a:srgbClr val="336600"/>
          </a:solidFill>
        </p:grpSpPr>
        <p:sp>
          <p:nvSpPr>
            <p:cNvPr id="25" name="Chevron 8">
              <a:extLst>
                <a:ext uri="{FF2B5EF4-FFF2-40B4-BE49-F238E27FC236}">
                  <a16:creationId xmlns:a16="http://schemas.microsoft.com/office/drawing/2014/main" id="{DF7FF912-7D92-A4D4-AE86-99E03770909D}"/>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6" name="Rectangle 9">
              <a:extLst>
                <a:ext uri="{FF2B5EF4-FFF2-40B4-BE49-F238E27FC236}">
                  <a16:creationId xmlns:a16="http://schemas.microsoft.com/office/drawing/2014/main" id="{0B8C320D-36D6-B3EF-E5E2-F3C09B28A751}"/>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7" name="Rectangle 10">
              <a:extLst>
                <a:ext uri="{FF2B5EF4-FFF2-40B4-BE49-F238E27FC236}">
                  <a16:creationId xmlns:a16="http://schemas.microsoft.com/office/drawing/2014/main" id="{C6788705-D7D4-AB00-7124-EF6B5296534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24" name="TextBox 23">
            <a:extLst>
              <a:ext uri="{FF2B5EF4-FFF2-40B4-BE49-F238E27FC236}">
                <a16:creationId xmlns:a16="http://schemas.microsoft.com/office/drawing/2014/main" id="{68006546-7D5D-73BA-9FA1-7A87BEB73520}"/>
              </a:ext>
            </a:extLst>
          </p:cNvPr>
          <p:cNvSpPr txBox="1"/>
          <p:nvPr/>
        </p:nvSpPr>
        <p:spPr>
          <a:xfrm>
            <a:off x="6601294" y="3318326"/>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02</a:t>
            </a:r>
            <a:endParaRPr lang="ko-KR" altLang="en-US" sz="6000" b="1" dirty="0">
              <a:solidFill>
                <a:schemeClr val="accent6"/>
              </a:solidFill>
              <a:cs typeface="Arial" pitchFamily="34" charset="0"/>
            </a:endParaRPr>
          </a:p>
        </p:txBody>
      </p:sp>
      <p:grpSp>
        <p:nvGrpSpPr>
          <p:cNvPr id="29" name="Group 15">
            <a:extLst>
              <a:ext uri="{FF2B5EF4-FFF2-40B4-BE49-F238E27FC236}">
                <a16:creationId xmlns:a16="http://schemas.microsoft.com/office/drawing/2014/main" id="{D075148C-6D75-13EC-B9CD-2F359AA69D1E}"/>
              </a:ext>
            </a:extLst>
          </p:cNvPr>
          <p:cNvGrpSpPr/>
          <p:nvPr/>
        </p:nvGrpSpPr>
        <p:grpSpPr>
          <a:xfrm rot="10800000">
            <a:off x="5849631" y="5603228"/>
            <a:ext cx="593022" cy="897078"/>
            <a:chOff x="4136752" y="1733231"/>
            <a:chExt cx="723792" cy="1422710"/>
          </a:xfrm>
          <a:solidFill>
            <a:srgbClr val="336600"/>
          </a:solidFill>
        </p:grpSpPr>
        <p:sp>
          <p:nvSpPr>
            <p:cNvPr id="34" name="Chevron 16">
              <a:extLst>
                <a:ext uri="{FF2B5EF4-FFF2-40B4-BE49-F238E27FC236}">
                  <a16:creationId xmlns:a16="http://schemas.microsoft.com/office/drawing/2014/main" id="{962C7AF8-3960-039A-F270-25655F14BFAA}"/>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5" name="Rectangle 17">
              <a:extLst>
                <a:ext uri="{FF2B5EF4-FFF2-40B4-BE49-F238E27FC236}">
                  <a16:creationId xmlns:a16="http://schemas.microsoft.com/office/drawing/2014/main" id="{9E957F54-422F-2977-F0FB-5EF08D800211}"/>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6" name="Rectangle 18">
              <a:extLst>
                <a:ext uri="{FF2B5EF4-FFF2-40B4-BE49-F238E27FC236}">
                  <a16:creationId xmlns:a16="http://schemas.microsoft.com/office/drawing/2014/main" id="{ADA19A5E-774D-C5FF-4B7B-56A943AF6F3A}"/>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30" name="TextBox 29">
            <a:extLst>
              <a:ext uri="{FF2B5EF4-FFF2-40B4-BE49-F238E27FC236}">
                <a16:creationId xmlns:a16="http://schemas.microsoft.com/office/drawing/2014/main" id="{C8ECCED6-11CE-61C7-ED7B-636B745593A4}"/>
              </a:ext>
            </a:extLst>
          </p:cNvPr>
          <p:cNvSpPr txBox="1"/>
          <p:nvPr/>
        </p:nvSpPr>
        <p:spPr>
          <a:xfrm>
            <a:off x="6601294" y="5673051"/>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04</a:t>
            </a:r>
            <a:endParaRPr lang="ko-KR" altLang="en-US" sz="6000" b="1" dirty="0">
              <a:solidFill>
                <a:schemeClr val="accent6"/>
              </a:solidFill>
              <a:cs typeface="Arial" pitchFamily="34" charset="0"/>
            </a:endParaRPr>
          </a:p>
        </p:txBody>
      </p:sp>
      <p:grpSp>
        <p:nvGrpSpPr>
          <p:cNvPr id="41" name="Group 11">
            <a:extLst>
              <a:ext uri="{FF2B5EF4-FFF2-40B4-BE49-F238E27FC236}">
                <a16:creationId xmlns:a16="http://schemas.microsoft.com/office/drawing/2014/main" id="{AA5F099A-EFC4-6FAD-1628-E96171613EDD}"/>
              </a:ext>
            </a:extLst>
          </p:cNvPr>
          <p:cNvGrpSpPr/>
          <p:nvPr/>
        </p:nvGrpSpPr>
        <p:grpSpPr>
          <a:xfrm>
            <a:off x="5502978" y="4520338"/>
            <a:ext cx="593022" cy="897078"/>
            <a:chOff x="4136752" y="1733231"/>
            <a:chExt cx="723792" cy="1422710"/>
          </a:xfrm>
          <a:solidFill>
            <a:srgbClr val="336600"/>
          </a:solidFill>
        </p:grpSpPr>
        <p:sp>
          <p:nvSpPr>
            <p:cNvPr id="45" name="Chevron 12">
              <a:extLst>
                <a:ext uri="{FF2B5EF4-FFF2-40B4-BE49-F238E27FC236}">
                  <a16:creationId xmlns:a16="http://schemas.microsoft.com/office/drawing/2014/main" id="{4E81A42D-55BD-F373-D7C1-615C7E72016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46" name="Rectangle 13">
              <a:extLst>
                <a:ext uri="{FF2B5EF4-FFF2-40B4-BE49-F238E27FC236}">
                  <a16:creationId xmlns:a16="http://schemas.microsoft.com/office/drawing/2014/main" id="{94479095-1B10-69AF-6155-2340B46F9CEB}"/>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49" name="Rectangle 14">
              <a:extLst>
                <a:ext uri="{FF2B5EF4-FFF2-40B4-BE49-F238E27FC236}">
                  <a16:creationId xmlns:a16="http://schemas.microsoft.com/office/drawing/2014/main" id="{4036F853-3B03-BCB0-474B-487BCF188815}"/>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42" name="TextBox 41">
            <a:extLst>
              <a:ext uri="{FF2B5EF4-FFF2-40B4-BE49-F238E27FC236}">
                <a16:creationId xmlns:a16="http://schemas.microsoft.com/office/drawing/2014/main" id="{5009801E-BFB1-C4F4-14E5-9AF8ECC84859}"/>
              </a:ext>
            </a:extLst>
          </p:cNvPr>
          <p:cNvSpPr txBox="1"/>
          <p:nvPr/>
        </p:nvSpPr>
        <p:spPr>
          <a:xfrm>
            <a:off x="4327264" y="4575105"/>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03</a:t>
            </a:r>
            <a:endParaRPr lang="ko-KR" altLang="en-US" sz="6000" b="1" dirty="0">
              <a:solidFill>
                <a:schemeClr val="accent6"/>
              </a:solidFill>
              <a:cs typeface="Arial" pitchFamily="34" charset="0"/>
            </a:endParaRPr>
          </a:p>
        </p:txBody>
      </p:sp>
      <p:grpSp>
        <p:nvGrpSpPr>
          <p:cNvPr id="50" name="Group 23">
            <a:extLst>
              <a:ext uri="{FF2B5EF4-FFF2-40B4-BE49-F238E27FC236}">
                <a16:creationId xmlns:a16="http://schemas.microsoft.com/office/drawing/2014/main" id="{65365EFB-7B6C-33DE-DE98-69D69B5D41F9}"/>
              </a:ext>
            </a:extLst>
          </p:cNvPr>
          <p:cNvGrpSpPr/>
          <p:nvPr/>
        </p:nvGrpSpPr>
        <p:grpSpPr>
          <a:xfrm>
            <a:off x="6810880" y="1898017"/>
            <a:ext cx="5051382" cy="903645"/>
            <a:chOff x="2551704" y="4283314"/>
            <a:chExt cx="935720" cy="903645"/>
          </a:xfrm>
        </p:grpSpPr>
        <p:sp>
          <p:nvSpPr>
            <p:cNvPr id="51" name="TextBox 50">
              <a:extLst>
                <a:ext uri="{FF2B5EF4-FFF2-40B4-BE49-F238E27FC236}">
                  <a16:creationId xmlns:a16="http://schemas.microsoft.com/office/drawing/2014/main" id="{A368217B-4E2A-B500-D80B-1A04C2039724}"/>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Mandate the use of internationally recognized financial reporting standards, such as International Financial Reporting Standards (IFRS), to enhance transparency in financial reporting by insurance companies.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996169B4-73E2-E826-70A7-DE20363B8311}"/>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Financial Reporting Standards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53" name="Group 26">
            <a:extLst>
              <a:ext uri="{FF2B5EF4-FFF2-40B4-BE49-F238E27FC236}">
                <a16:creationId xmlns:a16="http://schemas.microsoft.com/office/drawing/2014/main" id="{EE2403EF-B8FE-8A1C-EC34-C8AC216A9F51}"/>
              </a:ext>
            </a:extLst>
          </p:cNvPr>
          <p:cNvGrpSpPr/>
          <p:nvPr/>
        </p:nvGrpSpPr>
        <p:grpSpPr>
          <a:xfrm>
            <a:off x="6789519" y="4407409"/>
            <a:ext cx="5031737" cy="877163"/>
            <a:chOff x="2551704" y="4283314"/>
            <a:chExt cx="1111823" cy="877163"/>
          </a:xfrm>
        </p:grpSpPr>
        <p:sp>
          <p:nvSpPr>
            <p:cNvPr id="54" name="TextBox 53">
              <a:extLst>
                <a:ext uri="{FF2B5EF4-FFF2-40B4-BE49-F238E27FC236}">
                  <a16:creationId xmlns:a16="http://schemas.microsoft.com/office/drawing/2014/main" id="{2047DF01-8C63-803F-E1CF-144E1F1A0300}"/>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Establish efficient and accessible complaints resolution mechanisms that allow policyholders to seek redress in case of disputes with insurers. Timely resolution of complaints enhances trust in the industry.</a:t>
              </a:r>
              <a:endParaRPr lang="ko-KR" altLang="en-US" sz="1100" dirty="0">
                <a:solidFill>
                  <a:schemeClr val="tx1">
                    <a:lumMod val="75000"/>
                    <a:lumOff val="25000"/>
                  </a:schemeClr>
                </a:solidFill>
                <a:cs typeface="Arial" pitchFamily="34" charset="0"/>
              </a:endParaRPr>
            </a:p>
          </p:txBody>
        </p:sp>
        <p:sp>
          <p:nvSpPr>
            <p:cNvPr id="55" name="TextBox 54">
              <a:extLst>
                <a:ext uri="{FF2B5EF4-FFF2-40B4-BE49-F238E27FC236}">
                  <a16:creationId xmlns:a16="http://schemas.microsoft.com/office/drawing/2014/main" id="{5D4CE227-1F72-91E5-881E-E2DF05DE103E}"/>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6"/>
                  </a:solidFill>
                  <a:latin typeface="Arial" panose="020B0604020202020204" pitchFamily="34" charset="0"/>
                  <a:cs typeface="Arial" panose="020B0604020202020204" pitchFamily="34" charset="0"/>
                </a:rPr>
                <a:t>Complaints Resolution Mechanisms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56" name="Group 29">
            <a:extLst>
              <a:ext uri="{FF2B5EF4-FFF2-40B4-BE49-F238E27FC236}">
                <a16:creationId xmlns:a16="http://schemas.microsoft.com/office/drawing/2014/main" id="{44148FCF-28BE-E2FE-9F3E-F762340C9006}"/>
              </a:ext>
            </a:extLst>
          </p:cNvPr>
          <p:cNvGrpSpPr/>
          <p:nvPr/>
        </p:nvGrpSpPr>
        <p:grpSpPr>
          <a:xfrm>
            <a:off x="214640" y="3165413"/>
            <a:ext cx="4926855" cy="903645"/>
            <a:chOff x="2385861" y="4283314"/>
            <a:chExt cx="1101563" cy="903645"/>
          </a:xfrm>
        </p:grpSpPr>
        <p:sp>
          <p:nvSpPr>
            <p:cNvPr id="57" name="TextBox 56">
              <a:extLst>
                <a:ext uri="{FF2B5EF4-FFF2-40B4-BE49-F238E27FC236}">
                  <a16:creationId xmlns:a16="http://schemas.microsoft.com/office/drawing/2014/main" id="{B5AB3A95-A2D4-EB8F-0353-390F3A160BC1}"/>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Strengthen market conduct oversight to ensure that insurers treat customers fairly and ethically. This includes monitoring sales practices, product suitability, and fair pricing.</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545332D6-415C-2AE3-0DD5-B4EE8F3475BB}"/>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Market Conduct Oversight</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59" name="Group 32">
            <a:extLst>
              <a:ext uri="{FF2B5EF4-FFF2-40B4-BE49-F238E27FC236}">
                <a16:creationId xmlns:a16="http://schemas.microsoft.com/office/drawing/2014/main" id="{12E4957A-4FEA-D70F-4616-5BF7F0FF5C36}"/>
              </a:ext>
            </a:extLst>
          </p:cNvPr>
          <p:cNvGrpSpPr/>
          <p:nvPr/>
        </p:nvGrpSpPr>
        <p:grpSpPr>
          <a:xfrm>
            <a:off x="214640" y="5700206"/>
            <a:ext cx="5017760" cy="877163"/>
            <a:chOff x="2385861" y="4283314"/>
            <a:chExt cx="1101563" cy="877163"/>
          </a:xfrm>
        </p:grpSpPr>
        <p:sp>
          <p:nvSpPr>
            <p:cNvPr id="60" name="TextBox 59">
              <a:extLst>
                <a:ext uri="{FF2B5EF4-FFF2-40B4-BE49-F238E27FC236}">
                  <a16:creationId xmlns:a16="http://schemas.microsoft.com/office/drawing/2014/main" id="{8A12933A-89A8-F090-05B3-BE641E2968EC}"/>
                </a:ext>
              </a:extLst>
            </p:cNvPr>
            <p:cNvSpPr txBox="1"/>
            <p:nvPr/>
          </p:nvSpPr>
          <p:spPr>
            <a:xfrm>
              <a:off x="2385861" y="4560313"/>
              <a:ext cx="1101563"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Implement anti-fraud measures to detect and prevent fraudulent activities within the insurance sector. Collaboration with law enforcement agencies can help prosecute individuals involved in fraudulent schemes.</a:t>
              </a:r>
              <a:endParaRPr lang="ko-KR" altLang="en-US" sz="1100" dirty="0">
                <a:solidFill>
                  <a:schemeClr val="tx1">
                    <a:lumMod val="75000"/>
                    <a:lumOff val="25000"/>
                  </a:schemeClr>
                </a:solidFill>
                <a:cs typeface="Arial" pitchFamily="34" charset="0"/>
              </a:endParaRPr>
            </a:p>
          </p:txBody>
        </p:sp>
        <p:sp>
          <p:nvSpPr>
            <p:cNvPr id="61" name="TextBox 60">
              <a:extLst>
                <a:ext uri="{FF2B5EF4-FFF2-40B4-BE49-F238E27FC236}">
                  <a16:creationId xmlns:a16="http://schemas.microsoft.com/office/drawing/2014/main" id="{4E05BC1F-B69C-A302-2E2E-B84C9ED7BA07}"/>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Anti-Fraud Measures</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62" name="Straight Connector 35">
            <a:extLst>
              <a:ext uri="{FF2B5EF4-FFF2-40B4-BE49-F238E27FC236}">
                <a16:creationId xmlns:a16="http://schemas.microsoft.com/office/drawing/2014/main" id="{6CB3FC08-D061-53DC-6700-451A51AF9CEC}"/>
              </a:ext>
            </a:extLst>
          </p:cNvPr>
          <p:cNvCxnSpPr/>
          <p:nvPr/>
        </p:nvCxnSpPr>
        <p:spPr>
          <a:xfrm>
            <a:off x="6810880" y="182816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36">
            <a:extLst>
              <a:ext uri="{FF2B5EF4-FFF2-40B4-BE49-F238E27FC236}">
                <a16:creationId xmlns:a16="http://schemas.microsoft.com/office/drawing/2014/main" id="{CC5C7FE1-89F3-7A5D-5DA4-23C1760C1908}"/>
              </a:ext>
            </a:extLst>
          </p:cNvPr>
          <p:cNvCxnSpPr/>
          <p:nvPr/>
        </p:nvCxnSpPr>
        <p:spPr>
          <a:xfrm>
            <a:off x="6810880" y="307071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37">
            <a:extLst>
              <a:ext uri="{FF2B5EF4-FFF2-40B4-BE49-F238E27FC236}">
                <a16:creationId xmlns:a16="http://schemas.microsoft.com/office/drawing/2014/main" id="{4B8FACB2-FEFC-58AB-B8BB-FA78C94E7AED}"/>
              </a:ext>
            </a:extLst>
          </p:cNvPr>
          <p:cNvCxnSpPr/>
          <p:nvPr/>
        </p:nvCxnSpPr>
        <p:spPr>
          <a:xfrm>
            <a:off x="6810880" y="433057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38">
            <a:extLst>
              <a:ext uri="{FF2B5EF4-FFF2-40B4-BE49-F238E27FC236}">
                <a16:creationId xmlns:a16="http://schemas.microsoft.com/office/drawing/2014/main" id="{2819D27A-762A-00FF-130F-56901F105E8C}"/>
              </a:ext>
            </a:extLst>
          </p:cNvPr>
          <p:cNvCxnSpPr/>
          <p:nvPr/>
        </p:nvCxnSpPr>
        <p:spPr>
          <a:xfrm>
            <a:off x="6810880" y="5611228"/>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39">
            <a:extLst>
              <a:ext uri="{FF2B5EF4-FFF2-40B4-BE49-F238E27FC236}">
                <a16:creationId xmlns:a16="http://schemas.microsoft.com/office/drawing/2014/main" id="{8B194CCC-42CE-47FC-685C-D51983A96DD0}"/>
              </a:ext>
            </a:extLst>
          </p:cNvPr>
          <p:cNvCxnSpPr/>
          <p:nvPr/>
        </p:nvCxnSpPr>
        <p:spPr>
          <a:xfrm>
            <a:off x="821496" y="313343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40">
            <a:extLst>
              <a:ext uri="{FF2B5EF4-FFF2-40B4-BE49-F238E27FC236}">
                <a16:creationId xmlns:a16="http://schemas.microsoft.com/office/drawing/2014/main" id="{23F1069C-26CB-E47D-610E-2032E1458C50}"/>
              </a:ext>
            </a:extLst>
          </p:cNvPr>
          <p:cNvCxnSpPr/>
          <p:nvPr/>
        </p:nvCxnSpPr>
        <p:spPr>
          <a:xfrm>
            <a:off x="821496" y="435058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41">
            <a:extLst>
              <a:ext uri="{FF2B5EF4-FFF2-40B4-BE49-F238E27FC236}">
                <a16:creationId xmlns:a16="http://schemas.microsoft.com/office/drawing/2014/main" id="{593D387C-1B95-4CF4-9CFF-1D80B3E11AE0}"/>
              </a:ext>
            </a:extLst>
          </p:cNvPr>
          <p:cNvCxnSpPr/>
          <p:nvPr/>
        </p:nvCxnSpPr>
        <p:spPr>
          <a:xfrm>
            <a:off x="821496" y="563584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42">
            <a:extLst>
              <a:ext uri="{FF2B5EF4-FFF2-40B4-BE49-F238E27FC236}">
                <a16:creationId xmlns:a16="http://schemas.microsoft.com/office/drawing/2014/main" id="{DE3E23C1-ADB6-45E5-8BE5-9DAE58225267}"/>
              </a:ext>
            </a:extLst>
          </p:cNvPr>
          <p:cNvCxnSpPr/>
          <p:nvPr/>
        </p:nvCxnSpPr>
        <p:spPr>
          <a:xfrm>
            <a:off x="808796" y="6738698"/>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94B155C-63A7-EAE3-80D3-7DCF6DE21DA1}"/>
              </a:ext>
            </a:extLst>
          </p:cNvPr>
          <p:cNvSpPr>
            <a:spLocks noGrp="1"/>
          </p:cNvSpPr>
          <p:nvPr>
            <p:ph type="sldNum" sz="quarter" idx="12"/>
          </p:nvPr>
        </p:nvSpPr>
        <p:spPr/>
        <p:txBody>
          <a:bodyPr/>
          <a:lstStyle/>
          <a:p>
            <a:fld id="{21A9E2F6-F80B-4915-AC1C-34F442F667D7}" type="slidenum">
              <a:rPr lang="en-GB" smtClean="0"/>
              <a:t>46</a:t>
            </a:fld>
            <a:endParaRPr lang="en-GB"/>
          </a:p>
        </p:txBody>
      </p:sp>
      <p:sp>
        <p:nvSpPr>
          <p:cNvPr id="7" name="Rectangle 6">
            <a:extLst>
              <a:ext uri="{FF2B5EF4-FFF2-40B4-BE49-F238E27FC236}">
                <a16:creationId xmlns:a16="http://schemas.microsoft.com/office/drawing/2014/main" id="{C97BB908-2133-F2AA-58C0-14454A2A7599}"/>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827C9EA-9923-D3DC-37D8-751F6CCA5D76}"/>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5E467B1-D9CB-16D8-B2B5-78A5C80A8923}"/>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AE3D9BF-8220-E938-28AB-914BE9A7F784}"/>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8295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Strengthening Regulatory Oversight</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317168"/>
            <a:ext cx="8268340" cy="367216"/>
          </a:xfrm>
          <a:prstGeom prst="rect">
            <a:avLst/>
          </a:prstGeom>
          <a:noFill/>
        </p:spPr>
        <p:txBody>
          <a:bodyPr wrap="square">
            <a:spAutoFit/>
          </a:bodyPr>
          <a:lstStyle/>
          <a:p>
            <a:pPr>
              <a:lnSpc>
                <a:spcPct val="107000"/>
              </a:lnSpc>
              <a:spcAft>
                <a:spcPts val="800"/>
              </a:spcAft>
            </a:pPr>
            <a:r>
              <a:rPr lang="en-GB"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Encouraging Transparency and Accountability</a:t>
            </a:r>
          </a:p>
        </p:txBody>
      </p:sp>
      <p:grpSp>
        <p:nvGrpSpPr>
          <p:cNvPr id="3" name="Group 3">
            <a:extLst>
              <a:ext uri="{FF2B5EF4-FFF2-40B4-BE49-F238E27FC236}">
                <a16:creationId xmlns:a16="http://schemas.microsoft.com/office/drawing/2014/main" id="{2B7C2EB4-CD34-FD67-B319-67F60C64958B}"/>
              </a:ext>
            </a:extLst>
          </p:cNvPr>
          <p:cNvGrpSpPr/>
          <p:nvPr/>
        </p:nvGrpSpPr>
        <p:grpSpPr>
          <a:xfrm>
            <a:off x="5502978" y="1821159"/>
            <a:ext cx="593022" cy="897078"/>
            <a:chOff x="4136752" y="1733231"/>
            <a:chExt cx="723792" cy="1422710"/>
          </a:xfrm>
          <a:solidFill>
            <a:srgbClr val="336600"/>
          </a:solidFill>
        </p:grpSpPr>
        <p:sp>
          <p:nvSpPr>
            <p:cNvPr id="7" name="Chevron 4">
              <a:extLst>
                <a:ext uri="{FF2B5EF4-FFF2-40B4-BE49-F238E27FC236}">
                  <a16:creationId xmlns:a16="http://schemas.microsoft.com/office/drawing/2014/main" id="{6DFCD761-29E2-493E-2747-798B77E9ABF5}"/>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8" name="Rectangle 5">
              <a:extLst>
                <a:ext uri="{FF2B5EF4-FFF2-40B4-BE49-F238E27FC236}">
                  <a16:creationId xmlns:a16="http://schemas.microsoft.com/office/drawing/2014/main" id="{E302818C-FD65-B365-B1C9-9364FD336D85}"/>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9" name="Rectangle 6">
              <a:extLst>
                <a:ext uri="{FF2B5EF4-FFF2-40B4-BE49-F238E27FC236}">
                  <a16:creationId xmlns:a16="http://schemas.microsoft.com/office/drawing/2014/main" id="{72DB47E1-98CA-C7F4-6EB4-F2F2595F65D4}"/>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5" name="TextBox 4">
            <a:extLst>
              <a:ext uri="{FF2B5EF4-FFF2-40B4-BE49-F238E27FC236}">
                <a16:creationId xmlns:a16="http://schemas.microsoft.com/office/drawing/2014/main" id="{99F05338-2151-9F97-A144-E3D96817FA2B}"/>
              </a:ext>
            </a:extLst>
          </p:cNvPr>
          <p:cNvSpPr txBox="1"/>
          <p:nvPr/>
        </p:nvSpPr>
        <p:spPr>
          <a:xfrm>
            <a:off x="4327264" y="184478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05</a:t>
            </a:r>
            <a:endParaRPr lang="ko-KR" altLang="en-US" sz="6000" b="1" dirty="0">
              <a:solidFill>
                <a:schemeClr val="accent6"/>
              </a:solidFill>
              <a:cs typeface="Arial" pitchFamily="34" charset="0"/>
            </a:endParaRPr>
          </a:p>
        </p:txBody>
      </p:sp>
      <p:grpSp>
        <p:nvGrpSpPr>
          <p:cNvPr id="11" name="Group 7">
            <a:extLst>
              <a:ext uri="{FF2B5EF4-FFF2-40B4-BE49-F238E27FC236}">
                <a16:creationId xmlns:a16="http://schemas.microsoft.com/office/drawing/2014/main" id="{C4C025BA-1344-E196-EC10-4ED9FADB896E}"/>
              </a:ext>
            </a:extLst>
          </p:cNvPr>
          <p:cNvGrpSpPr/>
          <p:nvPr/>
        </p:nvGrpSpPr>
        <p:grpSpPr>
          <a:xfrm rot="10800000">
            <a:off x="5849631" y="3246949"/>
            <a:ext cx="593022" cy="897078"/>
            <a:chOff x="4136752" y="1733231"/>
            <a:chExt cx="723792" cy="1422710"/>
          </a:xfrm>
          <a:solidFill>
            <a:srgbClr val="336600"/>
          </a:solidFill>
        </p:grpSpPr>
        <p:sp>
          <p:nvSpPr>
            <p:cNvPr id="13" name="Chevron 8">
              <a:extLst>
                <a:ext uri="{FF2B5EF4-FFF2-40B4-BE49-F238E27FC236}">
                  <a16:creationId xmlns:a16="http://schemas.microsoft.com/office/drawing/2014/main" id="{98F561D0-C28A-4833-DF5B-49759B11BB63}"/>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4" name="Rectangle 9">
              <a:extLst>
                <a:ext uri="{FF2B5EF4-FFF2-40B4-BE49-F238E27FC236}">
                  <a16:creationId xmlns:a16="http://schemas.microsoft.com/office/drawing/2014/main" id="{C041EB61-920D-605E-386C-BA45031C2027}"/>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5" name="Rectangle 10">
              <a:extLst>
                <a:ext uri="{FF2B5EF4-FFF2-40B4-BE49-F238E27FC236}">
                  <a16:creationId xmlns:a16="http://schemas.microsoft.com/office/drawing/2014/main" id="{E80A02B1-D768-E619-FABE-91E74AA23DE3}"/>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12" name="TextBox 11">
            <a:extLst>
              <a:ext uri="{FF2B5EF4-FFF2-40B4-BE49-F238E27FC236}">
                <a16:creationId xmlns:a16="http://schemas.microsoft.com/office/drawing/2014/main" id="{34A7628B-D047-F76B-75DE-6D2113DDE754}"/>
              </a:ext>
            </a:extLst>
          </p:cNvPr>
          <p:cNvSpPr txBox="1"/>
          <p:nvPr/>
        </p:nvSpPr>
        <p:spPr>
          <a:xfrm>
            <a:off x="6601294" y="3318326"/>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06</a:t>
            </a:r>
            <a:endParaRPr lang="ko-KR" altLang="en-US" sz="6000" b="1" dirty="0">
              <a:solidFill>
                <a:schemeClr val="accent6"/>
              </a:solidFill>
              <a:cs typeface="Arial" pitchFamily="34" charset="0"/>
            </a:endParaRPr>
          </a:p>
        </p:txBody>
      </p:sp>
      <p:grpSp>
        <p:nvGrpSpPr>
          <p:cNvPr id="17" name="Group 11">
            <a:extLst>
              <a:ext uri="{FF2B5EF4-FFF2-40B4-BE49-F238E27FC236}">
                <a16:creationId xmlns:a16="http://schemas.microsoft.com/office/drawing/2014/main" id="{FC3413D3-AD41-0C40-72B4-9E9CC8338770}"/>
              </a:ext>
            </a:extLst>
          </p:cNvPr>
          <p:cNvGrpSpPr/>
          <p:nvPr/>
        </p:nvGrpSpPr>
        <p:grpSpPr>
          <a:xfrm>
            <a:off x="5502978" y="4520338"/>
            <a:ext cx="593022" cy="897078"/>
            <a:chOff x="4136752" y="1733231"/>
            <a:chExt cx="723792" cy="1422710"/>
          </a:xfrm>
          <a:solidFill>
            <a:srgbClr val="336600"/>
          </a:solidFill>
        </p:grpSpPr>
        <p:sp>
          <p:nvSpPr>
            <p:cNvPr id="19" name="Chevron 12">
              <a:extLst>
                <a:ext uri="{FF2B5EF4-FFF2-40B4-BE49-F238E27FC236}">
                  <a16:creationId xmlns:a16="http://schemas.microsoft.com/office/drawing/2014/main" id="{E783F397-FA35-6222-CBF4-B0FF6A87BCA9}"/>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0" name="Rectangle 13">
              <a:extLst>
                <a:ext uri="{FF2B5EF4-FFF2-40B4-BE49-F238E27FC236}">
                  <a16:creationId xmlns:a16="http://schemas.microsoft.com/office/drawing/2014/main" id="{B6BBE5F8-1ECC-D4D3-57AC-543E9912FB0D}"/>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1" name="Rectangle 14">
              <a:extLst>
                <a:ext uri="{FF2B5EF4-FFF2-40B4-BE49-F238E27FC236}">
                  <a16:creationId xmlns:a16="http://schemas.microsoft.com/office/drawing/2014/main" id="{9C78EB73-B5B0-6836-5EC7-9EBE392373D1}"/>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18" name="TextBox 17">
            <a:extLst>
              <a:ext uri="{FF2B5EF4-FFF2-40B4-BE49-F238E27FC236}">
                <a16:creationId xmlns:a16="http://schemas.microsoft.com/office/drawing/2014/main" id="{1D0AE912-828D-2CDE-BDB3-44EE5D460113}"/>
              </a:ext>
            </a:extLst>
          </p:cNvPr>
          <p:cNvSpPr txBox="1"/>
          <p:nvPr/>
        </p:nvSpPr>
        <p:spPr>
          <a:xfrm>
            <a:off x="4327264" y="4575105"/>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07</a:t>
            </a:r>
            <a:endParaRPr lang="ko-KR" altLang="en-US" sz="6000" b="1" dirty="0">
              <a:solidFill>
                <a:schemeClr val="accent6"/>
              </a:solidFill>
              <a:cs typeface="Arial" pitchFamily="34" charset="0"/>
            </a:endParaRPr>
          </a:p>
        </p:txBody>
      </p:sp>
      <p:grpSp>
        <p:nvGrpSpPr>
          <p:cNvPr id="22" name="Group 23">
            <a:extLst>
              <a:ext uri="{FF2B5EF4-FFF2-40B4-BE49-F238E27FC236}">
                <a16:creationId xmlns:a16="http://schemas.microsoft.com/office/drawing/2014/main" id="{B0637002-CBEF-9DCA-EE3E-464715EC8743}"/>
              </a:ext>
            </a:extLst>
          </p:cNvPr>
          <p:cNvGrpSpPr/>
          <p:nvPr/>
        </p:nvGrpSpPr>
        <p:grpSpPr>
          <a:xfrm>
            <a:off x="6810880" y="1898017"/>
            <a:ext cx="5051382" cy="722506"/>
            <a:chOff x="2551704" y="4283314"/>
            <a:chExt cx="935720" cy="722506"/>
          </a:xfrm>
        </p:grpSpPr>
        <p:sp>
          <p:nvSpPr>
            <p:cNvPr id="23" name="TextBox 22">
              <a:extLst>
                <a:ext uri="{FF2B5EF4-FFF2-40B4-BE49-F238E27FC236}">
                  <a16:creationId xmlns:a16="http://schemas.microsoft.com/office/drawing/2014/main" id="{A8F9FBF6-BC17-79EF-5070-B06A07AA0E46}"/>
                </a:ext>
              </a:extLst>
            </p:cNvPr>
            <p:cNvSpPr txBox="1"/>
            <p:nvPr/>
          </p:nvSpPr>
          <p:spPr>
            <a:xfrm>
              <a:off x="2551706" y="4560313"/>
              <a:ext cx="935718" cy="445507"/>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Conduct regular market surveillance to identify and address emerging risks, market misconduct, and trends that may affect policyholders or market stability.</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B79D131-A970-AEDA-6164-BABC247D1EFC}"/>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Market Surveillance</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25" name="Group 26">
            <a:extLst>
              <a:ext uri="{FF2B5EF4-FFF2-40B4-BE49-F238E27FC236}">
                <a16:creationId xmlns:a16="http://schemas.microsoft.com/office/drawing/2014/main" id="{DFF2C92C-5D27-6743-5CB0-DE418CAACD8C}"/>
              </a:ext>
            </a:extLst>
          </p:cNvPr>
          <p:cNvGrpSpPr/>
          <p:nvPr/>
        </p:nvGrpSpPr>
        <p:grpSpPr>
          <a:xfrm>
            <a:off x="6789519" y="4407409"/>
            <a:ext cx="5031737" cy="1046440"/>
            <a:chOff x="2551704" y="4283314"/>
            <a:chExt cx="1111823" cy="1046440"/>
          </a:xfrm>
        </p:grpSpPr>
        <p:sp>
          <p:nvSpPr>
            <p:cNvPr id="26" name="TextBox 25">
              <a:extLst>
                <a:ext uri="{FF2B5EF4-FFF2-40B4-BE49-F238E27FC236}">
                  <a16:creationId xmlns:a16="http://schemas.microsoft.com/office/drawing/2014/main" id="{C02ABB51-BDD6-7237-2C6E-E5068B04963D}"/>
                </a:ext>
              </a:extLst>
            </p:cNvPr>
            <p:cNvSpPr txBox="1"/>
            <p:nvPr/>
          </p:nvSpPr>
          <p:spPr>
            <a:xfrm>
              <a:off x="2551706" y="4560313"/>
              <a:ext cx="1111821" cy="769441"/>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Invest in the capacity building of regulatory bodies to equip them with the necessary skills and expertise to oversee the insurance industry effectively. Training programs and international collaborations can be beneficial in this regard.</a:t>
              </a:r>
              <a:endParaRPr lang="ko-KR" altLang="en-US" sz="11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4484CA42-8698-E95E-CA6A-3EA2E983D752}"/>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6"/>
                  </a:solidFill>
                  <a:latin typeface="Arial" panose="020B0604020202020204" pitchFamily="34" charset="0"/>
                  <a:cs typeface="Arial" panose="020B0604020202020204" pitchFamily="34" charset="0"/>
                </a:rPr>
                <a:t>Capacity Building</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28" name="Group 29">
            <a:extLst>
              <a:ext uri="{FF2B5EF4-FFF2-40B4-BE49-F238E27FC236}">
                <a16:creationId xmlns:a16="http://schemas.microsoft.com/office/drawing/2014/main" id="{77BF76DC-57D8-3F4A-7109-DB7706D03F48}"/>
              </a:ext>
            </a:extLst>
          </p:cNvPr>
          <p:cNvGrpSpPr/>
          <p:nvPr/>
        </p:nvGrpSpPr>
        <p:grpSpPr>
          <a:xfrm>
            <a:off x="214640" y="3165413"/>
            <a:ext cx="4926855" cy="1084784"/>
            <a:chOff x="2385861" y="4283314"/>
            <a:chExt cx="1101563" cy="1084784"/>
          </a:xfrm>
        </p:grpSpPr>
        <p:sp>
          <p:nvSpPr>
            <p:cNvPr id="29" name="TextBox 28">
              <a:extLst>
                <a:ext uri="{FF2B5EF4-FFF2-40B4-BE49-F238E27FC236}">
                  <a16:creationId xmlns:a16="http://schemas.microsoft.com/office/drawing/2014/main" id="{78164C34-4BFD-030D-C808-D766A3F4E20D}"/>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Encourage insurance companies to publicly disclose information about their financial performance, corporate governance practices, and compliance with regulatory requirements. This fosters accountability and enables stakeholders to make informed decisions.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F34CEBD-D0CD-4E3E-6AC0-47BECDFB3FA2}"/>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Public Reporting</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31" name="Straight Connector 35">
            <a:extLst>
              <a:ext uri="{FF2B5EF4-FFF2-40B4-BE49-F238E27FC236}">
                <a16:creationId xmlns:a16="http://schemas.microsoft.com/office/drawing/2014/main" id="{F354565E-0B4E-5849-9353-BA53C3ABD40D}"/>
              </a:ext>
            </a:extLst>
          </p:cNvPr>
          <p:cNvCxnSpPr/>
          <p:nvPr/>
        </p:nvCxnSpPr>
        <p:spPr>
          <a:xfrm>
            <a:off x="6810880" y="182816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6">
            <a:extLst>
              <a:ext uri="{FF2B5EF4-FFF2-40B4-BE49-F238E27FC236}">
                <a16:creationId xmlns:a16="http://schemas.microsoft.com/office/drawing/2014/main" id="{083AF1C9-D333-AC79-E09F-BC66C0C6B773}"/>
              </a:ext>
            </a:extLst>
          </p:cNvPr>
          <p:cNvCxnSpPr/>
          <p:nvPr/>
        </p:nvCxnSpPr>
        <p:spPr>
          <a:xfrm>
            <a:off x="6810880" y="307071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7">
            <a:extLst>
              <a:ext uri="{FF2B5EF4-FFF2-40B4-BE49-F238E27FC236}">
                <a16:creationId xmlns:a16="http://schemas.microsoft.com/office/drawing/2014/main" id="{7D861FAF-2B5F-49B1-AE06-4665C26C5EAE}"/>
              </a:ext>
            </a:extLst>
          </p:cNvPr>
          <p:cNvCxnSpPr/>
          <p:nvPr/>
        </p:nvCxnSpPr>
        <p:spPr>
          <a:xfrm>
            <a:off x="6810880" y="433057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8">
            <a:extLst>
              <a:ext uri="{FF2B5EF4-FFF2-40B4-BE49-F238E27FC236}">
                <a16:creationId xmlns:a16="http://schemas.microsoft.com/office/drawing/2014/main" id="{1D5239AE-6381-398E-4337-421E622F3EC3}"/>
              </a:ext>
            </a:extLst>
          </p:cNvPr>
          <p:cNvCxnSpPr/>
          <p:nvPr/>
        </p:nvCxnSpPr>
        <p:spPr>
          <a:xfrm>
            <a:off x="6810880" y="5611228"/>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9">
            <a:extLst>
              <a:ext uri="{FF2B5EF4-FFF2-40B4-BE49-F238E27FC236}">
                <a16:creationId xmlns:a16="http://schemas.microsoft.com/office/drawing/2014/main" id="{6A702705-A9C8-E6EB-4BB7-8140BAC8AC93}"/>
              </a:ext>
            </a:extLst>
          </p:cNvPr>
          <p:cNvCxnSpPr/>
          <p:nvPr/>
        </p:nvCxnSpPr>
        <p:spPr>
          <a:xfrm>
            <a:off x="821496" y="313343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40">
            <a:extLst>
              <a:ext uri="{FF2B5EF4-FFF2-40B4-BE49-F238E27FC236}">
                <a16:creationId xmlns:a16="http://schemas.microsoft.com/office/drawing/2014/main" id="{1A95BAF3-D859-D42F-6947-8DE2CE2D3D00}"/>
              </a:ext>
            </a:extLst>
          </p:cNvPr>
          <p:cNvCxnSpPr/>
          <p:nvPr/>
        </p:nvCxnSpPr>
        <p:spPr>
          <a:xfrm>
            <a:off x="821496" y="435058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0E9807A-C5D2-9647-DA65-128F07E12B4F}"/>
              </a:ext>
            </a:extLst>
          </p:cNvPr>
          <p:cNvSpPr>
            <a:spLocks noGrp="1"/>
          </p:cNvSpPr>
          <p:nvPr>
            <p:ph type="sldNum" sz="quarter" idx="12"/>
          </p:nvPr>
        </p:nvSpPr>
        <p:spPr/>
        <p:txBody>
          <a:bodyPr/>
          <a:lstStyle/>
          <a:p>
            <a:fld id="{21A9E2F6-F80B-4915-AC1C-34F442F667D7}" type="slidenum">
              <a:rPr lang="en-GB" smtClean="0"/>
              <a:t>47</a:t>
            </a:fld>
            <a:endParaRPr lang="en-GB"/>
          </a:p>
        </p:txBody>
      </p:sp>
      <p:sp>
        <p:nvSpPr>
          <p:cNvPr id="10" name="Rectangle 9">
            <a:extLst>
              <a:ext uri="{FF2B5EF4-FFF2-40B4-BE49-F238E27FC236}">
                <a16:creationId xmlns:a16="http://schemas.microsoft.com/office/drawing/2014/main" id="{854C4B5D-AE7D-AE40-8B58-0C8EF5943B93}"/>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6C0267D-4730-DC4E-C60F-D33FD44984CF}"/>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9187249D-D130-1F45-B52A-673A198D0580}"/>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4EA7FA9D-CECC-FDC7-E8AE-D78AEB53DB7A}"/>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0113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Strengthening Regulatory Oversight</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317168"/>
            <a:ext cx="8268340" cy="367216"/>
          </a:xfrm>
          <a:prstGeom prst="rect">
            <a:avLst/>
          </a:prstGeom>
          <a:noFill/>
        </p:spPr>
        <p:txBody>
          <a:bodyPr wrap="square">
            <a:spAutoFit/>
          </a:bodyPr>
          <a:lstStyle/>
          <a:p>
            <a:pPr>
              <a:lnSpc>
                <a:spcPct val="107000"/>
              </a:lnSpc>
              <a:spcAft>
                <a:spcPts val="800"/>
              </a:spcAft>
            </a:pPr>
            <a:r>
              <a:rPr lang="en-GB"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International Best Practices</a:t>
            </a:r>
          </a:p>
        </p:txBody>
      </p:sp>
      <p:grpSp>
        <p:nvGrpSpPr>
          <p:cNvPr id="3" name="Group 3">
            <a:extLst>
              <a:ext uri="{FF2B5EF4-FFF2-40B4-BE49-F238E27FC236}">
                <a16:creationId xmlns:a16="http://schemas.microsoft.com/office/drawing/2014/main" id="{C567A2F2-1968-4948-5925-6BBC12DD7CDA}"/>
              </a:ext>
            </a:extLst>
          </p:cNvPr>
          <p:cNvGrpSpPr/>
          <p:nvPr/>
        </p:nvGrpSpPr>
        <p:grpSpPr>
          <a:xfrm>
            <a:off x="5502978" y="1821159"/>
            <a:ext cx="593022" cy="897078"/>
            <a:chOff x="4136752" y="1733231"/>
            <a:chExt cx="723792" cy="1422710"/>
          </a:xfrm>
          <a:solidFill>
            <a:srgbClr val="336600"/>
          </a:solidFill>
        </p:grpSpPr>
        <p:sp>
          <p:nvSpPr>
            <p:cNvPr id="19" name="Chevron 4">
              <a:extLst>
                <a:ext uri="{FF2B5EF4-FFF2-40B4-BE49-F238E27FC236}">
                  <a16:creationId xmlns:a16="http://schemas.microsoft.com/office/drawing/2014/main" id="{2F1D8409-91BE-EC9D-CA23-7430BFCD36F6}"/>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0" name="Rectangle 5">
              <a:extLst>
                <a:ext uri="{FF2B5EF4-FFF2-40B4-BE49-F238E27FC236}">
                  <a16:creationId xmlns:a16="http://schemas.microsoft.com/office/drawing/2014/main" id="{843DCE3C-C3C3-53D2-9F59-0CED9F5DD039}"/>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1" name="Rectangle 6">
              <a:extLst>
                <a:ext uri="{FF2B5EF4-FFF2-40B4-BE49-F238E27FC236}">
                  <a16:creationId xmlns:a16="http://schemas.microsoft.com/office/drawing/2014/main" id="{39E41485-3D84-6ECA-A678-2E23C90858FF}"/>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5" name="TextBox 4">
            <a:extLst>
              <a:ext uri="{FF2B5EF4-FFF2-40B4-BE49-F238E27FC236}">
                <a16:creationId xmlns:a16="http://schemas.microsoft.com/office/drawing/2014/main" id="{32FECF38-3430-DAED-EF6F-E82CBEFDC1EA}"/>
              </a:ext>
            </a:extLst>
          </p:cNvPr>
          <p:cNvSpPr txBox="1"/>
          <p:nvPr/>
        </p:nvSpPr>
        <p:spPr>
          <a:xfrm>
            <a:off x="4327264" y="184478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01</a:t>
            </a:r>
            <a:endParaRPr lang="ko-KR" altLang="en-US" sz="6000" b="1" dirty="0">
              <a:solidFill>
                <a:schemeClr val="accent6"/>
              </a:solidFill>
              <a:cs typeface="Arial" pitchFamily="34" charset="0"/>
            </a:endParaRPr>
          </a:p>
        </p:txBody>
      </p:sp>
      <p:grpSp>
        <p:nvGrpSpPr>
          <p:cNvPr id="23" name="Group 7">
            <a:extLst>
              <a:ext uri="{FF2B5EF4-FFF2-40B4-BE49-F238E27FC236}">
                <a16:creationId xmlns:a16="http://schemas.microsoft.com/office/drawing/2014/main" id="{B8EB62B8-A90B-25C7-202A-A9E3859FDB3A}"/>
              </a:ext>
            </a:extLst>
          </p:cNvPr>
          <p:cNvGrpSpPr/>
          <p:nvPr/>
        </p:nvGrpSpPr>
        <p:grpSpPr>
          <a:xfrm rot="10800000">
            <a:off x="5849631" y="3246949"/>
            <a:ext cx="593022" cy="897078"/>
            <a:chOff x="4136752" y="1733231"/>
            <a:chExt cx="723792" cy="1422710"/>
          </a:xfrm>
          <a:solidFill>
            <a:srgbClr val="336600"/>
          </a:solidFill>
        </p:grpSpPr>
        <p:sp>
          <p:nvSpPr>
            <p:cNvPr id="25" name="Chevron 8">
              <a:extLst>
                <a:ext uri="{FF2B5EF4-FFF2-40B4-BE49-F238E27FC236}">
                  <a16:creationId xmlns:a16="http://schemas.microsoft.com/office/drawing/2014/main" id="{DF7FF912-7D92-A4D4-AE86-99E03770909D}"/>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6" name="Rectangle 9">
              <a:extLst>
                <a:ext uri="{FF2B5EF4-FFF2-40B4-BE49-F238E27FC236}">
                  <a16:creationId xmlns:a16="http://schemas.microsoft.com/office/drawing/2014/main" id="{0B8C320D-36D6-B3EF-E5E2-F3C09B28A751}"/>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7" name="Rectangle 10">
              <a:extLst>
                <a:ext uri="{FF2B5EF4-FFF2-40B4-BE49-F238E27FC236}">
                  <a16:creationId xmlns:a16="http://schemas.microsoft.com/office/drawing/2014/main" id="{C6788705-D7D4-AB00-7124-EF6B52965348}"/>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24" name="TextBox 23">
            <a:extLst>
              <a:ext uri="{FF2B5EF4-FFF2-40B4-BE49-F238E27FC236}">
                <a16:creationId xmlns:a16="http://schemas.microsoft.com/office/drawing/2014/main" id="{68006546-7D5D-73BA-9FA1-7A87BEB73520}"/>
              </a:ext>
            </a:extLst>
          </p:cNvPr>
          <p:cNvSpPr txBox="1"/>
          <p:nvPr/>
        </p:nvSpPr>
        <p:spPr>
          <a:xfrm>
            <a:off x="6601294" y="3318326"/>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02</a:t>
            </a:r>
            <a:endParaRPr lang="ko-KR" altLang="en-US" sz="6000" b="1" dirty="0">
              <a:solidFill>
                <a:schemeClr val="accent6"/>
              </a:solidFill>
              <a:cs typeface="Arial" pitchFamily="34" charset="0"/>
            </a:endParaRPr>
          </a:p>
        </p:txBody>
      </p:sp>
      <p:grpSp>
        <p:nvGrpSpPr>
          <p:cNvPr id="41" name="Group 11">
            <a:extLst>
              <a:ext uri="{FF2B5EF4-FFF2-40B4-BE49-F238E27FC236}">
                <a16:creationId xmlns:a16="http://schemas.microsoft.com/office/drawing/2014/main" id="{AA5F099A-EFC4-6FAD-1628-E96171613EDD}"/>
              </a:ext>
            </a:extLst>
          </p:cNvPr>
          <p:cNvGrpSpPr/>
          <p:nvPr/>
        </p:nvGrpSpPr>
        <p:grpSpPr>
          <a:xfrm>
            <a:off x="5502978" y="4520338"/>
            <a:ext cx="593022" cy="897078"/>
            <a:chOff x="4136752" y="1733231"/>
            <a:chExt cx="723792" cy="1422710"/>
          </a:xfrm>
          <a:solidFill>
            <a:srgbClr val="336600"/>
          </a:solidFill>
        </p:grpSpPr>
        <p:sp>
          <p:nvSpPr>
            <p:cNvPr id="45" name="Chevron 12">
              <a:extLst>
                <a:ext uri="{FF2B5EF4-FFF2-40B4-BE49-F238E27FC236}">
                  <a16:creationId xmlns:a16="http://schemas.microsoft.com/office/drawing/2014/main" id="{4E81A42D-55BD-F373-D7C1-615C7E72016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46" name="Rectangle 13">
              <a:extLst>
                <a:ext uri="{FF2B5EF4-FFF2-40B4-BE49-F238E27FC236}">
                  <a16:creationId xmlns:a16="http://schemas.microsoft.com/office/drawing/2014/main" id="{94479095-1B10-69AF-6155-2340B46F9CEB}"/>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49" name="Rectangle 14">
              <a:extLst>
                <a:ext uri="{FF2B5EF4-FFF2-40B4-BE49-F238E27FC236}">
                  <a16:creationId xmlns:a16="http://schemas.microsoft.com/office/drawing/2014/main" id="{4036F853-3B03-BCB0-474B-487BCF188815}"/>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42" name="TextBox 41">
            <a:extLst>
              <a:ext uri="{FF2B5EF4-FFF2-40B4-BE49-F238E27FC236}">
                <a16:creationId xmlns:a16="http://schemas.microsoft.com/office/drawing/2014/main" id="{5009801E-BFB1-C4F4-14E5-9AF8ECC84859}"/>
              </a:ext>
            </a:extLst>
          </p:cNvPr>
          <p:cNvSpPr txBox="1"/>
          <p:nvPr/>
        </p:nvSpPr>
        <p:spPr>
          <a:xfrm>
            <a:off x="4327264" y="4575105"/>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03</a:t>
            </a:r>
            <a:endParaRPr lang="ko-KR" altLang="en-US" sz="6000" b="1" dirty="0">
              <a:solidFill>
                <a:schemeClr val="accent6"/>
              </a:solidFill>
              <a:cs typeface="Arial" pitchFamily="34" charset="0"/>
            </a:endParaRPr>
          </a:p>
        </p:txBody>
      </p:sp>
      <p:grpSp>
        <p:nvGrpSpPr>
          <p:cNvPr id="50" name="Group 23">
            <a:extLst>
              <a:ext uri="{FF2B5EF4-FFF2-40B4-BE49-F238E27FC236}">
                <a16:creationId xmlns:a16="http://schemas.microsoft.com/office/drawing/2014/main" id="{65365EFB-7B6C-33DE-DE98-69D69B5D41F9}"/>
              </a:ext>
            </a:extLst>
          </p:cNvPr>
          <p:cNvGrpSpPr/>
          <p:nvPr/>
        </p:nvGrpSpPr>
        <p:grpSpPr>
          <a:xfrm>
            <a:off x="6810880" y="1898017"/>
            <a:ext cx="5051382" cy="903645"/>
            <a:chOff x="2551704" y="4283314"/>
            <a:chExt cx="935720" cy="903645"/>
          </a:xfrm>
        </p:grpSpPr>
        <p:sp>
          <p:nvSpPr>
            <p:cNvPr id="51" name="TextBox 50">
              <a:extLst>
                <a:ext uri="{FF2B5EF4-FFF2-40B4-BE49-F238E27FC236}">
                  <a16:creationId xmlns:a16="http://schemas.microsoft.com/office/drawing/2014/main" id="{A368217B-4E2A-B500-D80B-1A04C2039724}"/>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Benchmark regulatory practices against international best practices and standards. Regular assessments can identify areas for improvement and align West African regulations with global norms.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996169B4-73E2-E826-70A7-DE20363B8311}"/>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Benchmarking</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53" name="Group 26">
            <a:extLst>
              <a:ext uri="{FF2B5EF4-FFF2-40B4-BE49-F238E27FC236}">
                <a16:creationId xmlns:a16="http://schemas.microsoft.com/office/drawing/2014/main" id="{EE2403EF-B8FE-8A1C-EC34-C8AC216A9F51}"/>
              </a:ext>
            </a:extLst>
          </p:cNvPr>
          <p:cNvGrpSpPr/>
          <p:nvPr/>
        </p:nvGrpSpPr>
        <p:grpSpPr>
          <a:xfrm>
            <a:off x="6789519" y="4407409"/>
            <a:ext cx="5031737" cy="877163"/>
            <a:chOff x="2551704" y="4283314"/>
            <a:chExt cx="1111823" cy="877163"/>
          </a:xfrm>
        </p:grpSpPr>
        <p:sp>
          <p:nvSpPr>
            <p:cNvPr id="54" name="TextBox 53">
              <a:extLst>
                <a:ext uri="{FF2B5EF4-FFF2-40B4-BE49-F238E27FC236}">
                  <a16:creationId xmlns:a16="http://schemas.microsoft.com/office/drawing/2014/main" id="{2047DF01-8C63-803F-E1CF-144E1F1A0300}"/>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Engage in peer reviews with other countries and regions to exchange experiences and identify areas where regulatory alignment and cooperation can be enhanced.</a:t>
              </a:r>
              <a:endParaRPr lang="ko-KR" altLang="en-US" sz="1100" dirty="0">
                <a:solidFill>
                  <a:schemeClr val="tx1">
                    <a:lumMod val="75000"/>
                    <a:lumOff val="25000"/>
                  </a:schemeClr>
                </a:solidFill>
                <a:cs typeface="Arial" pitchFamily="34" charset="0"/>
              </a:endParaRPr>
            </a:p>
          </p:txBody>
        </p:sp>
        <p:sp>
          <p:nvSpPr>
            <p:cNvPr id="55" name="TextBox 54">
              <a:extLst>
                <a:ext uri="{FF2B5EF4-FFF2-40B4-BE49-F238E27FC236}">
                  <a16:creationId xmlns:a16="http://schemas.microsoft.com/office/drawing/2014/main" id="{5D4CE227-1F72-91E5-881E-E2DF05DE103E}"/>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6"/>
                  </a:solidFill>
                  <a:latin typeface="Arial" panose="020B0604020202020204" pitchFamily="34" charset="0"/>
                  <a:cs typeface="Arial" panose="020B0604020202020204" pitchFamily="34" charset="0"/>
                </a:rPr>
                <a:t>Peer Reviews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56" name="Group 29">
            <a:extLst>
              <a:ext uri="{FF2B5EF4-FFF2-40B4-BE49-F238E27FC236}">
                <a16:creationId xmlns:a16="http://schemas.microsoft.com/office/drawing/2014/main" id="{44148FCF-28BE-E2FE-9F3E-F762340C9006}"/>
              </a:ext>
            </a:extLst>
          </p:cNvPr>
          <p:cNvGrpSpPr/>
          <p:nvPr/>
        </p:nvGrpSpPr>
        <p:grpSpPr>
          <a:xfrm>
            <a:off x="214640" y="3165413"/>
            <a:ext cx="4926855" cy="903645"/>
            <a:chOff x="2385861" y="4283314"/>
            <a:chExt cx="1101563" cy="903645"/>
          </a:xfrm>
        </p:grpSpPr>
        <p:sp>
          <p:nvSpPr>
            <p:cNvPr id="57" name="TextBox 56">
              <a:extLst>
                <a:ext uri="{FF2B5EF4-FFF2-40B4-BE49-F238E27FC236}">
                  <a16:creationId xmlns:a16="http://schemas.microsoft.com/office/drawing/2014/main" id="{B5AB3A95-A2D4-EB8F-0353-390F3A160BC1}"/>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Collaborate with international bodies, such as the International Association of Insurance Supervisors (IAIS), to access resources, expertise, and best practices in insurance regulation.</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545332D6-415C-2AE3-0DD5-B4EE8F3475BB}"/>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Collaboration with International Bodies</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62" name="Straight Connector 35">
            <a:extLst>
              <a:ext uri="{FF2B5EF4-FFF2-40B4-BE49-F238E27FC236}">
                <a16:creationId xmlns:a16="http://schemas.microsoft.com/office/drawing/2014/main" id="{6CB3FC08-D061-53DC-6700-451A51AF9CEC}"/>
              </a:ext>
            </a:extLst>
          </p:cNvPr>
          <p:cNvCxnSpPr/>
          <p:nvPr/>
        </p:nvCxnSpPr>
        <p:spPr>
          <a:xfrm>
            <a:off x="6810880" y="182816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36">
            <a:extLst>
              <a:ext uri="{FF2B5EF4-FFF2-40B4-BE49-F238E27FC236}">
                <a16:creationId xmlns:a16="http://schemas.microsoft.com/office/drawing/2014/main" id="{CC5C7FE1-89F3-7A5D-5DA4-23C1760C1908}"/>
              </a:ext>
            </a:extLst>
          </p:cNvPr>
          <p:cNvCxnSpPr/>
          <p:nvPr/>
        </p:nvCxnSpPr>
        <p:spPr>
          <a:xfrm>
            <a:off x="6810880" y="307071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37">
            <a:extLst>
              <a:ext uri="{FF2B5EF4-FFF2-40B4-BE49-F238E27FC236}">
                <a16:creationId xmlns:a16="http://schemas.microsoft.com/office/drawing/2014/main" id="{4B8FACB2-FEFC-58AB-B8BB-FA78C94E7AED}"/>
              </a:ext>
            </a:extLst>
          </p:cNvPr>
          <p:cNvCxnSpPr/>
          <p:nvPr/>
        </p:nvCxnSpPr>
        <p:spPr>
          <a:xfrm>
            <a:off x="6810880" y="433057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38">
            <a:extLst>
              <a:ext uri="{FF2B5EF4-FFF2-40B4-BE49-F238E27FC236}">
                <a16:creationId xmlns:a16="http://schemas.microsoft.com/office/drawing/2014/main" id="{2819D27A-762A-00FF-130F-56901F105E8C}"/>
              </a:ext>
            </a:extLst>
          </p:cNvPr>
          <p:cNvCxnSpPr/>
          <p:nvPr/>
        </p:nvCxnSpPr>
        <p:spPr>
          <a:xfrm>
            <a:off x="6810880" y="5611228"/>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39">
            <a:extLst>
              <a:ext uri="{FF2B5EF4-FFF2-40B4-BE49-F238E27FC236}">
                <a16:creationId xmlns:a16="http://schemas.microsoft.com/office/drawing/2014/main" id="{8B194CCC-42CE-47FC-685C-D51983A96DD0}"/>
              </a:ext>
            </a:extLst>
          </p:cNvPr>
          <p:cNvCxnSpPr/>
          <p:nvPr/>
        </p:nvCxnSpPr>
        <p:spPr>
          <a:xfrm>
            <a:off x="821496" y="313343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40">
            <a:extLst>
              <a:ext uri="{FF2B5EF4-FFF2-40B4-BE49-F238E27FC236}">
                <a16:creationId xmlns:a16="http://schemas.microsoft.com/office/drawing/2014/main" id="{23F1069C-26CB-E47D-610E-2032E1458C50}"/>
              </a:ext>
            </a:extLst>
          </p:cNvPr>
          <p:cNvCxnSpPr/>
          <p:nvPr/>
        </p:nvCxnSpPr>
        <p:spPr>
          <a:xfrm>
            <a:off x="821496" y="435058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D2C1670-B8EC-58F0-E8F2-095C2A188755}"/>
              </a:ext>
            </a:extLst>
          </p:cNvPr>
          <p:cNvSpPr>
            <a:spLocks noGrp="1"/>
          </p:cNvSpPr>
          <p:nvPr>
            <p:ph type="sldNum" sz="quarter" idx="12"/>
          </p:nvPr>
        </p:nvSpPr>
        <p:spPr/>
        <p:txBody>
          <a:bodyPr/>
          <a:lstStyle/>
          <a:p>
            <a:fld id="{21A9E2F6-F80B-4915-AC1C-34F442F667D7}" type="slidenum">
              <a:rPr lang="en-GB" smtClean="0"/>
              <a:t>48</a:t>
            </a:fld>
            <a:endParaRPr lang="en-GB"/>
          </a:p>
        </p:txBody>
      </p:sp>
      <p:sp>
        <p:nvSpPr>
          <p:cNvPr id="7" name="Rectangle 6">
            <a:extLst>
              <a:ext uri="{FF2B5EF4-FFF2-40B4-BE49-F238E27FC236}">
                <a16:creationId xmlns:a16="http://schemas.microsoft.com/office/drawing/2014/main" id="{7144E7D8-BC03-048E-392A-BFF7479D3E32}"/>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1F4F159-949E-ADBF-53D0-94EDC3024359}"/>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319EEAA-44E4-5A49-9F11-D63DBD998354}"/>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DFB7F59-99B7-EC6D-C829-E6BAC3E28473}"/>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6564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Strengthening Regulatory Oversight</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317168"/>
            <a:ext cx="8268340" cy="367216"/>
          </a:xfrm>
          <a:prstGeom prst="rect">
            <a:avLst/>
          </a:prstGeom>
          <a:noFill/>
        </p:spPr>
        <p:txBody>
          <a:bodyPr wrap="square">
            <a:spAutoFit/>
          </a:bodyPr>
          <a:lstStyle/>
          <a:p>
            <a:pPr>
              <a:lnSpc>
                <a:spcPct val="107000"/>
              </a:lnSpc>
              <a:spcAft>
                <a:spcPts val="800"/>
              </a:spcAft>
            </a:pPr>
            <a:r>
              <a:rPr lang="en-GB"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International Best Practices</a:t>
            </a:r>
          </a:p>
        </p:txBody>
      </p:sp>
      <p:grpSp>
        <p:nvGrpSpPr>
          <p:cNvPr id="3" name="Group 3">
            <a:extLst>
              <a:ext uri="{FF2B5EF4-FFF2-40B4-BE49-F238E27FC236}">
                <a16:creationId xmlns:a16="http://schemas.microsoft.com/office/drawing/2014/main" id="{C567A2F2-1968-4948-5925-6BBC12DD7CDA}"/>
              </a:ext>
            </a:extLst>
          </p:cNvPr>
          <p:cNvGrpSpPr/>
          <p:nvPr/>
        </p:nvGrpSpPr>
        <p:grpSpPr>
          <a:xfrm>
            <a:off x="5502978" y="1821159"/>
            <a:ext cx="593022" cy="897078"/>
            <a:chOff x="4136752" y="1733231"/>
            <a:chExt cx="723792" cy="1422710"/>
          </a:xfrm>
          <a:solidFill>
            <a:srgbClr val="336600"/>
          </a:solidFill>
        </p:grpSpPr>
        <p:sp>
          <p:nvSpPr>
            <p:cNvPr id="19" name="Chevron 4">
              <a:extLst>
                <a:ext uri="{FF2B5EF4-FFF2-40B4-BE49-F238E27FC236}">
                  <a16:creationId xmlns:a16="http://schemas.microsoft.com/office/drawing/2014/main" id="{2F1D8409-91BE-EC9D-CA23-7430BFCD36F6}"/>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0" name="Rectangle 5">
              <a:extLst>
                <a:ext uri="{FF2B5EF4-FFF2-40B4-BE49-F238E27FC236}">
                  <a16:creationId xmlns:a16="http://schemas.microsoft.com/office/drawing/2014/main" id="{843DCE3C-C3C3-53D2-9F59-0CED9F5DD039}"/>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1" name="Rectangle 6">
              <a:extLst>
                <a:ext uri="{FF2B5EF4-FFF2-40B4-BE49-F238E27FC236}">
                  <a16:creationId xmlns:a16="http://schemas.microsoft.com/office/drawing/2014/main" id="{39E41485-3D84-6ECA-A678-2E23C90858FF}"/>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5" name="TextBox 4">
            <a:extLst>
              <a:ext uri="{FF2B5EF4-FFF2-40B4-BE49-F238E27FC236}">
                <a16:creationId xmlns:a16="http://schemas.microsoft.com/office/drawing/2014/main" id="{32FECF38-3430-DAED-EF6F-E82CBEFDC1EA}"/>
              </a:ext>
            </a:extLst>
          </p:cNvPr>
          <p:cNvSpPr txBox="1"/>
          <p:nvPr/>
        </p:nvSpPr>
        <p:spPr>
          <a:xfrm>
            <a:off x="4327264" y="184478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04</a:t>
            </a:r>
            <a:endParaRPr lang="ko-KR" altLang="en-US" sz="6000" b="1" dirty="0">
              <a:solidFill>
                <a:schemeClr val="accent6"/>
              </a:solidFill>
              <a:cs typeface="Arial" pitchFamily="34" charset="0"/>
            </a:endParaRPr>
          </a:p>
        </p:txBody>
      </p:sp>
      <p:grpSp>
        <p:nvGrpSpPr>
          <p:cNvPr id="50" name="Group 23">
            <a:extLst>
              <a:ext uri="{FF2B5EF4-FFF2-40B4-BE49-F238E27FC236}">
                <a16:creationId xmlns:a16="http://schemas.microsoft.com/office/drawing/2014/main" id="{65365EFB-7B6C-33DE-DE98-69D69B5D41F9}"/>
              </a:ext>
            </a:extLst>
          </p:cNvPr>
          <p:cNvGrpSpPr/>
          <p:nvPr/>
        </p:nvGrpSpPr>
        <p:grpSpPr>
          <a:xfrm>
            <a:off x="6810880" y="1898017"/>
            <a:ext cx="5051382" cy="903645"/>
            <a:chOff x="2551704" y="4283314"/>
            <a:chExt cx="935720" cy="903645"/>
          </a:xfrm>
        </p:grpSpPr>
        <p:sp>
          <p:nvSpPr>
            <p:cNvPr id="51" name="TextBox 50">
              <a:extLst>
                <a:ext uri="{FF2B5EF4-FFF2-40B4-BE49-F238E27FC236}">
                  <a16:creationId xmlns:a16="http://schemas.microsoft.com/office/drawing/2014/main" id="{A368217B-4E2A-B500-D80B-1A04C2039724}"/>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Develop frameworks for cross-border insurance supervision and coordination, particularly for insurers operating in multiple West African countries. This ensures that regulatory standards are upheld across borders.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996169B4-73E2-E826-70A7-DE20363B8311}"/>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Cross-Border Regulation</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62" name="Straight Connector 35">
            <a:extLst>
              <a:ext uri="{FF2B5EF4-FFF2-40B4-BE49-F238E27FC236}">
                <a16:creationId xmlns:a16="http://schemas.microsoft.com/office/drawing/2014/main" id="{6CB3FC08-D061-53DC-6700-451A51AF9CEC}"/>
              </a:ext>
            </a:extLst>
          </p:cNvPr>
          <p:cNvCxnSpPr/>
          <p:nvPr/>
        </p:nvCxnSpPr>
        <p:spPr>
          <a:xfrm>
            <a:off x="6810880" y="182816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36">
            <a:extLst>
              <a:ext uri="{FF2B5EF4-FFF2-40B4-BE49-F238E27FC236}">
                <a16:creationId xmlns:a16="http://schemas.microsoft.com/office/drawing/2014/main" id="{CC5C7FE1-89F3-7A5D-5DA4-23C1760C1908}"/>
              </a:ext>
            </a:extLst>
          </p:cNvPr>
          <p:cNvCxnSpPr/>
          <p:nvPr/>
        </p:nvCxnSpPr>
        <p:spPr>
          <a:xfrm>
            <a:off x="6810880" y="307071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29CE525-A5F4-7FDE-25C4-DD4DC980BFB8}"/>
              </a:ext>
            </a:extLst>
          </p:cNvPr>
          <p:cNvSpPr txBox="1"/>
          <p:nvPr/>
        </p:nvSpPr>
        <p:spPr>
          <a:xfrm>
            <a:off x="275073" y="3752281"/>
            <a:ext cx="11446624" cy="1077218"/>
          </a:xfrm>
          <a:prstGeom prst="rect">
            <a:avLst/>
          </a:prstGeom>
          <a:noFill/>
        </p:spPr>
        <p:txBody>
          <a:bodyPr wrap="square">
            <a:spAutoFit/>
          </a:bodyPr>
          <a:lstStyle/>
          <a:p>
            <a:pPr algn="just"/>
            <a:r>
              <a:rPr lang="en-US" sz="1600" kern="100" dirty="0">
                <a:effectLst/>
                <a:latin typeface="Arial" panose="020B0604020202020204" pitchFamily="34" charset="0"/>
                <a:ea typeface="Calibri" panose="020F0502020204030204" pitchFamily="34" charset="0"/>
                <a:cs typeface="Arial" panose="020B0604020202020204" pitchFamily="34" charset="0"/>
              </a:rPr>
              <a:t>Strengthening regulatory oversight is essential to ensuring the stability and growth of the insurance industry in West Africa. It enhances consumer confidence, attracts investment, and facilitates the alignment of insurance practices with international standards. By implementing sound regulatory policies and promoting transparency and accountability, West African nations can build a robust and resilient insurance sector that serves both public and private sectors effectively. </a:t>
            </a:r>
            <a:endParaRPr lang="en-GB"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1831E35-C593-277C-5867-FDFF4EEEBAB5}"/>
              </a:ext>
            </a:extLst>
          </p:cNvPr>
          <p:cNvSpPr>
            <a:spLocks noGrp="1"/>
          </p:cNvSpPr>
          <p:nvPr>
            <p:ph type="sldNum" sz="quarter" idx="12"/>
          </p:nvPr>
        </p:nvSpPr>
        <p:spPr/>
        <p:txBody>
          <a:bodyPr/>
          <a:lstStyle/>
          <a:p>
            <a:fld id="{21A9E2F6-F80B-4915-AC1C-34F442F667D7}" type="slidenum">
              <a:rPr lang="en-GB" smtClean="0"/>
              <a:t>49</a:t>
            </a:fld>
            <a:endParaRPr lang="en-GB"/>
          </a:p>
        </p:txBody>
      </p:sp>
      <p:sp>
        <p:nvSpPr>
          <p:cNvPr id="7" name="Rectangle 6">
            <a:extLst>
              <a:ext uri="{FF2B5EF4-FFF2-40B4-BE49-F238E27FC236}">
                <a16:creationId xmlns:a16="http://schemas.microsoft.com/office/drawing/2014/main" id="{5EFD5242-D66D-443D-A2EA-FC12BBE2FAE1}"/>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6C0528F-8935-F1F1-8DEF-4706E43E5737}"/>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EE88521-0731-FE3C-4295-4589E53C964F}"/>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2C09333-BD1A-F1EF-076F-2EB74AB69EE8}"/>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397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rgbClr val="7030A0"/>
                </a:solidFill>
                <a:effectLst/>
                <a:latin typeface="Arial Black" panose="020B0A04020102020204" pitchFamily="34" charset="0"/>
                <a:ea typeface="Calibri" panose="020F0502020204030204" pitchFamily="34" charset="0"/>
                <a:cs typeface="Arial" panose="020B0604020202020204" pitchFamily="34" charset="0"/>
              </a:rPr>
              <a:t>Overview of the West African Insurance Market</a:t>
            </a:r>
            <a:endParaRPr lang="en-GB" sz="3200" dirty="0">
              <a:solidFill>
                <a:srgbClr val="7030A0"/>
              </a:solidFill>
              <a:latin typeface="Arial Black" panose="020B0A04020102020204" pitchFamily="34" charset="0"/>
            </a:endParaRPr>
          </a:p>
        </p:txBody>
      </p:sp>
      <p:sp>
        <p:nvSpPr>
          <p:cNvPr id="7" name="TextBox 6">
            <a:extLst>
              <a:ext uri="{FF2B5EF4-FFF2-40B4-BE49-F238E27FC236}">
                <a16:creationId xmlns:a16="http://schemas.microsoft.com/office/drawing/2014/main" id="{D90AB022-1F65-44CE-D72F-093ED9EB470A}"/>
              </a:ext>
            </a:extLst>
          </p:cNvPr>
          <p:cNvSpPr txBox="1"/>
          <p:nvPr/>
        </p:nvSpPr>
        <p:spPr>
          <a:xfrm>
            <a:off x="340822" y="1455192"/>
            <a:ext cx="6105698" cy="397738"/>
          </a:xfrm>
          <a:prstGeom prst="rect">
            <a:avLst/>
          </a:prstGeom>
          <a:noFill/>
        </p:spPr>
        <p:txBody>
          <a:bodyPr wrap="square">
            <a:spAutoFit/>
          </a:bodyPr>
          <a:lstStyle/>
          <a:p>
            <a:pPr marL="0" indent="0" algn="just">
              <a:lnSpc>
                <a:spcPct val="107000"/>
              </a:lnSpc>
              <a:spcAft>
                <a:spcPts val="800"/>
              </a:spcAft>
              <a:buNone/>
            </a:pPr>
            <a:r>
              <a:rPr lang="en-GB" sz="2000" b="1" kern="100" dirty="0">
                <a:solidFill>
                  <a:srgbClr val="7030A0"/>
                </a:solidFill>
                <a:effectLst/>
                <a:latin typeface="Arial" panose="020B0604020202020204" pitchFamily="34" charset="0"/>
                <a:ea typeface="Calibri" panose="020F0502020204030204" pitchFamily="34" charset="0"/>
                <a:cs typeface="Arial" panose="020B0604020202020204" pitchFamily="34" charset="0"/>
              </a:rPr>
              <a:t>Market Size Growth Trends</a:t>
            </a:r>
          </a:p>
        </p:txBody>
      </p:sp>
      <p:grpSp>
        <p:nvGrpSpPr>
          <p:cNvPr id="24" name="Group 23">
            <a:extLst>
              <a:ext uri="{FF2B5EF4-FFF2-40B4-BE49-F238E27FC236}">
                <a16:creationId xmlns:a16="http://schemas.microsoft.com/office/drawing/2014/main" id="{3B8A7753-6982-7187-B844-1C22BFCFEA53}"/>
              </a:ext>
            </a:extLst>
          </p:cNvPr>
          <p:cNvGrpSpPr/>
          <p:nvPr/>
        </p:nvGrpSpPr>
        <p:grpSpPr>
          <a:xfrm>
            <a:off x="4327264" y="2472752"/>
            <a:ext cx="1768736" cy="1039284"/>
            <a:chOff x="4327264" y="2197924"/>
            <a:chExt cx="1768736" cy="1039284"/>
          </a:xfrm>
        </p:grpSpPr>
        <p:grpSp>
          <p:nvGrpSpPr>
            <p:cNvPr id="25" name="Group 3">
              <a:extLst>
                <a:ext uri="{FF2B5EF4-FFF2-40B4-BE49-F238E27FC236}">
                  <a16:creationId xmlns:a16="http://schemas.microsoft.com/office/drawing/2014/main" id="{4659B4FB-643F-7277-C0D4-5A1E0E5EFC64}"/>
                </a:ext>
              </a:extLst>
            </p:cNvPr>
            <p:cNvGrpSpPr/>
            <p:nvPr/>
          </p:nvGrpSpPr>
          <p:grpSpPr>
            <a:xfrm>
              <a:off x="5502978" y="2197924"/>
              <a:ext cx="593022" cy="897078"/>
              <a:chOff x="4136752" y="1733231"/>
              <a:chExt cx="723792" cy="1422710"/>
            </a:xfrm>
            <a:solidFill>
              <a:schemeClr val="accent4"/>
            </a:solidFill>
          </p:grpSpPr>
          <p:sp>
            <p:nvSpPr>
              <p:cNvPr id="27" name="Chevron 4">
                <a:extLst>
                  <a:ext uri="{FF2B5EF4-FFF2-40B4-BE49-F238E27FC236}">
                    <a16:creationId xmlns:a16="http://schemas.microsoft.com/office/drawing/2014/main" id="{982D9655-197A-86E7-8DBC-25B809DD6395}"/>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28" name="Rectangle 5">
                <a:extLst>
                  <a:ext uri="{FF2B5EF4-FFF2-40B4-BE49-F238E27FC236}">
                    <a16:creationId xmlns:a16="http://schemas.microsoft.com/office/drawing/2014/main" id="{EDEC3E55-A4AB-AFC1-DBEE-00816CCC3BDF}"/>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29" name="Rectangle 6">
                <a:extLst>
                  <a:ext uri="{FF2B5EF4-FFF2-40B4-BE49-F238E27FC236}">
                    <a16:creationId xmlns:a16="http://schemas.microsoft.com/office/drawing/2014/main" id="{EB187BC7-9DEB-2F69-ED68-2A4047DA4B21}"/>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grpSp>
        <p:sp>
          <p:nvSpPr>
            <p:cNvPr id="26" name="TextBox 25">
              <a:extLst>
                <a:ext uri="{FF2B5EF4-FFF2-40B4-BE49-F238E27FC236}">
                  <a16:creationId xmlns:a16="http://schemas.microsoft.com/office/drawing/2014/main" id="{3322892F-E45B-13EB-6EE5-89D9FA023BC8}"/>
                </a:ext>
              </a:extLst>
            </p:cNvPr>
            <p:cNvSpPr txBox="1"/>
            <p:nvPr/>
          </p:nvSpPr>
          <p:spPr>
            <a:xfrm>
              <a:off x="4327264" y="2221545"/>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03</a:t>
              </a:r>
              <a:endParaRPr lang="ko-KR" altLang="en-US" sz="6000" b="1" dirty="0">
                <a:solidFill>
                  <a:srgbClr val="CC00CC"/>
                </a:solidFill>
                <a:cs typeface="Arial" pitchFamily="34" charset="0"/>
              </a:endParaRPr>
            </a:p>
          </p:txBody>
        </p:sp>
      </p:grpSp>
      <p:grpSp>
        <p:nvGrpSpPr>
          <p:cNvPr id="48" name="Group 23">
            <a:extLst>
              <a:ext uri="{FF2B5EF4-FFF2-40B4-BE49-F238E27FC236}">
                <a16:creationId xmlns:a16="http://schemas.microsoft.com/office/drawing/2014/main" id="{52711342-956A-C7D3-1B5F-723B592DB171}"/>
              </a:ext>
            </a:extLst>
          </p:cNvPr>
          <p:cNvGrpSpPr/>
          <p:nvPr/>
        </p:nvGrpSpPr>
        <p:grpSpPr>
          <a:xfrm>
            <a:off x="6810880" y="2549610"/>
            <a:ext cx="5051382" cy="899605"/>
            <a:chOff x="2551704" y="4283314"/>
            <a:chExt cx="935720" cy="899605"/>
          </a:xfrm>
        </p:grpSpPr>
        <p:sp>
          <p:nvSpPr>
            <p:cNvPr id="49" name="TextBox 48">
              <a:extLst>
                <a:ext uri="{FF2B5EF4-FFF2-40B4-BE49-F238E27FC236}">
                  <a16:creationId xmlns:a16="http://schemas.microsoft.com/office/drawing/2014/main" id="{E492E08E-71F6-4A2D-0DDC-9B4F8A213FBA}"/>
                </a:ext>
              </a:extLst>
            </p:cNvPr>
            <p:cNvSpPr txBox="1"/>
            <p:nvPr/>
          </p:nvSpPr>
          <p:spPr>
            <a:xfrm>
              <a:off x="2551706" y="4560313"/>
              <a:ext cx="935718" cy="622606"/>
            </a:xfrm>
            <a:prstGeom prst="rect">
              <a:avLst/>
            </a:prstGeom>
            <a:noFill/>
          </p:spPr>
          <p:txBody>
            <a:bodyPr wrap="square" rtlCol="0">
              <a:spAutoFit/>
            </a:bodyPr>
            <a:lstStyle/>
            <a:p>
              <a:pPr algn="just">
                <a:lnSpc>
                  <a:spcPct val="107000"/>
                </a:lnSpc>
                <a:spcAft>
                  <a:spcPts val="800"/>
                </a:spcAft>
              </a:pPr>
              <a:r>
                <a:rPr lang="en-US" sz="1100" kern="100" dirty="0">
                  <a:effectLst/>
                  <a:latin typeface="Arial" panose="020B0604020202020204" pitchFamily="34" charset="0"/>
                  <a:ea typeface="Calibri" panose="020F0502020204030204" pitchFamily="34" charset="0"/>
                  <a:cs typeface="Arial" panose="020B0604020202020204" pitchFamily="34" charset="0"/>
                </a:rPr>
                <a:t>Some West African countries are emerging as promising markets for insurance. For example, Nigeria, Ghana, and Côte d'Ivoire have demonstrated significant potential due to their large populations and expanding economies. </a:t>
              </a:r>
              <a:endParaRPr lang="en-GB" sz="11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1F7341B2-B108-69A8-EF85-8B02A9352E85}"/>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rgbClr val="CC00CC"/>
                  </a:solidFill>
                  <a:latin typeface="Arial" panose="020B0604020202020204" pitchFamily="34" charset="0"/>
                  <a:cs typeface="Arial" panose="020B0604020202020204" pitchFamily="34" charset="0"/>
                </a:rPr>
                <a:t>Emerging Markets</a:t>
              </a:r>
              <a:endParaRPr lang="ko-KR" altLang="en-US" sz="1400" b="1" dirty="0">
                <a:solidFill>
                  <a:srgbClr val="CC00CC"/>
                </a:solidFill>
                <a:latin typeface="Arial" panose="020B0604020202020204" pitchFamily="34" charset="0"/>
                <a:cs typeface="Arial" panose="020B0604020202020204" pitchFamily="34" charset="0"/>
              </a:endParaRPr>
            </a:p>
          </p:txBody>
        </p:sp>
      </p:grpSp>
      <p:cxnSp>
        <p:nvCxnSpPr>
          <p:cNvPr id="60" name="Straight Connector 35">
            <a:extLst>
              <a:ext uri="{FF2B5EF4-FFF2-40B4-BE49-F238E27FC236}">
                <a16:creationId xmlns:a16="http://schemas.microsoft.com/office/drawing/2014/main" id="{C8686DE6-B951-402A-3685-45D449FE79CA}"/>
              </a:ext>
            </a:extLst>
          </p:cNvPr>
          <p:cNvCxnSpPr/>
          <p:nvPr/>
        </p:nvCxnSpPr>
        <p:spPr>
          <a:xfrm>
            <a:off x="6810880" y="2479753"/>
            <a:ext cx="4320000" cy="0"/>
          </a:xfrm>
          <a:prstGeom prst="line">
            <a:avLst/>
          </a:prstGeom>
          <a:ln w="19050">
            <a:solidFill>
              <a:srgbClr val="CC00CC"/>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EC04674-3649-FEDC-B528-9FC13BD333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8753"/>
          <a:stretch/>
        </p:blipFill>
        <p:spPr>
          <a:xfrm>
            <a:off x="132009" y="3369830"/>
            <a:ext cx="6027023" cy="3488170"/>
          </a:xfrm>
          <a:prstGeom prst="rect">
            <a:avLst/>
          </a:prstGeom>
        </p:spPr>
      </p:pic>
      <p:pic>
        <p:nvPicPr>
          <p:cNvPr id="3" name="Picture 2">
            <a:extLst>
              <a:ext uri="{FF2B5EF4-FFF2-40B4-BE49-F238E27FC236}">
                <a16:creationId xmlns:a16="http://schemas.microsoft.com/office/drawing/2014/main" id="{B8999237-2D94-7C85-3E5B-F75F7EC36169}"/>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3650" b="98450" l="1900" r="95700">
                        <a14:foregroundMark x1="35800" y1="3650" x2="23800" y2="9000"/>
                        <a14:foregroundMark x1="23800" y1="9000" x2="13700" y2="27400"/>
                        <a14:foregroundMark x1="13700" y1="27400" x2="13850" y2="48300"/>
                        <a14:foregroundMark x1="13850" y1="48300" x2="34900" y2="80800"/>
                        <a14:foregroundMark x1="34900" y1="80800" x2="53900" y2="81800"/>
                        <a14:foregroundMark x1="53900" y1="81800" x2="71450" y2="75750"/>
                        <a14:foregroundMark x1="71450" y1="75750" x2="82700" y2="62300"/>
                        <a14:foregroundMark x1="82700" y1="62300" x2="83350" y2="38050"/>
                        <a14:foregroundMark x1="83350" y1="38050" x2="67700" y2="15000"/>
                        <a14:foregroundMark x1="67700" y1="15000" x2="45700" y2="4450"/>
                        <a14:foregroundMark x1="45700" y1="4450" x2="34750" y2="4200"/>
                        <a14:foregroundMark x1="34750" y1="4200" x2="34750" y2="4200"/>
                        <a14:foregroundMark x1="20950" y1="11750" x2="8000" y2="26700"/>
                        <a14:foregroundMark x1="8000" y1="26700" x2="2850" y2="41550"/>
                        <a14:foregroundMark x1="2850" y1="41550" x2="5800" y2="56500"/>
                        <a14:foregroundMark x1="5800" y1="56500" x2="26700" y2="85150"/>
                        <a14:foregroundMark x1="26700" y1="85150" x2="43000" y2="92450"/>
                        <a14:foregroundMark x1="43000" y1="92450" x2="77750" y2="86050"/>
                        <a14:foregroundMark x1="77750" y1="86050" x2="75950" y2="40050"/>
                        <a14:foregroundMark x1="75950" y1="40050" x2="64100" y2="23750"/>
                        <a14:foregroundMark x1="64100" y1="23750" x2="37700" y2="10950"/>
                        <a14:foregroundMark x1="37700" y1="10950" x2="25050" y2="10550"/>
                        <a14:foregroundMark x1="25050" y1="10550" x2="21200" y2="11500"/>
                        <a14:foregroundMark x1="35300" y1="2850" x2="66650" y2="2000"/>
                        <a14:foregroundMark x1="66650" y1="2000" x2="81600" y2="11050"/>
                        <a14:foregroundMark x1="81600" y1="11050" x2="97700" y2="37000"/>
                        <a14:foregroundMark x1="97700" y1="37000" x2="98600" y2="60050"/>
                        <a14:foregroundMark x1="98600" y1="60050" x2="82350" y2="76500"/>
                        <a14:foregroundMark x1="82350" y1="76500" x2="70450" y2="83250"/>
                        <a14:foregroundMark x1="70450" y1="83250" x2="58650" y2="80450"/>
                        <a14:foregroundMark x1="58650" y1="80450" x2="29800" y2="53700"/>
                        <a14:foregroundMark x1="29800" y1="53700" x2="20050" y2="37000"/>
                        <a14:foregroundMark x1="20050" y1="37000" x2="12100" y2="29550"/>
                        <a14:foregroundMark x1="12100" y1="29550" x2="15550" y2="20400"/>
                        <a14:foregroundMark x1="15550" y1="20400" x2="23850" y2="10900"/>
                        <a14:foregroundMark x1="23850" y1="10900" x2="35100" y2="4550"/>
                        <a14:foregroundMark x1="35100" y1="4550" x2="38700" y2="3650"/>
                        <a14:foregroundMark x1="6600" y1="28200" x2="2450" y2="42350"/>
                        <a14:foregroundMark x1="2450" y1="42350" x2="4000" y2="58450"/>
                        <a14:foregroundMark x1="4000" y1="58450" x2="27600" y2="93200"/>
                        <a14:foregroundMark x1="27600" y1="93200" x2="32400" y2="74400"/>
                        <a14:foregroundMark x1="32400" y1="74400" x2="11800" y2="36200"/>
                        <a14:foregroundMark x1="11800" y1="36200" x2="6050" y2="30800"/>
                        <a14:foregroundMark x1="2400" y1="37050" x2="950" y2="58350"/>
                        <a14:foregroundMark x1="950" y1="58350" x2="2750" y2="46100"/>
                        <a14:foregroundMark x1="2750" y1="46100" x2="1900" y2="43050"/>
                        <a14:foregroundMark x1="71300" y1="9650" x2="80600" y2="11950"/>
                        <a14:foregroundMark x1="80600" y1="11950" x2="89050" y2="17250"/>
                        <a14:foregroundMark x1="89050" y1="17250" x2="97400" y2="35900"/>
                        <a14:foregroundMark x1="97400" y1="35900" x2="99250" y2="50300"/>
                        <a14:foregroundMark x1="99250" y1="50300" x2="95700" y2="68200"/>
                        <a14:foregroundMark x1="95700" y1="68200" x2="83600" y2="81500"/>
                        <a14:foregroundMark x1="83600" y1="81500" x2="73700" y2="83850"/>
                        <a14:foregroundMark x1="73700" y1="83850" x2="62700" y2="47350"/>
                        <a14:foregroundMark x1="62700" y1="47350" x2="71000" y2="10050"/>
                        <a14:foregroundMark x1="71000" y1="10050" x2="71300" y2="9900"/>
                        <a14:foregroundMark x1="28250" y1="91850" x2="62200" y2="90450"/>
                        <a14:foregroundMark x1="62200" y1="90450" x2="58500" y2="99900"/>
                        <a14:foregroundMark x1="58500" y1="99900" x2="35500" y2="98450"/>
                        <a14:foregroundMark x1="35500" y1="98450" x2="44600" y2="91850"/>
                        <a14:foregroundMark x1="44600" y1="91850" x2="44950" y2="91850"/>
                      </a14:backgroundRemoval>
                    </a14:imgEffect>
                  </a14:imgLayer>
                </a14:imgProps>
              </a:ext>
              <a:ext uri="{28A0092B-C50C-407E-A947-70E740481C1C}">
                <a14:useLocalDpi xmlns:a14="http://schemas.microsoft.com/office/drawing/2010/main"/>
              </a:ext>
            </a:extLst>
          </a:blip>
          <a:stretch>
            <a:fillRect/>
          </a:stretch>
        </p:blipFill>
        <p:spPr>
          <a:xfrm>
            <a:off x="6154237" y="5617139"/>
            <a:ext cx="533603" cy="533603"/>
          </a:xfrm>
          <a:prstGeom prst="rect">
            <a:avLst/>
          </a:prstGeom>
        </p:spPr>
      </p:pic>
      <p:pic>
        <p:nvPicPr>
          <p:cNvPr id="4" name="Picture 8" descr="Sphere icon. Illustration of flag of Ghana">
            <a:extLst>
              <a:ext uri="{FF2B5EF4-FFF2-40B4-BE49-F238E27FC236}">
                <a16:creationId xmlns:a16="http://schemas.microsoft.com/office/drawing/2014/main" id="{4B36AA2F-A525-C98A-0422-5711D8471D54}"/>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8247" b="89691" l="9653" r="89961">
                        <a14:foregroundMark x1="38610" y1="8763" x2="59846" y2="10825"/>
                        <a14:foregroundMark x1="59846" y1="10825" x2="40927" y2="30412"/>
                        <a14:foregroundMark x1="40927" y1="30412" x2="42857" y2="8247"/>
                      </a14:backgroundRemoval>
                    </a14:imgEffect>
                  </a14:imgLayer>
                </a14:imgProps>
              </a:ext>
              <a:ext uri="{28A0092B-C50C-407E-A947-70E740481C1C}">
                <a14:useLocalDpi xmlns:a14="http://schemas.microsoft.com/office/drawing/2010/main"/>
              </a:ext>
            </a:extLst>
          </a:blip>
          <a:srcRect/>
          <a:stretch>
            <a:fillRect/>
          </a:stretch>
        </p:blipFill>
        <p:spPr bwMode="auto">
          <a:xfrm>
            <a:off x="2550347" y="4568111"/>
            <a:ext cx="1400505" cy="10490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5D6B4EA-D6FD-10BF-839F-FA72721C81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95584" y="3414245"/>
            <a:ext cx="935534" cy="935534"/>
          </a:xfrm>
          <a:prstGeom prst="rect">
            <a:avLst/>
          </a:prstGeom>
        </p:spPr>
      </p:pic>
      <p:pic>
        <p:nvPicPr>
          <p:cNvPr id="8" name="Picture 7">
            <a:extLst>
              <a:ext uri="{FF2B5EF4-FFF2-40B4-BE49-F238E27FC236}">
                <a16:creationId xmlns:a16="http://schemas.microsoft.com/office/drawing/2014/main" id="{CB757C87-2208-19A4-97E9-368FFF07FECC}"/>
              </a:ext>
            </a:extLst>
          </p:cNvPr>
          <p:cNvPicPr>
            <a:picLocks noChangeAspect="1"/>
          </p:cNvPicPr>
          <p:nvPr/>
        </p:nvPicPr>
        <p:blipFill>
          <a:blip r:embed="rId8" cstate="screen">
            <a:extLst>
              <a:ext uri="{BEBA8EAE-BF5A-486C-A8C5-ECC9F3942E4B}">
                <a14:imgProps xmlns:a14="http://schemas.microsoft.com/office/drawing/2010/main">
                  <a14:imgLayer r:embed="rId9">
                    <a14:imgEffect>
                      <a14:backgroundRemoval t="781" b="89844" l="9770" r="89943">
                        <a14:foregroundMark x1="26724" y1="36328" x2="26724" y2="36328"/>
                        <a14:foregroundMark x1="42241" y1="21875" x2="42241" y2="21875"/>
                        <a14:foregroundMark x1="33908" y1="7031" x2="49138" y2="5859"/>
                        <a14:foregroundMark x1="49138" y1="5859" x2="68678" y2="30078"/>
                        <a14:foregroundMark x1="68678" y1="30078" x2="68391" y2="70703"/>
                        <a14:foregroundMark x1="68391" y1="70703" x2="51724" y2="80469"/>
                        <a14:foregroundMark x1="51724" y1="80469" x2="31897" y2="68359"/>
                        <a14:foregroundMark x1="31897" y1="68359" x2="30747" y2="30859"/>
                        <a14:foregroundMark x1="30747" y1="30859" x2="40805" y2="781"/>
                        <a14:foregroundMark x1="30172" y1="21094" x2="48276" y2="12891"/>
                        <a14:foregroundMark x1="48276" y1="12891" x2="61782" y2="19922"/>
                        <a14:foregroundMark x1="61782" y1="19922" x2="70402" y2="38281"/>
                        <a14:foregroundMark x1="70402" y1="38281" x2="59483" y2="61719"/>
                        <a14:foregroundMark x1="59483" y1="61719" x2="34770" y2="48828"/>
                        <a14:foregroundMark x1="34770" y1="48828" x2="31322" y2="23438"/>
                        <a14:foregroundMark x1="31322" y1="23438" x2="41379" y2="19531"/>
                      </a14:backgroundRemoval>
                    </a14:imgEffect>
                  </a14:imgLayer>
                </a14:imgProps>
              </a:ext>
              <a:ext uri="{28A0092B-C50C-407E-A947-70E740481C1C}">
                <a14:useLocalDpi xmlns:a14="http://schemas.microsoft.com/office/drawing/2010/main"/>
              </a:ext>
            </a:extLst>
          </a:blip>
          <a:stretch>
            <a:fillRect/>
          </a:stretch>
        </p:blipFill>
        <p:spPr>
          <a:xfrm flipH="1">
            <a:off x="66099" y="3532072"/>
            <a:ext cx="1432847" cy="1054050"/>
          </a:xfrm>
          <a:prstGeom prst="rect">
            <a:avLst/>
          </a:prstGeom>
        </p:spPr>
      </p:pic>
      <p:pic>
        <p:nvPicPr>
          <p:cNvPr id="9" name="Picture 8">
            <a:extLst>
              <a:ext uri="{FF2B5EF4-FFF2-40B4-BE49-F238E27FC236}">
                <a16:creationId xmlns:a16="http://schemas.microsoft.com/office/drawing/2014/main" id="{222686BA-B63D-72D3-B202-9ABEA0E1C2DA}"/>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9677" b="90323" l="9811" r="89811">
                        <a14:foregroundMark x1="41887" y1="90133" x2="56415" y2="90512"/>
                        <a14:foregroundMark x1="47736" y1="9867" x2="52830" y2="10057"/>
                      </a14:backgroundRemoval>
                    </a14:imgEffect>
                  </a14:imgLayer>
                </a14:imgProps>
              </a:ext>
              <a:ext uri="{28A0092B-C50C-407E-A947-70E740481C1C}">
                <a14:useLocalDpi xmlns:a14="http://schemas.microsoft.com/office/drawing/2010/main"/>
              </a:ext>
            </a:extLst>
          </a:blip>
          <a:srcRect/>
          <a:stretch/>
        </p:blipFill>
        <p:spPr>
          <a:xfrm>
            <a:off x="4110131" y="5617139"/>
            <a:ext cx="803676" cy="799040"/>
          </a:xfrm>
          <a:prstGeom prst="rect">
            <a:avLst/>
          </a:prstGeom>
        </p:spPr>
      </p:pic>
      <p:pic>
        <p:nvPicPr>
          <p:cNvPr id="10" name="Picture 9">
            <a:extLst>
              <a:ext uri="{FF2B5EF4-FFF2-40B4-BE49-F238E27FC236}">
                <a16:creationId xmlns:a16="http://schemas.microsoft.com/office/drawing/2014/main" id="{5BF1F9CA-ED8F-405E-0AAF-A8B9098497C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158393" y="6203699"/>
            <a:ext cx="793597" cy="622605"/>
          </a:xfrm>
          <a:prstGeom prst="rect">
            <a:avLst/>
          </a:prstGeom>
        </p:spPr>
      </p:pic>
      <p:sp>
        <p:nvSpPr>
          <p:cNvPr id="11" name="Slide Number Placeholder 10">
            <a:extLst>
              <a:ext uri="{FF2B5EF4-FFF2-40B4-BE49-F238E27FC236}">
                <a16:creationId xmlns:a16="http://schemas.microsoft.com/office/drawing/2014/main" id="{160FCD43-33EB-E836-C0A1-CC83AD971075}"/>
              </a:ext>
            </a:extLst>
          </p:cNvPr>
          <p:cNvSpPr>
            <a:spLocks noGrp="1"/>
          </p:cNvSpPr>
          <p:nvPr>
            <p:ph type="sldNum" sz="quarter" idx="12"/>
          </p:nvPr>
        </p:nvSpPr>
        <p:spPr/>
        <p:txBody>
          <a:bodyPr/>
          <a:lstStyle/>
          <a:p>
            <a:fld id="{21A9E2F6-F80B-4915-AC1C-34F442F667D7}" type="slidenum">
              <a:rPr lang="en-GB" smtClean="0"/>
              <a:t>5</a:t>
            </a:fld>
            <a:endParaRPr lang="en-GB"/>
          </a:p>
        </p:txBody>
      </p:sp>
      <p:sp>
        <p:nvSpPr>
          <p:cNvPr id="12" name="Rectangle 11">
            <a:extLst>
              <a:ext uri="{FF2B5EF4-FFF2-40B4-BE49-F238E27FC236}">
                <a16:creationId xmlns:a16="http://schemas.microsoft.com/office/drawing/2014/main" id="{A6C5CD82-DE8B-CA7C-0683-62858ADC12E6}"/>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5AA1ED9-1391-1032-0A13-C53FE56468DA}"/>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3717146-E4AC-2A7A-F516-C4C984A1AAC7}"/>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4B10E6E-7AAF-1769-62E4-ADB0AD6FDE58}"/>
              </a:ext>
            </a:extLst>
          </p:cNvPr>
          <p:cNvSpPr/>
          <p:nvPr/>
        </p:nvSpPr>
        <p:spPr>
          <a:xfrm>
            <a:off x="6330459" y="31017"/>
            <a:ext cx="1418493" cy="22273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65162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Research and Data Analytics</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317168"/>
            <a:ext cx="8268340" cy="367216"/>
          </a:xfrm>
          <a:prstGeom prst="rect">
            <a:avLst/>
          </a:prstGeom>
          <a:noFill/>
        </p:spPr>
        <p:txBody>
          <a:bodyPr wrap="square">
            <a:spAutoFit/>
          </a:bodyPr>
          <a:lstStyle/>
          <a:p>
            <a:pPr>
              <a:lnSpc>
                <a:spcPct val="107000"/>
              </a:lnSpc>
              <a:spcAft>
                <a:spcPts val="800"/>
              </a:spcAft>
            </a:pPr>
            <a:r>
              <a:rPr lang="en-GB"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Leveraging Data for Informed Decision-Making</a:t>
            </a:r>
          </a:p>
        </p:txBody>
      </p:sp>
      <p:grpSp>
        <p:nvGrpSpPr>
          <p:cNvPr id="8" name="Group 3">
            <a:extLst>
              <a:ext uri="{FF2B5EF4-FFF2-40B4-BE49-F238E27FC236}">
                <a16:creationId xmlns:a16="http://schemas.microsoft.com/office/drawing/2014/main" id="{21AEB3B3-B486-7A8B-5FBA-634DB68C12C5}"/>
              </a:ext>
            </a:extLst>
          </p:cNvPr>
          <p:cNvGrpSpPr/>
          <p:nvPr/>
        </p:nvGrpSpPr>
        <p:grpSpPr>
          <a:xfrm>
            <a:off x="5502978" y="3150424"/>
            <a:ext cx="593022" cy="897078"/>
            <a:chOff x="4136752" y="1733231"/>
            <a:chExt cx="723792" cy="1422710"/>
          </a:xfrm>
          <a:solidFill>
            <a:srgbClr val="336600"/>
          </a:solidFill>
        </p:grpSpPr>
        <p:sp>
          <p:nvSpPr>
            <p:cNvPr id="10" name="Chevron 4">
              <a:extLst>
                <a:ext uri="{FF2B5EF4-FFF2-40B4-BE49-F238E27FC236}">
                  <a16:creationId xmlns:a16="http://schemas.microsoft.com/office/drawing/2014/main" id="{3F46B7E9-86E3-01CF-E7DE-5146EFE9A272}"/>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1" name="Rectangle 5">
              <a:extLst>
                <a:ext uri="{FF2B5EF4-FFF2-40B4-BE49-F238E27FC236}">
                  <a16:creationId xmlns:a16="http://schemas.microsoft.com/office/drawing/2014/main" id="{DEF3DE89-2757-BB71-F340-DE9F34640B1D}"/>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2" name="Rectangle 6">
              <a:extLst>
                <a:ext uri="{FF2B5EF4-FFF2-40B4-BE49-F238E27FC236}">
                  <a16:creationId xmlns:a16="http://schemas.microsoft.com/office/drawing/2014/main" id="{0C042F91-3EC5-17C8-4370-CDEEC7AD8F7C}"/>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9" name="TextBox 8">
            <a:extLst>
              <a:ext uri="{FF2B5EF4-FFF2-40B4-BE49-F238E27FC236}">
                <a16:creationId xmlns:a16="http://schemas.microsoft.com/office/drawing/2014/main" id="{A2D2E563-A47A-2843-5BAF-5B1F98D9C6D0}"/>
              </a:ext>
            </a:extLst>
          </p:cNvPr>
          <p:cNvSpPr txBox="1"/>
          <p:nvPr/>
        </p:nvSpPr>
        <p:spPr>
          <a:xfrm>
            <a:off x="4327264" y="3174045"/>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01</a:t>
            </a:r>
            <a:endParaRPr lang="ko-KR" altLang="en-US" sz="6000" b="1" dirty="0">
              <a:solidFill>
                <a:schemeClr val="accent6"/>
              </a:solidFill>
              <a:cs typeface="Arial" pitchFamily="34" charset="0"/>
            </a:endParaRPr>
          </a:p>
        </p:txBody>
      </p:sp>
      <p:grpSp>
        <p:nvGrpSpPr>
          <p:cNvPr id="14" name="Group 7">
            <a:extLst>
              <a:ext uri="{FF2B5EF4-FFF2-40B4-BE49-F238E27FC236}">
                <a16:creationId xmlns:a16="http://schemas.microsoft.com/office/drawing/2014/main" id="{132E3FD6-538B-12C6-DBCE-64C892AD3314}"/>
              </a:ext>
            </a:extLst>
          </p:cNvPr>
          <p:cNvGrpSpPr/>
          <p:nvPr/>
        </p:nvGrpSpPr>
        <p:grpSpPr>
          <a:xfrm rot="10800000">
            <a:off x="5849631" y="4334914"/>
            <a:ext cx="593022" cy="897078"/>
            <a:chOff x="4136752" y="1733231"/>
            <a:chExt cx="723792" cy="1422710"/>
          </a:xfrm>
          <a:solidFill>
            <a:srgbClr val="336600"/>
          </a:solidFill>
        </p:grpSpPr>
        <p:sp>
          <p:nvSpPr>
            <p:cNvPr id="16" name="Chevron 8">
              <a:extLst>
                <a:ext uri="{FF2B5EF4-FFF2-40B4-BE49-F238E27FC236}">
                  <a16:creationId xmlns:a16="http://schemas.microsoft.com/office/drawing/2014/main" id="{CBEEE156-2A1A-C5F5-D7EE-CB58969DDC8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7" name="Rectangle 9">
              <a:extLst>
                <a:ext uri="{FF2B5EF4-FFF2-40B4-BE49-F238E27FC236}">
                  <a16:creationId xmlns:a16="http://schemas.microsoft.com/office/drawing/2014/main" id="{D4BA0521-E521-C804-741F-84BB884E6751}"/>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8" name="Rectangle 10">
              <a:extLst>
                <a:ext uri="{FF2B5EF4-FFF2-40B4-BE49-F238E27FC236}">
                  <a16:creationId xmlns:a16="http://schemas.microsoft.com/office/drawing/2014/main" id="{8EB77978-73C9-D4DC-79FD-DA14C187DD45}"/>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15" name="TextBox 14">
            <a:extLst>
              <a:ext uri="{FF2B5EF4-FFF2-40B4-BE49-F238E27FC236}">
                <a16:creationId xmlns:a16="http://schemas.microsoft.com/office/drawing/2014/main" id="{65463404-EF8F-A33F-313A-127D285D0C92}"/>
              </a:ext>
            </a:extLst>
          </p:cNvPr>
          <p:cNvSpPr txBox="1"/>
          <p:nvPr/>
        </p:nvSpPr>
        <p:spPr>
          <a:xfrm>
            <a:off x="6601294" y="4406291"/>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02</a:t>
            </a:r>
            <a:endParaRPr lang="ko-KR" altLang="en-US" sz="6000" b="1" dirty="0">
              <a:solidFill>
                <a:schemeClr val="accent6"/>
              </a:solidFill>
              <a:cs typeface="Arial" pitchFamily="34" charset="0"/>
            </a:endParaRPr>
          </a:p>
        </p:txBody>
      </p:sp>
      <p:grpSp>
        <p:nvGrpSpPr>
          <p:cNvPr id="32" name="Group 11">
            <a:extLst>
              <a:ext uri="{FF2B5EF4-FFF2-40B4-BE49-F238E27FC236}">
                <a16:creationId xmlns:a16="http://schemas.microsoft.com/office/drawing/2014/main" id="{2F776C99-1DCA-B1A4-C00A-13890502B689}"/>
              </a:ext>
            </a:extLst>
          </p:cNvPr>
          <p:cNvGrpSpPr/>
          <p:nvPr/>
        </p:nvGrpSpPr>
        <p:grpSpPr>
          <a:xfrm>
            <a:off x="5502978" y="5709903"/>
            <a:ext cx="593022" cy="897078"/>
            <a:chOff x="4136752" y="1733231"/>
            <a:chExt cx="723792" cy="1422710"/>
          </a:xfrm>
          <a:solidFill>
            <a:srgbClr val="336600"/>
          </a:solidFill>
        </p:grpSpPr>
        <p:sp>
          <p:nvSpPr>
            <p:cNvPr id="37" name="Chevron 12">
              <a:extLst>
                <a:ext uri="{FF2B5EF4-FFF2-40B4-BE49-F238E27FC236}">
                  <a16:creationId xmlns:a16="http://schemas.microsoft.com/office/drawing/2014/main" id="{A83BED45-F2EB-D091-6DE3-5E8B1D6CEB2C}"/>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8" name="Rectangle 13">
              <a:extLst>
                <a:ext uri="{FF2B5EF4-FFF2-40B4-BE49-F238E27FC236}">
                  <a16:creationId xmlns:a16="http://schemas.microsoft.com/office/drawing/2014/main" id="{D164DCAF-9794-2C00-40C4-5C316426B4FE}"/>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9" name="Rectangle 14">
              <a:extLst>
                <a:ext uri="{FF2B5EF4-FFF2-40B4-BE49-F238E27FC236}">
                  <a16:creationId xmlns:a16="http://schemas.microsoft.com/office/drawing/2014/main" id="{45744741-7043-A0DA-0192-05437848D986}"/>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33" name="TextBox 32">
            <a:extLst>
              <a:ext uri="{FF2B5EF4-FFF2-40B4-BE49-F238E27FC236}">
                <a16:creationId xmlns:a16="http://schemas.microsoft.com/office/drawing/2014/main" id="{271C1ED1-702F-AAA0-529F-F1FEE2E70BBC}"/>
              </a:ext>
            </a:extLst>
          </p:cNvPr>
          <p:cNvSpPr txBox="1"/>
          <p:nvPr/>
        </p:nvSpPr>
        <p:spPr>
          <a:xfrm>
            <a:off x="4327264" y="576467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03</a:t>
            </a:r>
            <a:endParaRPr lang="ko-KR" altLang="en-US" sz="6000" b="1" dirty="0">
              <a:solidFill>
                <a:schemeClr val="accent6"/>
              </a:solidFill>
              <a:cs typeface="Arial" pitchFamily="34" charset="0"/>
            </a:endParaRPr>
          </a:p>
        </p:txBody>
      </p:sp>
      <p:grpSp>
        <p:nvGrpSpPr>
          <p:cNvPr id="43" name="Group 23">
            <a:extLst>
              <a:ext uri="{FF2B5EF4-FFF2-40B4-BE49-F238E27FC236}">
                <a16:creationId xmlns:a16="http://schemas.microsoft.com/office/drawing/2014/main" id="{C6FEA809-9FA7-946F-6EAE-BEFABC0DFF53}"/>
              </a:ext>
            </a:extLst>
          </p:cNvPr>
          <p:cNvGrpSpPr/>
          <p:nvPr/>
        </p:nvGrpSpPr>
        <p:grpSpPr>
          <a:xfrm>
            <a:off x="6810880" y="3024082"/>
            <a:ext cx="5051382" cy="1084784"/>
            <a:chOff x="2551704" y="4283314"/>
            <a:chExt cx="935720" cy="1084784"/>
          </a:xfrm>
        </p:grpSpPr>
        <p:sp>
          <p:nvSpPr>
            <p:cNvPr id="44" name="TextBox 43">
              <a:extLst>
                <a:ext uri="{FF2B5EF4-FFF2-40B4-BE49-F238E27FC236}">
                  <a16:creationId xmlns:a16="http://schemas.microsoft.com/office/drawing/2014/main" id="{74314C78-1811-DC8A-AB32-C98F1EA695AA}"/>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Establish robust mechanisms for data collection within the insurance industry. This includes gathering data on policyholders, claims, underwriting, and market dynamics. Data collection should be comprehensive, accurate, and up-to-date.</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0A56A77-61DB-C785-6A15-6875A5DB6FA1}"/>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6"/>
                  </a:solidFill>
                  <a:latin typeface="Arial" panose="020B0604020202020204" pitchFamily="34" charset="0"/>
                  <a:cs typeface="Arial" panose="020B0604020202020204" pitchFamily="34" charset="0"/>
                </a:rPr>
                <a:t>Data Collection</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48" name="Group 26">
            <a:extLst>
              <a:ext uri="{FF2B5EF4-FFF2-40B4-BE49-F238E27FC236}">
                <a16:creationId xmlns:a16="http://schemas.microsoft.com/office/drawing/2014/main" id="{1A60D891-AE34-1856-9880-9A274F06F7E4}"/>
              </a:ext>
            </a:extLst>
          </p:cNvPr>
          <p:cNvGrpSpPr/>
          <p:nvPr/>
        </p:nvGrpSpPr>
        <p:grpSpPr>
          <a:xfrm>
            <a:off x="6789519" y="5596974"/>
            <a:ext cx="5031737" cy="877163"/>
            <a:chOff x="2551704" y="4283314"/>
            <a:chExt cx="1111823" cy="877163"/>
          </a:xfrm>
        </p:grpSpPr>
        <p:sp>
          <p:nvSpPr>
            <p:cNvPr id="70" name="TextBox 69">
              <a:extLst>
                <a:ext uri="{FF2B5EF4-FFF2-40B4-BE49-F238E27FC236}">
                  <a16:creationId xmlns:a16="http://schemas.microsoft.com/office/drawing/2014/main" id="{58B056EE-1574-E4CF-DE88-A3FF06E074C8}"/>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Integrate data from various sources, including government agencies, industry associations, and external data providers. A holistic view of data can reveal comprehensive insights into market trends and customer </a:t>
              </a:r>
              <a:r>
                <a:rPr lang="en-GB" sz="1100" dirty="0" err="1">
                  <a:effectLst/>
                  <a:latin typeface="Arial" panose="020B0604020202020204" pitchFamily="34" charset="0"/>
                  <a:ea typeface="Calibri" panose="020F0502020204030204" pitchFamily="34" charset="0"/>
                </a:rPr>
                <a:t>behaviors</a:t>
              </a:r>
              <a:r>
                <a:rPr lang="en-GB" sz="1100" dirty="0">
                  <a:effectLst/>
                  <a:latin typeface="Arial" panose="020B0604020202020204" pitchFamily="34" charset="0"/>
                  <a:ea typeface="Calibri" panose="020F0502020204030204" pitchFamily="34" charset="0"/>
                </a:rPr>
                <a:t>.</a:t>
              </a:r>
              <a:endParaRPr lang="ko-KR" altLang="en-US" sz="1100" dirty="0">
                <a:solidFill>
                  <a:schemeClr val="tx1">
                    <a:lumMod val="75000"/>
                    <a:lumOff val="25000"/>
                  </a:schemeClr>
                </a:solidFill>
                <a:cs typeface="Arial" pitchFamily="34" charset="0"/>
              </a:endParaRPr>
            </a:p>
          </p:txBody>
        </p:sp>
        <p:sp>
          <p:nvSpPr>
            <p:cNvPr id="71" name="TextBox 70">
              <a:extLst>
                <a:ext uri="{FF2B5EF4-FFF2-40B4-BE49-F238E27FC236}">
                  <a16:creationId xmlns:a16="http://schemas.microsoft.com/office/drawing/2014/main" id="{C0F9AE8E-3F40-EA9A-6860-2DC9D797B11B}"/>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Data Integration</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72" name="Group 29">
            <a:extLst>
              <a:ext uri="{FF2B5EF4-FFF2-40B4-BE49-F238E27FC236}">
                <a16:creationId xmlns:a16="http://schemas.microsoft.com/office/drawing/2014/main" id="{9279DCBD-A2DE-C964-512C-44B6C785B194}"/>
              </a:ext>
            </a:extLst>
          </p:cNvPr>
          <p:cNvGrpSpPr/>
          <p:nvPr/>
        </p:nvGrpSpPr>
        <p:grpSpPr>
          <a:xfrm>
            <a:off x="214640" y="4253378"/>
            <a:ext cx="4926855" cy="903645"/>
            <a:chOff x="2385861" y="4283314"/>
            <a:chExt cx="1101563" cy="903645"/>
          </a:xfrm>
        </p:grpSpPr>
        <p:sp>
          <p:nvSpPr>
            <p:cNvPr id="73" name="TextBox 72">
              <a:extLst>
                <a:ext uri="{FF2B5EF4-FFF2-40B4-BE49-F238E27FC236}">
                  <a16:creationId xmlns:a16="http://schemas.microsoft.com/office/drawing/2014/main" id="{84F9CBE9-3487-32BD-3538-D07882AFBF35}"/>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Ensure the quality and reliability of data through rigorous validation and cleansing processes. Accurate data is essential for making informed decisions and risk assessments.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5095F49D-017F-39C3-E6F3-EA2C219C088B}"/>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Data Quality</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75" name="Straight Connector 35">
            <a:extLst>
              <a:ext uri="{FF2B5EF4-FFF2-40B4-BE49-F238E27FC236}">
                <a16:creationId xmlns:a16="http://schemas.microsoft.com/office/drawing/2014/main" id="{70CB5358-31F1-DBD3-8150-2B96E9A75AE8}"/>
              </a:ext>
            </a:extLst>
          </p:cNvPr>
          <p:cNvCxnSpPr/>
          <p:nvPr/>
        </p:nvCxnSpPr>
        <p:spPr>
          <a:xfrm>
            <a:off x="6810880" y="2954225"/>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36">
            <a:extLst>
              <a:ext uri="{FF2B5EF4-FFF2-40B4-BE49-F238E27FC236}">
                <a16:creationId xmlns:a16="http://schemas.microsoft.com/office/drawing/2014/main" id="{D773A4DA-F91F-8F1A-203E-4FF49C42D14C}"/>
              </a:ext>
            </a:extLst>
          </p:cNvPr>
          <p:cNvCxnSpPr/>
          <p:nvPr/>
        </p:nvCxnSpPr>
        <p:spPr>
          <a:xfrm>
            <a:off x="6810880" y="4158679"/>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37">
            <a:extLst>
              <a:ext uri="{FF2B5EF4-FFF2-40B4-BE49-F238E27FC236}">
                <a16:creationId xmlns:a16="http://schemas.microsoft.com/office/drawing/2014/main" id="{3B81C183-BB1B-945D-84BE-4A6C89546724}"/>
              </a:ext>
            </a:extLst>
          </p:cNvPr>
          <p:cNvCxnSpPr/>
          <p:nvPr/>
        </p:nvCxnSpPr>
        <p:spPr>
          <a:xfrm>
            <a:off x="6810880" y="5545539"/>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38">
            <a:extLst>
              <a:ext uri="{FF2B5EF4-FFF2-40B4-BE49-F238E27FC236}">
                <a16:creationId xmlns:a16="http://schemas.microsoft.com/office/drawing/2014/main" id="{E9E09E91-9E87-0503-FBAC-F2332B6BE718}"/>
              </a:ext>
            </a:extLst>
          </p:cNvPr>
          <p:cNvCxnSpPr/>
          <p:nvPr/>
        </p:nvCxnSpPr>
        <p:spPr>
          <a:xfrm>
            <a:off x="6810880" y="6699193"/>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39">
            <a:extLst>
              <a:ext uri="{FF2B5EF4-FFF2-40B4-BE49-F238E27FC236}">
                <a16:creationId xmlns:a16="http://schemas.microsoft.com/office/drawing/2014/main" id="{B7716104-A65F-CF98-BFBF-E003525DEC27}"/>
              </a:ext>
            </a:extLst>
          </p:cNvPr>
          <p:cNvCxnSpPr/>
          <p:nvPr/>
        </p:nvCxnSpPr>
        <p:spPr>
          <a:xfrm>
            <a:off x="821496" y="4221395"/>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40">
            <a:extLst>
              <a:ext uri="{FF2B5EF4-FFF2-40B4-BE49-F238E27FC236}">
                <a16:creationId xmlns:a16="http://schemas.microsoft.com/office/drawing/2014/main" id="{A5DE5067-0D8A-C7E5-C72D-584F5187E091}"/>
              </a:ext>
            </a:extLst>
          </p:cNvPr>
          <p:cNvCxnSpPr/>
          <p:nvPr/>
        </p:nvCxnSpPr>
        <p:spPr>
          <a:xfrm>
            <a:off x="821496" y="5540149"/>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C1D65A6-C7AD-07D3-482E-91F3C8FD194E}"/>
              </a:ext>
            </a:extLst>
          </p:cNvPr>
          <p:cNvSpPr txBox="1"/>
          <p:nvPr/>
        </p:nvSpPr>
        <p:spPr>
          <a:xfrm>
            <a:off x="329738" y="1859324"/>
            <a:ext cx="11489574" cy="966483"/>
          </a:xfrm>
          <a:prstGeom prst="rect">
            <a:avLst/>
          </a:prstGeom>
          <a:noFill/>
        </p:spPr>
        <p:txBody>
          <a:bodyPr wrap="square">
            <a:spAutoFit/>
          </a:bodyPr>
          <a:lstStyle/>
          <a:p>
            <a:pPr algn="just">
              <a:lnSpc>
                <a:spcPct val="107000"/>
              </a:lnSpc>
              <a:spcAft>
                <a:spcPts val="8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Research and data analytics are pivotal components for the evolution and alignment of insurance practices in West Africa. They provide the foundation for informed decision-making, risk assessment, and identifying emerging trends and risks. Here's a comprehensive look at these strategies: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683ED86-7894-F87E-8FB0-8F810044F185}"/>
              </a:ext>
            </a:extLst>
          </p:cNvPr>
          <p:cNvSpPr>
            <a:spLocks noGrp="1"/>
          </p:cNvSpPr>
          <p:nvPr>
            <p:ph type="sldNum" sz="quarter" idx="12"/>
          </p:nvPr>
        </p:nvSpPr>
        <p:spPr/>
        <p:txBody>
          <a:bodyPr/>
          <a:lstStyle/>
          <a:p>
            <a:fld id="{21A9E2F6-F80B-4915-AC1C-34F442F667D7}" type="slidenum">
              <a:rPr lang="en-GB" smtClean="0"/>
              <a:t>50</a:t>
            </a:fld>
            <a:endParaRPr lang="en-GB"/>
          </a:p>
        </p:txBody>
      </p:sp>
      <p:sp>
        <p:nvSpPr>
          <p:cNvPr id="3" name="Rectangle 2">
            <a:extLst>
              <a:ext uri="{FF2B5EF4-FFF2-40B4-BE49-F238E27FC236}">
                <a16:creationId xmlns:a16="http://schemas.microsoft.com/office/drawing/2014/main" id="{5CCD30C1-BA96-8D67-F2A3-3EB0E7DF8B53}"/>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DA86FD6-87D1-0DA8-5679-A7BA131FB616}"/>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5BF3803-C11C-B66A-573F-4EA3886ED6D5}"/>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143C71F-A4D0-D503-CA75-4467FD11CD63}"/>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5107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Research and Data Analytics</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317168"/>
            <a:ext cx="8268340" cy="367216"/>
          </a:xfrm>
          <a:prstGeom prst="rect">
            <a:avLst/>
          </a:prstGeom>
          <a:noFill/>
        </p:spPr>
        <p:txBody>
          <a:bodyPr wrap="square">
            <a:spAutoFit/>
          </a:bodyPr>
          <a:lstStyle/>
          <a:p>
            <a:pPr>
              <a:lnSpc>
                <a:spcPct val="107000"/>
              </a:lnSpc>
              <a:spcAft>
                <a:spcPts val="800"/>
              </a:spcAft>
            </a:pPr>
            <a:r>
              <a:rPr lang="en-GB"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Leveraging Data for Informed Decision-Making</a:t>
            </a:r>
          </a:p>
        </p:txBody>
      </p:sp>
      <p:grpSp>
        <p:nvGrpSpPr>
          <p:cNvPr id="3" name="Group 3">
            <a:extLst>
              <a:ext uri="{FF2B5EF4-FFF2-40B4-BE49-F238E27FC236}">
                <a16:creationId xmlns:a16="http://schemas.microsoft.com/office/drawing/2014/main" id="{60A1FE7E-0139-F396-1EEB-C9B9FDA6BBF6}"/>
              </a:ext>
            </a:extLst>
          </p:cNvPr>
          <p:cNvGrpSpPr/>
          <p:nvPr/>
        </p:nvGrpSpPr>
        <p:grpSpPr>
          <a:xfrm>
            <a:off x="5502978" y="1821159"/>
            <a:ext cx="593022" cy="897078"/>
            <a:chOff x="4136752" y="1733231"/>
            <a:chExt cx="723792" cy="1422710"/>
          </a:xfrm>
          <a:solidFill>
            <a:srgbClr val="336600"/>
          </a:solidFill>
        </p:grpSpPr>
        <p:sp>
          <p:nvSpPr>
            <p:cNvPr id="19" name="Chevron 4">
              <a:extLst>
                <a:ext uri="{FF2B5EF4-FFF2-40B4-BE49-F238E27FC236}">
                  <a16:creationId xmlns:a16="http://schemas.microsoft.com/office/drawing/2014/main" id="{07434FDB-FF01-E474-E8B4-2B1BE02A6A56}"/>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0" name="Rectangle 5">
              <a:extLst>
                <a:ext uri="{FF2B5EF4-FFF2-40B4-BE49-F238E27FC236}">
                  <a16:creationId xmlns:a16="http://schemas.microsoft.com/office/drawing/2014/main" id="{17D6FC5D-2D27-93F0-BBD4-21EF270CFB94}"/>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1" name="Rectangle 6">
              <a:extLst>
                <a:ext uri="{FF2B5EF4-FFF2-40B4-BE49-F238E27FC236}">
                  <a16:creationId xmlns:a16="http://schemas.microsoft.com/office/drawing/2014/main" id="{7B305E6F-ECD5-0BA0-BBA0-91591CC466EF}"/>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5" name="TextBox 4">
            <a:extLst>
              <a:ext uri="{FF2B5EF4-FFF2-40B4-BE49-F238E27FC236}">
                <a16:creationId xmlns:a16="http://schemas.microsoft.com/office/drawing/2014/main" id="{9CAF095D-F2AB-8B93-12F0-CF7A159372FD}"/>
              </a:ext>
            </a:extLst>
          </p:cNvPr>
          <p:cNvSpPr txBox="1"/>
          <p:nvPr/>
        </p:nvSpPr>
        <p:spPr>
          <a:xfrm>
            <a:off x="4327264" y="184478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04</a:t>
            </a:r>
            <a:endParaRPr lang="ko-KR" altLang="en-US" sz="6000" b="1" dirty="0">
              <a:solidFill>
                <a:schemeClr val="accent6"/>
              </a:solidFill>
              <a:cs typeface="Arial" pitchFamily="34" charset="0"/>
            </a:endParaRPr>
          </a:p>
        </p:txBody>
      </p:sp>
      <p:grpSp>
        <p:nvGrpSpPr>
          <p:cNvPr id="23" name="Group 7">
            <a:extLst>
              <a:ext uri="{FF2B5EF4-FFF2-40B4-BE49-F238E27FC236}">
                <a16:creationId xmlns:a16="http://schemas.microsoft.com/office/drawing/2014/main" id="{144E5141-DD9A-F716-2548-500DECB38150}"/>
              </a:ext>
            </a:extLst>
          </p:cNvPr>
          <p:cNvGrpSpPr/>
          <p:nvPr/>
        </p:nvGrpSpPr>
        <p:grpSpPr>
          <a:xfrm rot="10800000">
            <a:off x="5849631" y="3246949"/>
            <a:ext cx="593022" cy="897078"/>
            <a:chOff x="4136752" y="1733231"/>
            <a:chExt cx="723792" cy="1422710"/>
          </a:xfrm>
          <a:solidFill>
            <a:srgbClr val="336600"/>
          </a:solidFill>
        </p:grpSpPr>
        <p:sp>
          <p:nvSpPr>
            <p:cNvPr id="25" name="Chevron 8">
              <a:extLst>
                <a:ext uri="{FF2B5EF4-FFF2-40B4-BE49-F238E27FC236}">
                  <a16:creationId xmlns:a16="http://schemas.microsoft.com/office/drawing/2014/main" id="{78DB6231-2199-1BE2-FA4B-60D12A0A523F}"/>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6" name="Rectangle 9">
              <a:extLst>
                <a:ext uri="{FF2B5EF4-FFF2-40B4-BE49-F238E27FC236}">
                  <a16:creationId xmlns:a16="http://schemas.microsoft.com/office/drawing/2014/main" id="{80937D3D-7475-D91E-3F5E-350432B5AFDE}"/>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7" name="Rectangle 10">
              <a:extLst>
                <a:ext uri="{FF2B5EF4-FFF2-40B4-BE49-F238E27FC236}">
                  <a16:creationId xmlns:a16="http://schemas.microsoft.com/office/drawing/2014/main" id="{35BF4A39-B803-B1FA-1486-5B7C4A5D0AF5}"/>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24" name="TextBox 23">
            <a:extLst>
              <a:ext uri="{FF2B5EF4-FFF2-40B4-BE49-F238E27FC236}">
                <a16:creationId xmlns:a16="http://schemas.microsoft.com/office/drawing/2014/main" id="{8893873B-C9E8-33F6-F106-BB294B26405A}"/>
              </a:ext>
            </a:extLst>
          </p:cNvPr>
          <p:cNvSpPr txBox="1"/>
          <p:nvPr/>
        </p:nvSpPr>
        <p:spPr>
          <a:xfrm>
            <a:off x="6601294" y="3214808"/>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05</a:t>
            </a:r>
            <a:endParaRPr lang="ko-KR" altLang="en-US" sz="6000" b="1" dirty="0">
              <a:solidFill>
                <a:schemeClr val="accent6"/>
              </a:solidFill>
              <a:cs typeface="Arial" pitchFamily="34" charset="0"/>
            </a:endParaRPr>
          </a:p>
        </p:txBody>
      </p:sp>
      <p:grpSp>
        <p:nvGrpSpPr>
          <p:cNvPr id="29" name="Group 11">
            <a:extLst>
              <a:ext uri="{FF2B5EF4-FFF2-40B4-BE49-F238E27FC236}">
                <a16:creationId xmlns:a16="http://schemas.microsoft.com/office/drawing/2014/main" id="{DD9BC145-5884-9D1A-931F-454D6C64029A}"/>
              </a:ext>
            </a:extLst>
          </p:cNvPr>
          <p:cNvGrpSpPr/>
          <p:nvPr/>
        </p:nvGrpSpPr>
        <p:grpSpPr>
          <a:xfrm>
            <a:off x="5502978" y="4520338"/>
            <a:ext cx="593022" cy="897078"/>
            <a:chOff x="4136752" y="1733231"/>
            <a:chExt cx="723792" cy="1422710"/>
          </a:xfrm>
          <a:solidFill>
            <a:srgbClr val="336600"/>
          </a:solidFill>
        </p:grpSpPr>
        <p:sp>
          <p:nvSpPr>
            <p:cNvPr id="34" name="Chevron 12">
              <a:extLst>
                <a:ext uri="{FF2B5EF4-FFF2-40B4-BE49-F238E27FC236}">
                  <a16:creationId xmlns:a16="http://schemas.microsoft.com/office/drawing/2014/main" id="{47B11200-09B5-C788-4392-3F3B8DB074EB}"/>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5" name="Rectangle 13">
              <a:extLst>
                <a:ext uri="{FF2B5EF4-FFF2-40B4-BE49-F238E27FC236}">
                  <a16:creationId xmlns:a16="http://schemas.microsoft.com/office/drawing/2014/main" id="{C175D611-7985-DE44-7DA9-C451A6945AEA}"/>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6" name="Rectangle 14">
              <a:extLst>
                <a:ext uri="{FF2B5EF4-FFF2-40B4-BE49-F238E27FC236}">
                  <a16:creationId xmlns:a16="http://schemas.microsoft.com/office/drawing/2014/main" id="{0B832215-49A5-9099-AF39-6119F34FCD20}"/>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30" name="TextBox 29">
            <a:extLst>
              <a:ext uri="{FF2B5EF4-FFF2-40B4-BE49-F238E27FC236}">
                <a16:creationId xmlns:a16="http://schemas.microsoft.com/office/drawing/2014/main" id="{7BBCC6F7-85F1-64FC-60B5-8E86E498EFC2}"/>
              </a:ext>
            </a:extLst>
          </p:cNvPr>
          <p:cNvSpPr txBox="1"/>
          <p:nvPr/>
        </p:nvSpPr>
        <p:spPr>
          <a:xfrm>
            <a:off x="4327264" y="4575105"/>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06</a:t>
            </a:r>
            <a:endParaRPr lang="ko-KR" altLang="en-US" sz="6000" b="1" dirty="0">
              <a:solidFill>
                <a:schemeClr val="accent6"/>
              </a:solidFill>
              <a:cs typeface="Arial" pitchFamily="34" charset="0"/>
            </a:endParaRPr>
          </a:p>
        </p:txBody>
      </p:sp>
      <p:grpSp>
        <p:nvGrpSpPr>
          <p:cNvPr id="40" name="Group 23">
            <a:extLst>
              <a:ext uri="{FF2B5EF4-FFF2-40B4-BE49-F238E27FC236}">
                <a16:creationId xmlns:a16="http://schemas.microsoft.com/office/drawing/2014/main" id="{C32818FD-8630-14B8-05C8-F70D23F9E0EC}"/>
              </a:ext>
            </a:extLst>
          </p:cNvPr>
          <p:cNvGrpSpPr/>
          <p:nvPr/>
        </p:nvGrpSpPr>
        <p:grpSpPr>
          <a:xfrm>
            <a:off x="6810880" y="1898017"/>
            <a:ext cx="5051382" cy="1084784"/>
            <a:chOff x="2551704" y="4283314"/>
            <a:chExt cx="935720" cy="1084784"/>
          </a:xfrm>
        </p:grpSpPr>
        <p:sp>
          <p:nvSpPr>
            <p:cNvPr id="41" name="TextBox 40">
              <a:extLst>
                <a:ext uri="{FF2B5EF4-FFF2-40B4-BE49-F238E27FC236}">
                  <a16:creationId xmlns:a16="http://schemas.microsoft.com/office/drawing/2014/main" id="{BBDE6331-5C2E-F1F6-8F86-ECB56066A172}"/>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Employ advanced analytics techniques, such as predictive </a:t>
              </a:r>
              <a:r>
                <a:rPr lang="en-GB" sz="1100" kern="100" dirty="0" err="1">
                  <a:effectLst/>
                  <a:latin typeface="Arial" panose="020B0604020202020204" pitchFamily="34" charset="0"/>
                  <a:ea typeface="Calibri" panose="020F0502020204030204" pitchFamily="34" charset="0"/>
                  <a:cs typeface="Arial" panose="020B0604020202020204" pitchFamily="34" charset="0"/>
                </a:rPr>
                <a:t>modeling</a:t>
              </a:r>
              <a:r>
                <a:rPr lang="en-GB" sz="1100" kern="100" dirty="0">
                  <a:effectLst/>
                  <a:latin typeface="Arial" panose="020B0604020202020204" pitchFamily="34" charset="0"/>
                  <a:ea typeface="Calibri" panose="020F0502020204030204" pitchFamily="34" charset="0"/>
                  <a:cs typeface="Arial" panose="020B0604020202020204" pitchFamily="34" charset="0"/>
                </a:rPr>
                <a:t> and machine learning, to extract actionable insights from data. These techniques can help insurers make more accurate risk assessments, optimize pricing, and improve underwriting processes.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02120DE-C81A-C973-659E-A2D2901BA48C}"/>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Advanced Analytics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45" name="Group 26">
            <a:extLst>
              <a:ext uri="{FF2B5EF4-FFF2-40B4-BE49-F238E27FC236}">
                <a16:creationId xmlns:a16="http://schemas.microsoft.com/office/drawing/2014/main" id="{1B9F7D0E-86C8-07C7-3D21-60E3407316F3}"/>
              </a:ext>
            </a:extLst>
          </p:cNvPr>
          <p:cNvGrpSpPr/>
          <p:nvPr/>
        </p:nvGrpSpPr>
        <p:grpSpPr>
          <a:xfrm>
            <a:off x="6789519" y="4407409"/>
            <a:ext cx="5031737" cy="877163"/>
            <a:chOff x="2551704" y="4283314"/>
            <a:chExt cx="1111823" cy="877163"/>
          </a:xfrm>
        </p:grpSpPr>
        <p:sp>
          <p:nvSpPr>
            <p:cNvPr id="46" name="TextBox 45">
              <a:extLst>
                <a:ext uri="{FF2B5EF4-FFF2-40B4-BE49-F238E27FC236}">
                  <a16:creationId xmlns:a16="http://schemas.microsoft.com/office/drawing/2014/main" id="{523D305F-F4C6-24CC-8DF9-1F079630F882}"/>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Use data analytics to assess claims patterns and detect anomalies or potential fraud. This not only reduces financial losses but also enhances customer trust in the claims process.</a:t>
              </a:r>
              <a:endParaRPr lang="ko-KR" altLang="en-US" sz="1100"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id="{4CF429B7-E561-A2AF-5ECA-ACF4F7E414D3}"/>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6"/>
                  </a:solidFill>
                  <a:latin typeface="Arial" panose="020B0604020202020204" pitchFamily="34" charset="0"/>
                  <a:cs typeface="Arial" panose="020B0604020202020204" pitchFamily="34" charset="0"/>
                </a:rPr>
                <a:t>Claims Analytics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50" name="Group 29">
            <a:extLst>
              <a:ext uri="{FF2B5EF4-FFF2-40B4-BE49-F238E27FC236}">
                <a16:creationId xmlns:a16="http://schemas.microsoft.com/office/drawing/2014/main" id="{4D4D7C1D-A06D-1605-4430-BDDC5C4E5517}"/>
              </a:ext>
            </a:extLst>
          </p:cNvPr>
          <p:cNvGrpSpPr/>
          <p:nvPr/>
        </p:nvGrpSpPr>
        <p:grpSpPr>
          <a:xfrm>
            <a:off x="214640" y="3165413"/>
            <a:ext cx="4926855" cy="903645"/>
            <a:chOff x="2385861" y="4283314"/>
            <a:chExt cx="1101563" cy="903645"/>
          </a:xfrm>
        </p:grpSpPr>
        <p:sp>
          <p:nvSpPr>
            <p:cNvPr id="51" name="TextBox 50">
              <a:extLst>
                <a:ext uri="{FF2B5EF4-FFF2-40B4-BE49-F238E27FC236}">
                  <a16:creationId xmlns:a16="http://schemas.microsoft.com/office/drawing/2014/main" id="{6D65489E-563B-0AA1-9F6E-9C16F1A53062}"/>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err="1">
                  <a:effectLst/>
                  <a:latin typeface="Arial" panose="020B0604020202020204" pitchFamily="34" charset="0"/>
                  <a:ea typeface="Calibri" panose="020F0502020204030204" pitchFamily="34" charset="0"/>
                  <a:cs typeface="Arial" panose="020B0604020202020204" pitchFamily="34" charset="0"/>
                </a:rPr>
                <a:t>Analyze</a:t>
              </a:r>
              <a:r>
                <a:rPr lang="en-GB" sz="1100" kern="100" dirty="0">
                  <a:effectLst/>
                  <a:latin typeface="Arial" panose="020B0604020202020204" pitchFamily="34" charset="0"/>
                  <a:ea typeface="Calibri" panose="020F0502020204030204" pitchFamily="34" charset="0"/>
                  <a:cs typeface="Arial" panose="020B0604020202020204" pitchFamily="34" charset="0"/>
                </a:rPr>
                <a:t> customer data to gain a deeper understanding of customer preferences, needs, and </a:t>
              </a:r>
              <a:r>
                <a:rPr lang="en-GB" sz="1100" kern="100" dirty="0" err="1">
                  <a:effectLst/>
                  <a:latin typeface="Arial" panose="020B0604020202020204" pitchFamily="34" charset="0"/>
                  <a:ea typeface="Calibri" panose="020F0502020204030204" pitchFamily="34" charset="0"/>
                  <a:cs typeface="Arial" panose="020B0604020202020204" pitchFamily="34" charset="0"/>
                </a:rPr>
                <a:t>behaviors</a:t>
              </a:r>
              <a:r>
                <a:rPr lang="en-GB" sz="1100" kern="100" dirty="0">
                  <a:effectLst/>
                  <a:latin typeface="Arial" panose="020B0604020202020204" pitchFamily="34" charset="0"/>
                  <a:ea typeface="Calibri" panose="020F0502020204030204" pitchFamily="34" charset="0"/>
                  <a:cs typeface="Arial" panose="020B0604020202020204" pitchFamily="34" charset="0"/>
                </a:rPr>
                <a:t>. This enables insurers to tailor products and services to specific customer segments.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196A0BD5-50F7-A96B-772C-20930F9C1EF9}"/>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Customer Insights</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53" name="Straight Connector 35">
            <a:extLst>
              <a:ext uri="{FF2B5EF4-FFF2-40B4-BE49-F238E27FC236}">
                <a16:creationId xmlns:a16="http://schemas.microsoft.com/office/drawing/2014/main" id="{A37769C4-91E5-9A7B-27B2-5CB4447A19D9}"/>
              </a:ext>
            </a:extLst>
          </p:cNvPr>
          <p:cNvCxnSpPr/>
          <p:nvPr/>
        </p:nvCxnSpPr>
        <p:spPr>
          <a:xfrm>
            <a:off x="6810880" y="182816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36">
            <a:extLst>
              <a:ext uri="{FF2B5EF4-FFF2-40B4-BE49-F238E27FC236}">
                <a16:creationId xmlns:a16="http://schemas.microsoft.com/office/drawing/2014/main" id="{DC9ED724-1F72-73AE-767D-4259410D3D46}"/>
              </a:ext>
            </a:extLst>
          </p:cNvPr>
          <p:cNvCxnSpPr/>
          <p:nvPr/>
        </p:nvCxnSpPr>
        <p:spPr>
          <a:xfrm>
            <a:off x="6810880" y="307071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37">
            <a:extLst>
              <a:ext uri="{FF2B5EF4-FFF2-40B4-BE49-F238E27FC236}">
                <a16:creationId xmlns:a16="http://schemas.microsoft.com/office/drawing/2014/main" id="{7D8E4A93-FF6F-FD26-F298-14760DE7E75D}"/>
              </a:ext>
            </a:extLst>
          </p:cNvPr>
          <p:cNvCxnSpPr/>
          <p:nvPr/>
        </p:nvCxnSpPr>
        <p:spPr>
          <a:xfrm>
            <a:off x="6810880" y="433057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38">
            <a:extLst>
              <a:ext uri="{FF2B5EF4-FFF2-40B4-BE49-F238E27FC236}">
                <a16:creationId xmlns:a16="http://schemas.microsoft.com/office/drawing/2014/main" id="{60405CC2-B05F-1331-CD88-8A3147274B17}"/>
              </a:ext>
            </a:extLst>
          </p:cNvPr>
          <p:cNvCxnSpPr/>
          <p:nvPr/>
        </p:nvCxnSpPr>
        <p:spPr>
          <a:xfrm>
            <a:off x="6810880" y="5611228"/>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39">
            <a:extLst>
              <a:ext uri="{FF2B5EF4-FFF2-40B4-BE49-F238E27FC236}">
                <a16:creationId xmlns:a16="http://schemas.microsoft.com/office/drawing/2014/main" id="{20467F8A-9941-D8DC-FA4E-2DA503193043}"/>
              </a:ext>
            </a:extLst>
          </p:cNvPr>
          <p:cNvCxnSpPr/>
          <p:nvPr/>
        </p:nvCxnSpPr>
        <p:spPr>
          <a:xfrm>
            <a:off x="821496" y="313343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40">
            <a:extLst>
              <a:ext uri="{FF2B5EF4-FFF2-40B4-BE49-F238E27FC236}">
                <a16:creationId xmlns:a16="http://schemas.microsoft.com/office/drawing/2014/main" id="{254F29E0-C409-6B9C-6DDA-BDB764176795}"/>
              </a:ext>
            </a:extLst>
          </p:cNvPr>
          <p:cNvCxnSpPr/>
          <p:nvPr/>
        </p:nvCxnSpPr>
        <p:spPr>
          <a:xfrm>
            <a:off x="821496" y="435058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A59D87B-E915-B0F0-C6E7-87A9FB3F7AC5}"/>
              </a:ext>
            </a:extLst>
          </p:cNvPr>
          <p:cNvSpPr>
            <a:spLocks noGrp="1"/>
          </p:cNvSpPr>
          <p:nvPr>
            <p:ph type="sldNum" sz="quarter" idx="12"/>
          </p:nvPr>
        </p:nvSpPr>
        <p:spPr/>
        <p:txBody>
          <a:bodyPr/>
          <a:lstStyle/>
          <a:p>
            <a:fld id="{21A9E2F6-F80B-4915-AC1C-34F442F667D7}" type="slidenum">
              <a:rPr lang="en-GB" smtClean="0"/>
              <a:t>51</a:t>
            </a:fld>
            <a:endParaRPr lang="en-GB"/>
          </a:p>
        </p:txBody>
      </p:sp>
      <p:sp>
        <p:nvSpPr>
          <p:cNvPr id="7" name="Rectangle 6">
            <a:extLst>
              <a:ext uri="{FF2B5EF4-FFF2-40B4-BE49-F238E27FC236}">
                <a16:creationId xmlns:a16="http://schemas.microsoft.com/office/drawing/2014/main" id="{914A5FE7-9689-0BED-0CF8-54FCD1CE403A}"/>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5B22A5-F77A-67D3-9160-3986A535956B}"/>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B25585A-D452-DDB0-1822-37BCAC9D34D0}"/>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9E31D79-DB92-8FAF-4AC0-FEE8480B2D39}"/>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81426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Research and Data Analytics</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317168"/>
            <a:ext cx="8268340" cy="367216"/>
          </a:xfrm>
          <a:prstGeom prst="rect">
            <a:avLst/>
          </a:prstGeom>
          <a:noFill/>
        </p:spPr>
        <p:txBody>
          <a:bodyPr wrap="square">
            <a:spAutoFit/>
          </a:bodyPr>
          <a:lstStyle/>
          <a:p>
            <a:pPr>
              <a:lnSpc>
                <a:spcPct val="107000"/>
              </a:lnSpc>
              <a:spcAft>
                <a:spcPts val="800"/>
              </a:spcAft>
            </a:pPr>
            <a:r>
              <a:rPr lang="en-GB"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Identifying Emerging Risks and Market Trends</a:t>
            </a:r>
          </a:p>
        </p:txBody>
      </p:sp>
      <p:grpSp>
        <p:nvGrpSpPr>
          <p:cNvPr id="8" name="Group 3">
            <a:extLst>
              <a:ext uri="{FF2B5EF4-FFF2-40B4-BE49-F238E27FC236}">
                <a16:creationId xmlns:a16="http://schemas.microsoft.com/office/drawing/2014/main" id="{21AEB3B3-B486-7A8B-5FBA-634DB68C12C5}"/>
              </a:ext>
            </a:extLst>
          </p:cNvPr>
          <p:cNvGrpSpPr/>
          <p:nvPr/>
        </p:nvGrpSpPr>
        <p:grpSpPr>
          <a:xfrm>
            <a:off x="5502978" y="2366653"/>
            <a:ext cx="593022" cy="897078"/>
            <a:chOff x="4136752" y="1733231"/>
            <a:chExt cx="723792" cy="1422710"/>
          </a:xfrm>
          <a:solidFill>
            <a:srgbClr val="336600"/>
          </a:solidFill>
        </p:grpSpPr>
        <p:sp>
          <p:nvSpPr>
            <p:cNvPr id="10" name="Chevron 4">
              <a:extLst>
                <a:ext uri="{FF2B5EF4-FFF2-40B4-BE49-F238E27FC236}">
                  <a16:creationId xmlns:a16="http://schemas.microsoft.com/office/drawing/2014/main" id="{3F46B7E9-86E3-01CF-E7DE-5146EFE9A272}"/>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1" name="Rectangle 5">
              <a:extLst>
                <a:ext uri="{FF2B5EF4-FFF2-40B4-BE49-F238E27FC236}">
                  <a16:creationId xmlns:a16="http://schemas.microsoft.com/office/drawing/2014/main" id="{DEF3DE89-2757-BB71-F340-DE9F34640B1D}"/>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2" name="Rectangle 6">
              <a:extLst>
                <a:ext uri="{FF2B5EF4-FFF2-40B4-BE49-F238E27FC236}">
                  <a16:creationId xmlns:a16="http://schemas.microsoft.com/office/drawing/2014/main" id="{0C042F91-3EC5-17C8-4370-CDEEC7AD8F7C}"/>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9" name="TextBox 8">
            <a:extLst>
              <a:ext uri="{FF2B5EF4-FFF2-40B4-BE49-F238E27FC236}">
                <a16:creationId xmlns:a16="http://schemas.microsoft.com/office/drawing/2014/main" id="{A2D2E563-A47A-2843-5BAF-5B1F98D9C6D0}"/>
              </a:ext>
            </a:extLst>
          </p:cNvPr>
          <p:cNvSpPr txBox="1"/>
          <p:nvPr/>
        </p:nvSpPr>
        <p:spPr>
          <a:xfrm>
            <a:off x="4327264" y="2390274"/>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01</a:t>
            </a:r>
            <a:endParaRPr lang="ko-KR" altLang="en-US" sz="6000" b="1" dirty="0">
              <a:solidFill>
                <a:schemeClr val="accent6"/>
              </a:solidFill>
              <a:cs typeface="Arial" pitchFamily="34" charset="0"/>
            </a:endParaRPr>
          </a:p>
        </p:txBody>
      </p:sp>
      <p:grpSp>
        <p:nvGrpSpPr>
          <p:cNvPr id="14" name="Group 7">
            <a:extLst>
              <a:ext uri="{FF2B5EF4-FFF2-40B4-BE49-F238E27FC236}">
                <a16:creationId xmlns:a16="http://schemas.microsoft.com/office/drawing/2014/main" id="{132E3FD6-538B-12C6-DBCE-64C892AD3314}"/>
              </a:ext>
            </a:extLst>
          </p:cNvPr>
          <p:cNvGrpSpPr/>
          <p:nvPr/>
        </p:nvGrpSpPr>
        <p:grpSpPr>
          <a:xfrm rot="10800000">
            <a:off x="5849631" y="3551143"/>
            <a:ext cx="593022" cy="897078"/>
            <a:chOff x="4136752" y="1733231"/>
            <a:chExt cx="723792" cy="1422710"/>
          </a:xfrm>
          <a:solidFill>
            <a:srgbClr val="336600"/>
          </a:solidFill>
        </p:grpSpPr>
        <p:sp>
          <p:nvSpPr>
            <p:cNvPr id="16" name="Chevron 8">
              <a:extLst>
                <a:ext uri="{FF2B5EF4-FFF2-40B4-BE49-F238E27FC236}">
                  <a16:creationId xmlns:a16="http://schemas.microsoft.com/office/drawing/2014/main" id="{CBEEE156-2A1A-C5F5-D7EE-CB58969DDC8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7" name="Rectangle 9">
              <a:extLst>
                <a:ext uri="{FF2B5EF4-FFF2-40B4-BE49-F238E27FC236}">
                  <a16:creationId xmlns:a16="http://schemas.microsoft.com/office/drawing/2014/main" id="{D4BA0521-E521-C804-741F-84BB884E6751}"/>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8" name="Rectangle 10">
              <a:extLst>
                <a:ext uri="{FF2B5EF4-FFF2-40B4-BE49-F238E27FC236}">
                  <a16:creationId xmlns:a16="http://schemas.microsoft.com/office/drawing/2014/main" id="{8EB77978-73C9-D4DC-79FD-DA14C187DD45}"/>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15" name="TextBox 14">
            <a:extLst>
              <a:ext uri="{FF2B5EF4-FFF2-40B4-BE49-F238E27FC236}">
                <a16:creationId xmlns:a16="http://schemas.microsoft.com/office/drawing/2014/main" id="{65463404-EF8F-A33F-313A-127D285D0C92}"/>
              </a:ext>
            </a:extLst>
          </p:cNvPr>
          <p:cNvSpPr txBox="1"/>
          <p:nvPr/>
        </p:nvSpPr>
        <p:spPr>
          <a:xfrm>
            <a:off x="6601294" y="362252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02</a:t>
            </a:r>
            <a:endParaRPr lang="ko-KR" altLang="en-US" sz="6000" b="1" dirty="0">
              <a:solidFill>
                <a:schemeClr val="accent6"/>
              </a:solidFill>
              <a:cs typeface="Arial" pitchFamily="34" charset="0"/>
            </a:endParaRPr>
          </a:p>
        </p:txBody>
      </p:sp>
      <p:grpSp>
        <p:nvGrpSpPr>
          <p:cNvPr id="32" name="Group 11">
            <a:extLst>
              <a:ext uri="{FF2B5EF4-FFF2-40B4-BE49-F238E27FC236}">
                <a16:creationId xmlns:a16="http://schemas.microsoft.com/office/drawing/2014/main" id="{2F776C99-1DCA-B1A4-C00A-13890502B689}"/>
              </a:ext>
            </a:extLst>
          </p:cNvPr>
          <p:cNvGrpSpPr/>
          <p:nvPr/>
        </p:nvGrpSpPr>
        <p:grpSpPr>
          <a:xfrm>
            <a:off x="5502978" y="4926132"/>
            <a:ext cx="593022" cy="897078"/>
            <a:chOff x="4136752" y="1733231"/>
            <a:chExt cx="723792" cy="1422710"/>
          </a:xfrm>
          <a:solidFill>
            <a:srgbClr val="336600"/>
          </a:solidFill>
        </p:grpSpPr>
        <p:sp>
          <p:nvSpPr>
            <p:cNvPr id="37" name="Chevron 12">
              <a:extLst>
                <a:ext uri="{FF2B5EF4-FFF2-40B4-BE49-F238E27FC236}">
                  <a16:creationId xmlns:a16="http://schemas.microsoft.com/office/drawing/2014/main" id="{A83BED45-F2EB-D091-6DE3-5E8B1D6CEB2C}"/>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8" name="Rectangle 13">
              <a:extLst>
                <a:ext uri="{FF2B5EF4-FFF2-40B4-BE49-F238E27FC236}">
                  <a16:creationId xmlns:a16="http://schemas.microsoft.com/office/drawing/2014/main" id="{D164DCAF-9794-2C00-40C4-5C316426B4FE}"/>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9" name="Rectangle 14">
              <a:extLst>
                <a:ext uri="{FF2B5EF4-FFF2-40B4-BE49-F238E27FC236}">
                  <a16:creationId xmlns:a16="http://schemas.microsoft.com/office/drawing/2014/main" id="{45744741-7043-A0DA-0192-05437848D986}"/>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33" name="TextBox 32">
            <a:extLst>
              <a:ext uri="{FF2B5EF4-FFF2-40B4-BE49-F238E27FC236}">
                <a16:creationId xmlns:a16="http://schemas.microsoft.com/office/drawing/2014/main" id="{271C1ED1-702F-AAA0-529F-F1FEE2E70BBC}"/>
              </a:ext>
            </a:extLst>
          </p:cNvPr>
          <p:cNvSpPr txBox="1"/>
          <p:nvPr/>
        </p:nvSpPr>
        <p:spPr>
          <a:xfrm>
            <a:off x="4327264" y="4980899"/>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03</a:t>
            </a:r>
            <a:endParaRPr lang="ko-KR" altLang="en-US" sz="6000" b="1" dirty="0">
              <a:solidFill>
                <a:schemeClr val="accent6"/>
              </a:solidFill>
              <a:cs typeface="Arial" pitchFamily="34" charset="0"/>
            </a:endParaRPr>
          </a:p>
        </p:txBody>
      </p:sp>
      <p:grpSp>
        <p:nvGrpSpPr>
          <p:cNvPr id="43" name="Group 23">
            <a:extLst>
              <a:ext uri="{FF2B5EF4-FFF2-40B4-BE49-F238E27FC236}">
                <a16:creationId xmlns:a16="http://schemas.microsoft.com/office/drawing/2014/main" id="{C6FEA809-9FA7-946F-6EAE-BEFABC0DFF53}"/>
              </a:ext>
            </a:extLst>
          </p:cNvPr>
          <p:cNvGrpSpPr/>
          <p:nvPr/>
        </p:nvGrpSpPr>
        <p:grpSpPr>
          <a:xfrm>
            <a:off x="6810880" y="2305626"/>
            <a:ext cx="5051382" cy="1084784"/>
            <a:chOff x="2551704" y="4283314"/>
            <a:chExt cx="935720" cy="1084784"/>
          </a:xfrm>
        </p:grpSpPr>
        <p:sp>
          <p:nvSpPr>
            <p:cNvPr id="44" name="TextBox 43">
              <a:extLst>
                <a:ext uri="{FF2B5EF4-FFF2-40B4-BE49-F238E27FC236}">
                  <a16:creationId xmlns:a16="http://schemas.microsoft.com/office/drawing/2014/main" id="{74314C78-1811-DC8A-AB32-C98F1EA695AA}"/>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Develop early warning systems that can identify emerging risks in West African markets. These systems can include monitoring economic indicators, political stability, climate patterns, and other factors that may impact the insurance industry.</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0A56A77-61DB-C785-6A15-6875A5DB6FA1}"/>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6"/>
                  </a:solidFill>
                  <a:latin typeface="Arial" panose="020B0604020202020204" pitchFamily="34" charset="0"/>
                  <a:cs typeface="Arial" panose="020B0604020202020204" pitchFamily="34" charset="0"/>
                </a:rPr>
                <a:t>Early Warning Systems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48" name="Group 26">
            <a:extLst>
              <a:ext uri="{FF2B5EF4-FFF2-40B4-BE49-F238E27FC236}">
                <a16:creationId xmlns:a16="http://schemas.microsoft.com/office/drawing/2014/main" id="{1A60D891-AE34-1856-9880-9A274F06F7E4}"/>
              </a:ext>
            </a:extLst>
          </p:cNvPr>
          <p:cNvGrpSpPr/>
          <p:nvPr/>
        </p:nvGrpSpPr>
        <p:grpSpPr>
          <a:xfrm>
            <a:off x="6789519" y="4813203"/>
            <a:ext cx="5031737" cy="1046440"/>
            <a:chOff x="2551704" y="4283314"/>
            <a:chExt cx="1111823" cy="1046440"/>
          </a:xfrm>
        </p:grpSpPr>
        <p:sp>
          <p:nvSpPr>
            <p:cNvPr id="70" name="TextBox 69">
              <a:extLst>
                <a:ext uri="{FF2B5EF4-FFF2-40B4-BE49-F238E27FC236}">
                  <a16:creationId xmlns:a16="http://schemas.microsoft.com/office/drawing/2014/main" id="{58B056EE-1574-E4CF-DE88-A3FF06E074C8}"/>
                </a:ext>
              </a:extLst>
            </p:cNvPr>
            <p:cNvSpPr txBox="1"/>
            <p:nvPr/>
          </p:nvSpPr>
          <p:spPr>
            <a:xfrm>
              <a:off x="2551706" y="4560313"/>
              <a:ext cx="1111821" cy="769441"/>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Regularly </a:t>
              </a:r>
              <a:r>
                <a:rPr lang="en-GB" sz="1100" dirty="0" err="1">
                  <a:effectLst/>
                  <a:latin typeface="Arial" panose="020B0604020202020204" pitchFamily="34" charset="0"/>
                  <a:ea typeface="Calibri" panose="020F0502020204030204" pitchFamily="34" charset="0"/>
                </a:rPr>
                <a:t>analyze</a:t>
              </a:r>
              <a:r>
                <a:rPr lang="en-GB" sz="1100" dirty="0">
                  <a:effectLst/>
                  <a:latin typeface="Arial" panose="020B0604020202020204" pitchFamily="34" charset="0"/>
                  <a:ea typeface="Calibri" panose="020F0502020204030204" pitchFamily="34" charset="0"/>
                </a:rPr>
                <a:t> market trends, including shifts in consumer preferences, economic developments, and changes in regulatory environments. Staying attuned to these trends allows insurers to adapt their strategies and product offerings.</a:t>
              </a:r>
              <a:endParaRPr lang="ko-KR" altLang="en-US" sz="1100" dirty="0">
                <a:solidFill>
                  <a:schemeClr val="tx1">
                    <a:lumMod val="75000"/>
                    <a:lumOff val="25000"/>
                  </a:schemeClr>
                </a:solidFill>
                <a:cs typeface="Arial" pitchFamily="34" charset="0"/>
              </a:endParaRPr>
            </a:p>
          </p:txBody>
        </p:sp>
        <p:sp>
          <p:nvSpPr>
            <p:cNvPr id="71" name="TextBox 70">
              <a:extLst>
                <a:ext uri="{FF2B5EF4-FFF2-40B4-BE49-F238E27FC236}">
                  <a16:creationId xmlns:a16="http://schemas.microsoft.com/office/drawing/2014/main" id="{C0F9AE8E-3F40-EA9A-6860-2DC9D797B11B}"/>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Market Trend Analysis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72" name="Group 29">
            <a:extLst>
              <a:ext uri="{FF2B5EF4-FFF2-40B4-BE49-F238E27FC236}">
                <a16:creationId xmlns:a16="http://schemas.microsoft.com/office/drawing/2014/main" id="{9279DCBD-A2DE-C964-512C-44B6C785B194}"/>
              </a:ext>
            </a:extLst>
          </p:cNvPr>
          <p:cNvGrpSpPr/>
          <p:nvPr/>
        </p:nvGrpSpPr>
        <p:grpSpPr>
          <a:xfrm>
            <a:off x="214640" y="3534922"/>
            <a:ext cx="4926855" cy="1084784"/>
            <a:chOff x="2385861" y="4283314"/>
            <a:chExt cx="1101563" cy="1084784"/>
          </a:xfrm>
        </p:grpSpPr>
        <p:sp>
          <p:nvSpPr>
            <p:cNvPr id="73" name="TextBox 72">
              <a:extLst>
                <a:ext uri="{FF2B5EF4-FFF2-40B4-BE49-F238E27FC236}">
                  <a16:creationId xmlns:a16="http://schemas.microsoft.com/office/drawing/2014/main" id="{84F9CBE9-3487-32BD-3538-D07882AFBF35}"/>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Given the region's vulnerability to climate change, insurers should conduct thorough climate risk assessments. These assessments can inform the development of climate-resilient insurance products and underwriting criteria.</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5095F49D-017F-39C3-E6F3-EA2C219C088B}"/>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Climate Risk Assessment</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75" name="Straight Connector 35">
            <a:extLst>
              <a:ext uri="{FF2B5EF4-FFF2-40B4-BE49-F238E27FC236}">
                <a16:creationId xmlns:a16="http://schemas.microsoft.com/office/drawing/2014/main" id="{70CB5358-31F1-DBD3-8150-2B96E9A75AE8}"/>
              </a:ext>
            </a:extLst>
          </p:cNvPr>
          <p:cNvCxnSpPr/>
          <p:nvPr/>
        </p:nvCxnSpPr>
        <p:spPr>
          <a:xfrm>
            <a:off x="6810880" y="2235769"/>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36">
            <a:extLst>
              <a:ext uri="{FF2B5EF4-FFF2-40B4-BE49-F238E27FC236}">
                <a16:creationId xmlns:a16="http://schemas.microsoft.com/office/drawing/2014/main" id="{D773A4DA-F91F-8F1A-203E-4FF49C42D14C}"/>
              </a:ext>
            </a:extLst>
          </p:cNvPr>
          <p:cNvCxnSpPr/>
          <p:nvPr/>
        </p:nvCxnSpPr>
        <p:spPr>
          <a:xfrm>
            <a:off x="6810880" y="3440223"/>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37">
            <a:extLst>
              <a:ext uri="{FF2B5EF4-FFF2-40B4-BE49-F238E27FC236}">
                <a16:creationId xmlns:a16="http://schemas.microsoft.com/office/drawing/2014/main" id="{3B81C183-BB1B-945D-84BE-4A6C89546724}"/>
              </a:ext>
            </a:extLst>
          </p:cNvPr>
          <p:cNvCxnSpPr/>
          <p:nvPr/>
        </p:nvCxnSpPr>
        <p:spPr>
          <a:xfrm>
            <a:off x="6810880" y="4761768"/>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38">
            <a:extLst>
              <a:ext uri="{FF2B5EF4-FFF2-40B4-BE49-F238E27FC236}">
                <a16:creationId xmlns:a16="http://schemas.microsoft.com/office/drawing/2014/main" id="{E9E09E91-9E87-0503-FBAC-F2332B6BE718}"/>
              </a:ext>
            </a:extLst>
          </p:cNvPr>
          <p:cNvCxnSpPr/>
          <p:nvPr/>
        </p:nvCxnSpPr>
        <p:spPr>
          <a:xfrm>
            <a:off x="6810880" y="5915422"/>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39">
            <a:extLst>
              <a:ext uri="{FF2B5EF4-FFF2-40B4-BE49-F238E27FC236}">
                <a16:creationId xmlns:a16="http://schemas.microsoft.com/office/drawing/2014/main" id="{B7716104-A65F-CF98-BFBF-E003525DEC27}"/>
              </a:ext>
            </a:extLst>
          </p:cNvPr>
          <p:cNvCxnSpPr/>
          <p:nvPr/>
        </p:nvCxnSpPr>
        <p:spPr>
          <a:xfrm>
            <a:off x="821496" y="343762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40">
            <a:extLst>
              <a:ext uri="{FF2B5EF4-FFF2-40B4-BE49-F238E27FC236}">
                <a16:creationId xmlns:a16="http://schemas.microsoft.com/office/drawing/2014/main" id="{A5DE5067-0D8A-C7E5-C72D-584F5187E091}"/>
              </a:ext>
            </a:extLst>
          </p:cNvPr>
          <p:cNvCxnSpPr/>
          <p:nvPr/>
        </p:nvCxnSpPr>
        <p:spPr>
          <a:xfrm>
            <a:off x="821496" y="4756378"/>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3D3A1B4-E789-E50E-4378-73BDC8A8274A}"/>
              </a:ext>
            </a:extLst>
          </p:cNvPr>
          <p:cNvSpPr>
            <a:spLocks noGrp="1"/>
          </p:cNvSpPr>
          <p:nvPr>
            <p:ph type="sldNum" sz="quarter" idx="12"/>
          </p:nvPr>
        </p:nvSpPr>
        <p:spPr/>
        <p:txBody>
          <a:bodyPr/>
          <a:lstStyle/>
          <a:p>
            <a:fld id="{21A9E2F6-F80B-4915-AC1C-34F442F667D7}" type="slidenum">
              <a:rPr lang="en-GB" smtClean="0"/>
              <a:t>52</a:t>
            </a:fld>
            <a:endParaRPr lang="en-GB"/>
          </a:p>
        </p:txBody>
      </p:sp>
      <p:sp>
        <p:nvSpPr>
          <p:cNvPr id="3" name="Rectangle 2">
            <a:extLst>
              <a:ext uri="{FF2B5EF4-FFF2-40B4-BE49-F238E27FC236}">
                <a16:creationId xmlns:a16="http://schemas.microsoft.com/office/drawing/2014/main" id="{A6D125A8-F826-7A53-36A6-4286D56755E1}"/>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97CB888-1C22-D79E-2BD0-2411F801F591}"/>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BE9B163-DD6B-C550-3460-D5885D24767D}"/>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7F0A22D-361B-61D4-0237-E1BAC8B96C99}"/>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7455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Research and Data Analytics</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317168"/>
            <a:ext cx="8268340" cy="367216"/>
          </a:xfrm>
          <a:prstGeom prst="rect">
            <a:avLst/>
          </a:prstGeom>
          <a:noFill/>
        </p:spPr>
        <p:txBody>
          <a:bodyPr wrap="square">
            <a:spAutoFit/>
          </a:bodyPr>
          <a:lstStyle/>
          <a:p>
            <a:pPr>
              <a:lnSpc>
                <a:spcPct val="107000"/>
              </a:lnSpc>
              <a:spcAft>
                <a:spcPts val="800"/>
              </a:spcAft>
            </a:pPr>
            <a:r>
              <a:rPr lang="en-GB" sz="1800" b="1" kern="100" dirty="0">
                <a:solidFill>
                  <a:schemeClr val="accent6"/>
                </a:solidFill>
                <a:effectLst/>
                <a:latin typeface="Arial" panose="020B0604020202020204" pitchFamily="34" charset="0"/>
                <a:ea typeface="Calibri" panose="020F0502020204030204" pitchFamily="34" charset="0"/>
                <a:cs typeface="Arial" panose="020B0604020202020204" pitchFamily="34" charset="0"/>
              </a:rPr>
              <a:t>Identifying Emerging Risks and Market Trends</a:t>
            </a:r>
          </a:p>
        </p:txBody>
      </p:sp>
      <p:grpSp>
        <p:nvGrpSpPr>
          <p:cNvPr id="3" name="Group 3">
            <a:extLst>
              <a:ext uri="{FF2B5EF4-FFF2-40B4-BE49-F238E27FC236}">
                <a16:creationId xmlns:a16="http://schemas.microsoft.com/office/drawing/2014/main" id="{60A1FE7E-0139-F396-1EEB-C9B9FDA6BBF6}"/>
              </a:ext>
            </a:extLst>
          </p:cNvPr>
          <p:cNvGrpSpPr/>
          <p:nvPr/>
        </p:nvGrpSpPr>
        <p:grpSpPr>
          <a:xfrm>
            <a:off x="5502978" y="1821159"/>
            <a:ext cx="593022" cy="897078"/>
            <a:chOff x="4136752" y="1733231"/>
            <a:chExt cx="723792" cy="1422710"/>
          </a:xfrm>
          <a:solidFill>
            <a:srgbClr val="336600"/>
          </a:solidFill>
        </p:grpSpPr>
        <p:sp>
          <p:nvSpPr>
            <p:cNvPr id="19" name="Chevron 4">
              <a:extLst>
                <a:ext uri="{FF2B5EF4-FFF2-40B4-BE49-F238E27FC236}">
                  <a16:creationId xmlns:a16="http://schemas.microsoft.com/office/drawing/2014/main" id="{07434FDB-FF01-E474-E8B4-2B1BE02A6A56}"/>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0" name="Rectangle 5">
              <a:extLst>
                <a:ext uri="{FF2B5EF4-FFF2-40B4-BE49-F238E27FC236}">
                  <a16:creationId xmlns:a16="http://schemas.microsoft.com/office/drawing/2014/main" id="{17D6FC5D-2D27-93F0-BBD4-21EF270CFB94}"/>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1" name="Rectangle 6">
              <a:extLst>
                <a:ext uri="{FF2B5EF4-FFF2-40B4-BE49-F238E27FC236}">
                  <a16:creationId xmlns:a16="http://schemas.microsoft.com/office/drawing/2014/main" id="{7B305E6F-ECD5-0BA0-BBA0-91591CC466EF}"/>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5" name="TextBox 4">
            <a:extLst>
              <a:ext uri="{FF2B5EF4-FFF2-40B4-BE49-F238E27FC236}">
                <a16:creationId xmlns:a16="http://schemas.microsoft.com/office/drawing/2014/main" id="{9CAF095D-F2AB-8B93-12F0-CF7A159372FD}"/>
              </a:ext>
            </a:extLst>
          </p:cNvPr>
          <p:cNvSpPr txBox="1"/>
          <p:nvPr/>
        </p:nvSpPr>
        <p:spPr>
          <a:xfrm>
            <a:off x="4327264" y="184478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04</a:t>
            </a:r>
            <a:endParaRPr lang="ko-KR" altLang="en-US" sz="6000" b="1" dirty="0">
              <a:solidFill>
                <a:schemeClr val="accent6"/>
              </a:solidFill>
              <a:cs typeface="Arial" pitchFamily="34" charset="0"/>
            </a:endParaRPr>
          </a:p>
        </p:txBody>
      </p:sp>
      <p:grpSp>
        <p:nvGrpSpPr>
          <p:cNvPr id="23" name="Group 7">
            <a:extLst>
              <a:ext uri="{FF2B5EF4-FFF2-40B4-BE49-F238E27FC236}">
                <a16:creationId xmlns:a16="http://schemas.microsoft.com/office/drawing/2014/main" id="{144E5141-DD9A-F716-2548-500DECB38150}"/>
              </a:ext>
            </a:extLst>
          </p:cNvPr>
          <p:cNvGrpSpPr/>
          <p:nvPr/>
        </p:nvGrpSpPr>
        <p:grpSpPr>
          <a:xfrm rot="10800000">
            <a:off x="5849631" y="3560461"/>
            <a:ext cx="593022" cy="897078"/>
            <a:chOff x="4136752" y="1733231"/>
            <a:chExt cx="723792" cy="1422710"/>
          </a:xfrm>
          <a:solidFill>
            <a:srgbClr val="336600"/>
          </a:solidFill>
        </p:grpSpPr>
        <p:sp>
          <p:nvSpPr>
            <p:cNvPr id="25" name="Chevron 8">
              <a:extLst>
                <a:ext uri="{FF2B5EF4-FFF2-40B4-BE49-F238E27FC236}">
                  <a16:creationId xmlns:a16="http://schemas.microsoft.com/office/drawing/2014/main" id="{78DB6231-2199-1BE2-FA4B-60D12A0A523F}"/>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6" name="Rectangle 9">
              <a:extLst>
                <a:ext uri="{FF2B5EF4-FFF2-40B4-BE49-F238E27FC236}">
                  <a16:creationId xmlns:a16="http://schemas.microsoft.com/office/drawing/2014/main" id="{80937D3D-7475-D91E-3F5E-350432B5AFDE}"/>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7" name="Rectangle 10">
              <a:extLst>
                <a:ext uri="{FF2B5EF4-FFF2-40B4-BE49-F238E27FC236}">
                  <a16:creationId xmlns:a16="http://schemas.microsoft.com/office/drawing/2014/main" id="{35BF4A39-B803-B1FA-1486-5B7C4A5D0AF5}"/>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24" name="TextBox 23">
            <a:extLst>
              <a:ext uri="{FF2B5EF4-FFF2-40B4-BE49-F238E27FC236}">
                <a16:creationId xmlns:a16="http://schemas.microsoft.com/office/drawing/2014/main" id="{8893873B-C9E8-33F6-F106-BB294B26405A}"/>
              </a:ext>
            </a:extLst>
          </p:cNvPr>
          <p:cNvSpPr txBox="1"/>
          <p:nvPr/>
        </p:nvSpPr>
        <p:spPr>
          <a:xfrm>
            <a:off x="6601294" y="352832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05</a:t>
            </a:r>
            <a:endParaRPr lang="ko-KR" altLang="en-US" sz="6000" b="1" dirty="0">
              <a:solidFill>
                <a:schemeClr val="accent6"/>
              </a:solidFill>
              <a:cs typeface="Arial" pitchFamily="34" charset="0"/>
            </a:endParaRPr>
          </a:p>
        </p:txBody>
      </p:sp>
      <p:grpSp>
        <p:nvGrpSpPr>
          <p:cNvPr id="40" name="Group 23">
            <a:extLst>
              <a:ext uri="{FF2B5EF4-FFF2-40B4-BE49-F238E27FC236}">
                <a16:creationId xmlns:a16="http://schemas.microsoft.com/office/drawing/2014/main" id="{C32818FD-8630-14B8-05C8-F70D23F9E0EC}"/>
              </a:ext>
            </a:extLst>
          </p:cNvPr>
          <p:cNvGrpSpPr/>
          <p:nvPr/>
        </p:nvGrpSpPr>
        <p:grpSpPr>
          <a:xfrm>
            <a:off x="6810880" y="1898017"/>
            <a:ext cx="5051382" cy="903645"/>
            <a:chOff x="2551704" y="4283314"/>
            <a:chExt cx="935720" cy="903645"/>
          </a:xfrm>
        </p:grpSpPr>
        <p:sp>
          <p:nvSpPr>
            <p:cNvPr id="41" name="TextBox 40">
              <a:extLst>
                <a:ext uri="{FF2B5EF4-FFF2-40B4-BE49-F238E27FC236}">
                  <a16:creationId xmlns:a16="http://schemas.microsoft.com/office/drawing/2014/main" id="{BBDE6331-5C2E-F1F6-8F86-ECB56066A172}"/>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Monitor the activities of competitors to identify emerging market opportunities or potential threats. Understanding the competitive landscape is essential for effective strategic planning.</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02120DE-C81A-C973-659E-A2D2901BA48C}"/>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Competitor Analysis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50" name="Group 29">
            <a:extLst>
              <a:ext uri="{FF2B5EF4-FFF2-40B4-BE49-F238E27FC236}">
                <a16:creationId xmlns:a16="http://schemas.microsoft.com/office/drawing/2014/main" id="{4D4D7C1D-A06D-1605-4430-BDDC5C4E5517}"/>
              </a:ext>
            </a:extLst>
          </p:cNvPr>
          <p:cNvGrpSpPr/>
          <p:nvPr/>
        </p:nvGrpSpPr>
        <p:grpSpPr>
          <a:xfrm>
            <a:off x="214640" y="3478925"/>
            <a:ext cx="4926855" cy="1084784"/>
            <a:chOff x="2385861" y="4283314"/>
            <a:chExt cx="1101563" cy="1084784"/>
          </a:xfrm>
        </p:grpSpPr>
        <p:sp>
          <p:nvSpPr>
            <p:cNvPr id="51" name="TextBox 50">
              <a:extLst>
                <a:ext uri="{FF2B5EF4-FFF2-40B4-BE49-F238E27FC236}">
                  <a16:creationId xmlns:a16="http://schemas.microsoft.com/office/drawing/2014/main" id="{6D65489E-563B-0AA1-9F6E-9C16F1A53062}"/>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Collaborate with industry associations, government agencies, and research institutions to conduct in-depth studies on insurance-related topics. These studies can provide valuable insights into the needs and challenges of the West African insurance market.</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196A0BD5-50F7-A96B-772C-20930F9C1EF9}"/>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Collaborative Research</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53" name="Straight Connector 35">
            <a:extLst>
              <a:ext uri="{FF2B5EF4-FFF2-40B4-BE49-F238E27FC236}">
                <a16:creationId xmlns:a16="http://schemas.microsoft.com/office/drawing/2014/main" id="{A37769C4-91E5-9A7B-27B2-5CB4447A19D9}"/>
              </a:ext>
            </a:extLst>
          </p:cNvPr>
          <p:cNvCxnSpPr/>
          <p:nvPr/>
        </p:nvCxnSpPr>
        <p:spPr>
          <a:xfrm>
            <a:off x="6810880" y="182816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36">
            <a:extLst>
              <a:ext uri="{FF2B5EF4-FFF2-40B4-BE49-F238E27FC236}">
                <a16:creationId xmlns:a16="http://schemas.microsoft.com/office/drawing/2014/main" id="{DC9ED724-1F72-73AE-767D-4259410D3D46}"/>
              </a:ext>
            </a:extLst>
          </p:cNvPr>
          <p:cNvCxnSpPr/>
          <p:nvPr/>
        </p:nvCxnSpPr>
        <p:spPr>
          <a:xfrm>
            <a:off x="6810880" y="3384226"/>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39">
            <a:extLst>
              <a:ext uri="{FF2B5EF4-FFF2-40B4-BE49-F238E27FC236}">
                <a16:creationId xmlns:a16="http://schemas.microsoft.com/office/drawing/2014/main" id="{20467F8A-9941-D8DC-FA4E-2DA503193043}"/>
              </a:ext>
            </a:extLst>
          </p:cNvPr>
          <p:cNvCxnSpPr/>
          <p:nvPr/>
        </p:nvCxnSpPr>
        <p:spPr>
          <a:xfrm>
            <a:off x="821496" y="3446942"/>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40">
            <a:extLst>
              <a:ext uri="{FF2B5EF4-FFF2-40B4-BE49-F238E27FC236}">
                <a16:creationId xmlns:a16="http://schemas.microsoft.com/office/drawing/2014/main" id="{254F29E0-C409-6B9C-6DDA-BDB764176795}"/>
              </a:ext>
            </a:extLst>
          </p:cNvPr>
          <p:cNvCxnSpPr/>
          <p:nvPr/>
        </p:nvCxnSpPr>
        <p:spPr>
          <a:xfrm>
            <a:off x="821496" y="4664096"/>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6B5E5DE7-30DD-F70E-9928-B8ED5CBF2818}"/>
              </a:ext>
            </a:extLst>
          </p:cNvPr>
          <p:cNvSpPr>
            <a:spLocks noGrp="1"/>
          </p:cNvSpPr>
          <p:nvPr>
            <p:ph type="sldNum" sz="quarter" idx="12"/>
          </p:nvPr>
        </p:nvSpPr>
        <p:spPr/>
        <p:txBody>
          <a:bodyPr/>
          <a:lstStyle/>
          <a:p>
            <a:fld id="{21A9E2F6-F80B-4915-AC1C-34F442F667D7}" type="slidenum">
              <a:rPr lang="en-GB" smtClean="0"/>
              <a:t>53</a:t>
            </a:fld>
            <a:endParaRPr lang="en-GB"/>
          </a:p>
        </p:txBody>
      </p:sp>
      <p:sp>
        <p:nvSpPr>
          <p:cNvPr id="7" name="Rectangle 6">
            <a:extLst>
              <a:ext uri="{FF2B5EF4-FFF2-40B4-BE49-F238E27FC236}">
                <a16:creationId xmlns:a16="http://schemas.microsoft.com/office/drawing/2014/main" id="{377F8405-1B6A-C3B6-49E6-ACCDD8D981D0}"/>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8857AB8-2F1F-F2FB-7A8A-B702CF29888A}"/>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AE9E10E-C7E0-6499-42AD-097AFC933380}"/>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053C82F-BAE2-1531-8ECD-79492F038A67}"/>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9113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Research and Data Analytics</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317168"/>
            <a:ext cx="8268340" cy="367216"/>
          </a:xfrm>
          <a:prstGeom prst="rect">
            <a:avLst/>
          </a:prstGeom>
          <a:noFill/>
        </p:spPr>
        <p:txBody>
          <a:bodyPr wrap="square">
            <a:spAutoFit/>
          </a:bodyPr>
          <a:lstStyle/>
          <a:p>
            <a:pPr>
              <a:lnSpc>
                <a:spcPct val="107000"/>
              </a:lnSpc>
              <a:spcAft>
                <a:spcPts val="800"/>
              </a:spcAft>
            </a:pPr>
            <a:r>
              <a:rPr lang="en-GB" b="1" kern="100" dirty="0">
                <a:solidFill>
                  <a:schemeClr val="accent6"/>
                </a:solidFill>
                <a:latin typeface="Arial" panose="020B0604020202020204" pitchFamily="34" charset="0"/>
                <a:ea typeface="Calibri" panose="020F0502020204030204" pitchFamily="34" charset="0"/>
                <a:cs typeface="Arial" panose="020B0604020202020204" pitchFamily="34" charset="0"/>
              </a:rPr>
              <a:t>Risk Mitigation and Product Development</a:t>
            </a:r>
          </a:p>
        </p:txBody>
      </p:sp>
      <p:grpSp>
        <p:nvGrpSpPr>
          <p:cNvPr id="8" name="Group 3">
            <a:extLst>
              <a:ext uri="{FF2B5EF4-FFF2-40B4-BE49-F238E27FC236}">
                <a16:creationId xmlns:a16="http://schemas.microsoft.com/office/drawing/2014/main" id="{21AEB3B3-B486-7A8B-5FBA-634DB68C12C5}"/>
              </a:ext>
            </a:extLst>
          </p:cNvPr>
          <p:cNvGrpSpPr/>
          <p:nvPr/>
        </p:nvGrpSpPr>
        <p:grpSpPr>
          <a:xfrm>
            <a:off x="5502978" y="2366653"/>
            <a:ext cx="593022" cy="897078"/>
            <a:chOff x="4136752" y="1733231"/>
            <a:chExt cx="723792" cy="1422710"/>
          </a:xfrm>
          <a:solidFill>
            <a:srgbClr val="336600"/>
          </a:solidFill>
        </p:grpSpPr>
        <p:sp>
          <p:nvSpPr>
            <p:cNvPr id="10" name="Chevron 4">
              <a:extLst>
                <a:ext uri="{FF2B5EF4-FFF2-40B4-BE49-F238E27FC236}">
                  <a16:creationId xmlns:a16="http://schemas.microsoft.com/office/drawing/2014/main" id="{3F46B7E9-86E3-01CF-E7DE-5146EFE9A272}"/>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1" name="Rectangle 5">
              <a:extLst>
                <a:ext uri="{FF2B5EF4-FFF2-40B4-BE49-F238E27FC236}">
                  <a16:creationId xmlns:a16="http://schemas.microsoft.com/office/drawing/2014/main" id="{DEF3DE89-2757-BB71-F340-DE9F34640B1D}"/>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2" name="Rectangle 6">
              <a:extLst>
                <a:ext uri="{FF2B5EF4-FFF2-40B4-BE49-F238E27FC236}">
                  <a16:creationId xmlns:a16="http://schemas.microsoft.com/office/drawing/2014/main" id="{0C042F91-3EC5-17C8-4370-CDEEC7AD8F7C}"/>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9" name="TextBox 8">
            <a:extLst>
              <a:ext uri="{FF2B5EF4-FFF2-40B4-BE49-F238E27FC236}">
                <a16:creationId xmlns:a16="http://schemas.microsoft.com/office/drawing/2014/main" id="{A2D2E563-A47A-2843-5BAF-5B1F98D9C6D0}"/>
              </a:ext>
            </a:extLst>
          </p:cNvPr>
          <p:cNvSpPr txBox="1"/>
          <p:nvPr/>
        </p:nvSpPr>
        <p:spPr>
          <a:xfrm>
            <a:off x="4327264" y="2390274"/>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01</a:t>
            </a:r>
            <a:endParaRPr lang="ko-KR" altLang="en-US" sz="6000" b="1" dirty="0">
              <a:solidFill>
                <a:schemeClr val="accent6"/>
              </a:solidFill>
              <a:cs typeface="Arial" pitchFamily="34" charset="0"/>
            </a:endParaRPr>
          </a:p>
        </p:txBody>
      </p:sp>
      <p:grpSp>
        <p:nvGrpSpPr>
          <p:cNvPr id="14" name="Group 7">
            <a:extLst>
              <a:ext uri="{FF2B5EF4-FFF2-40B4-BE49-F238E27FC236}">
                <a16:creationId xmlns:a16="http://schemas.microsoft.com/office/drawing/2014/main" id="{132E3FD6-538B-12C6-DBCE-64C892AD3314}"/>
              </a:ext>
            </a:extLst>
          </p:cNvPr>
          <p:cNvGrpSpPr/>
          <p:nvPr/>
        </p:nvGrpSpPr>
        <p:grpSpPr>
          <a:xfrm rot="10800000">
            <a:off x="5849631" y="3551143"/>
            <a:ext cx="593022" cy="897078"/>
            <a:chOff x="4136752" y="1733231"/>
            <a:chExt cx="723792" cy="1422710"/>
          </a:xfrm>
          <a:solidFill>
            <a:srgbClr val="336600"/>
          </a:solidFill>
        </p:grpSpPr>
        <p:sp>
          <p:nvSpPr>
            <p:cNvPr id="16" name="Chevron 8">
              <a:extLst>
                <a:ext uri="{FF2B5EF4-FFF2-40B4-BE49-F238E27FC236}">
                  <a16:creationId xmlns:a16="http://schemas.microsoft.com/office/drawing/2014/main" id="{CBEEE156-2A1A-C5F5-D7EE-CB58969DDC8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7" name="Rectangle 9">
              <a:extLst>
                <a:ext uri="{FF2B5EF4-FFF2-40B4-BE49-F238E27FC236}">
                  <a16:creationId xmlns:a16="http://schemas.microsoft.com/office/drawing/2014/main" id="{D4BA0521-E521-C804-741F-84BB884E6751}"/>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18" name="Rectangle 10">
              <a:extLst>
                <a:ext uri="{FF2B5EF4-FFF2-40B4-BE49-F238E27FC236}">
                  <a16:creationId xmlns:a16="http://schemas.microsoft.com/office/drawing/2014/main" id="{8EB77978-73C9-D4DC-79FD-DA14C187DD45}"/>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15" name="TextBox 14">
            <a:extLst>
              <a:ext uri="{FF2B5EF4-FFF2-40B4-BE49-F238E27FC236}">
                <a16:creationId xmlns:a16="http://schemas.microsoft.com/office/drawing/2014/main" id="{65463404-EF8F-A33F-313A-127D285D0C92}"/>
              </a:ext>
            </a:extLst>
          </p:cNvPr>
          <p:cNvSpPr txBox="1"/>
          <p:nvPr/>
        </p:nvSpPr>
        <p:spPr>
          <a:xfrm>
            <a:off x="6601294" y="362252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02</a:t>
            </a:r>
            <a:endParaRPr lang="ko-KR" altLang="en-US" sz="6000" b="1" dirty="0">
              <a:solidFill>
                <a:schemeClr val="accent6"/>
              </a:solidFill>
              <a:cs typeface="Arial" pitchFamily="34" charset="0"/>
            </a:endParaRPr>
          </a:p>
        </p:txBody>
      </p:sp>
      <p:grpSp>
        <p:nvGrpSpPr>
          <p:cNvPr id="32" name="Group 11">
            <a:extLst>
              <a:ext uri="{FF2B5EF4-FFF2-40B4-BE49-F238E27FC236}">
                <a16:creationId xmlns:a16="http://schemas.microsoft.com/office/drawing/2014/main" id="{2F776C99-1DCA-B1A4-C00A-13890502B689}"/>
              </a:ext>
            </a:extLst>
          </p:cNvPr>
          <p:cNvGrpSpPr/>
          <p:nvPr/>
        </p:nvGrpSpPr>
        <p:grpSpPr>
          <a:xfrm>
            <a:off x="5502978" y="4926132"/>
            <a:ext cx="593022" cy="897078"/>
            <a:chOff x="4136752" y="1733231"/>
            <a:chExt cx="723792" cy="1422710"/>
          </a:xfrm>
          <a:solidFill>
            <a:srgbClr val="336600"/>
          </a:solidFill>
        </p:grpSpPr>
        <p:sp>
          <p:nvSpPr>
            <p:cNvPr id="37" name="Chevron 12">
              <a:extLst>
                <a:ext uri="{FF2B5EF4-FFF2-40B4-BE49-F238E27FC236}">
                  <a16:creationId xmlns:a16="http://schemas.microsoft.com/office/drawing/2014/main" id="{A83BED45-F2EB-D091-6DE3-5E8B1D6CEB2C}"/>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8" name="Rectangle 13">
              <a:extLst>
                <a:ext uri="{FF2B5EF4-FFF2-40B4-BE49-F238E27FC236}">
                  <a16:creationId xmlns:a16="http://schemas.microsoft.com/office/drawing/2014/main" id="{D164DCAF-9794-2C00-40C4-5C316426B4FE}"/>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39" name="Rectangle 14">
              <a:extLst>
                <a:ext uri="{FF2B5EF4-FFF2-40B4-BE49-F238E27FC236}">
                  <a16:creationId xmlns:a16="http://schemas.microsoft.com/office/drawing/2014/main" id="{45744741-7043-A0DA-0192-05437848D986}"/>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33" name="TextBox 32">
            <a:extLst>
              <a:ext uri="{FF2B5EF4-FFF2-40B4-BE49-F238E27FC236}">
                <a16:creationId xmlns:a16="http://schemas.microsoft.com/office/drawing/2014/main" id="{271C1ED1-702F-AAA0-529F-F1FEE2E70BBC}"/>
              </a:ext>
            </a:extLst>
          </p:cNvPr>
          <p:cNvSpPr txBox="1"/>
          <p:nvPr/>
        </p:nvSpPr>
        <p:spPr>
          <a:xfrm>
            <a:off x="4327264" y="4980899"/>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03</a:t>
            </a:r>
            <a:endParaRPr lang="ko-KR" altLang="en-US" sz="6000" b="1" dirty="0">
              <a:solidFill>
                <a:schemeClr val="accent6"/>
              </a:solidFill>
              <a:cs typeface="Arial" pitchFamily="34" charset="0"/>
            </a:endParaRPr>
          </a:p>
        </p:txBody>
      </p:sp>
      <p:grpSp>
        <p:nvGrpSpPr>
          <p:cNvPr id="43" name="Group 23">
            <a:extLst>
              <a:ext uri="{FF2B5EF4-FFF2-40B4-BE49-F238E27FC236}">
                <a16:creationId xmlns:a16="http://schemas.microsoft.com/office/drawing/2014/main" id="{C6FEA809-9FA7-946F-6EAE-BEFABC0DFF53}"/>
              </a:ext>
            </a:extLst>
          </p:cNvPr>
          <p:cNvGrpSpPr/>
          <p:nvPr/>
        </p:nvGrpSpPr>
        <p:grpSpPr>
          <a:xfrm>
            <a:off x="6810880" y="2305626"/>
            <a:ext cx="5051382" cy="1084784"/>
            <a:chOff x="2551704" y="4283314"/>
            <a:chExt cx="935720" cy="1084784"/>
          </a:xfrm>
        </p:grpSpPr>
        <p:sp>
          <p:nvSpPr>
            <p:cNvPr id="44" name="TextBox 43">
              <a:extLst>
                <a:ext uri="{FF2B5EF4-FFF2-40B4-BE49-F238E27FC236}">
                  <a16:creationId xmlns:a16="http://schemas.microsoft.com/office/drawing/2014/main" id="{74314C78-1811-DC8A-AB32-C98F1EA695AA}"/>
                </a:ext>
              </a:extLst>
            </p:cNvPr>
            <p:cNvSpPr txBox="1"/>
            <p:nvPr/>
          </p:nvSpPr>
          <p:spPr>
            <a:xfrm>
              <a:off x="2551706" y="4560313"/>
              <a:ext cx="935718"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Use data analytics to design insurance products that are tailored to the specific needs and risks prevalent in West Africa. This includes microinsurance for low-income segments and specialized coverage for sectors like agriculture and infrastructure.</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0A56A77-61DB-C785-6A15-6875A5DB6FA1}"/>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chemeClr val="accent6"/>
                  </a:solidFill>
                  <a:latin typeface="Arial" panose="020B0604020202020204" pitchFamily="34" charset="0"/>
                  <a:cs typeface="Arial" panose="020B0604020202020204" pitchFamily="34" charset="0"/>
                </a:rPr>
                <a:t>Tailored Insurance Products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48" name="Group 26">
            <a:extLst>
              <a:ext uri="{FF2B5EF4-FFF2-40B4-BE49-F238E27FC236}">
                <a16:creationId xmlns:a16="http://schemas.microsoft.com/office/drawing/2014/main" id="{1A60D891-AE34-1856-9880-9A274F06F7E4}"/>
              </a:ext>
            </a:extLst>
          </p:cNvPr>
          <p:cNvGrpSpPr/>
          <p:nvPr/>
        </p:nvGrpSpPr>
        <p:grpSpPr>
          <a:xfrm>
            <a:off x="6789519" y="4813203"/>
            <a:ext cx="5031737" cy="877163"/>
            <a:chOff x="2551704" y="4283314"/>
            <a:chExt cx="1111823" cy="877163"/>
          </a:xfrm>
        </p:grpSpPr>
        <p:sp>
          <p:nvSpPr>
            <p:cNvPr id="70" name="TextBox 69">
              <a:extLst>
                <a:ext uri="{FF2B5EF4-FFF2-40B4-BE49-F238E27FC236}">
                  <a16:creationId xmlns:a16="http://schemas.microsoft.com/office/drawing/2014/main" id="{58B056EE-1574-E4CF-DE88-A3FF06E074C8}"/>
                </a:ext>
              </a:extLst>
            </p:cNvPr>
            <p:cNvSpPr txBox="1"/>
            <p:nvPr/>
          </p:nvSpPr>
          <p:spPr>
            <a:xfrm>
              <a:off x="2551706" y="4560313"/>
              <a:ext cx="1111821" cy="600164"/>
            </a:xfrm>
            <a:prstGeom prst="rect">
              <a:avLst/>
            </a:prstGeom>
            <a:noFill/>
          </p:spPr>
          <p:txBody>
            <a:bodyPr wrap="square" rtlCol="0">
              <a:spAutoFit/>
            </a:bodyPr>
            <a:lstStyle/>
            <a:p>
              <a:r>
                <a:rPr lang="en-GB" sz="1100" dirty="0">
                  <a:effectLst/>
                  <a:latin typeface="Arial" panose="020B0604020202020204" pitchFamily="34" charset="0"/>
                  <a:ea typeface="Calibri" panose="020F0502020204030204" pitchFamily="34" charset="0"/>
                </a:rPr>
                <a:t>Incorporate sustainability considerations into product development and risk assessments. This can include offering green insurance products that support environmentally responsible practices.</a:t>
              </a:r>
              <a:endParaRPr lang="ko-KR" altLang="en-US" sz="1100" dirty="0">
                <a:solidFill>
                  <a:schemeClr val="tx1">
                    <a:lumMod val="75000"/>
                    <a:lumOff val="25000"/>
                  </a:schemeClr>
                </a:solidFill>
                <a:cs typeface="Arial" pitchFamily="34" charset="0"/>
              </a:endParaRPr>
            </a:p>
          </p:txBody>
        </p:sp>
        <p:sp>
          <p:nvSpPr>
            <p:cNvPr id="71" name="TextBox 70">
              <a:extLst>
                <a:ext uri="{FF2B5EF4-FFF2-40B4-BE49-F238E27FC236}">
                  <a16:creationId xmlns:a16="http://schemas.microsoft.com/office/drawing/2014/main" id="{C0F9AE8E-3F40-EA9A-6860-2DC9D797B11B}"/>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Sustainability Initiatives</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72" name="Group 29">
            <a:extLst>
              <a:ext uri="{FF2B5EF4-FFF2-40B4-BE49-F238E27FC236}">
                <a16:creationId xmlns:a16="http://schemas.microsoft.com/office/drawing/2014/main" id="{9279DCBD-A2DE-C964-512C-44B6C785B194}"/>
              </a:ext>
            </a:extLst>
          </p:cNvPr>
          <p:cNvGrpSpPr/>
          <p:nvPr/>
        </p:nvGrpSpPr>
        <p:grpSpPr>
          <a:xfrm>
            <a:off x="214640" y="3534922"/>
            <a:ext cx="4926855" cy="1084784"/>
            <a:chOff x="2385861" y="4283314"/>
            <a:chExt cx="1101563" cy="1084784"/>
          </a:xfrm>
        </p:grpSpPr>
        <p:sp>
          <p:nvSpPr>
            <p:cNvPr id="73" name="TextBox 72">
              <a:extLst>
                <a:ext uri="{FF2B5EF4-FFF2-40B4-BE49-F238E27FC236}">
                  <a16:creationId xmlns:a16="http://schemas.microsoft.com/office/drawing/2014/main" id="{84F9CBE9-3487-32BD-3538-D07882AFBF35}"/>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Develop parametric insurance products that rely on predefined triggers, such as weather conditions or seismic activity, to automate claims payments. Parametric insurance can be particularly useful for addressing climate-related risks.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5095F49D-017F-39C3-E6F3-EA2C219C088B}"/>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Parametric Insurance</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75" name="Straight Connector 35">
            <a:extLst>
              <a:ext uri="{FF2B5EF4-FFF2-40B4-BE49-F238E27FC236}">
                <a16:creationId xmlns:a16="http://schemas.microsoft.com/office/drawing/2014/main" id="{70CB5358-31F1-DBD3-8150-2B96E9A75AE8}"/>
              </a:ext>
            </a:extLst>
          </p:cNvPr>
          <p:cNvCxnSpPr/>
          <p:nvPr/>
        </p:nvCxnSpPr>
        <p:spPr>
          <a:xfrm>
            <a:off x="6810880" y="2235769"/>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36">
            <a:extLst>
              <a:ext uri="{FF2B5EF4-FFF2-40B4-BE49-F238E27FC236}">
                <a16:creationId xmlns:a16="http://schemas.microsoft.com/office/drawing/2014/main" id="{D773A4DA-F91F-8F1A-203E-4FF49C42D14C}"/>
              </a:ext>
            </a:extLst>
          </p:cNvPr>
          <p:cNvCxnSpPr/>
          <p:nvPr/>
        </p:nvCxnSpPr>
        <p:spPr>
          <a:xfrm>
            <a:off x="6810880" y="3440223"/>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37">
            <a:extLst>
              <a:ext uri="{FF2B5EF4-FFF2-40B4-BE49-F238E27FC236}">
                <a16:creationId xmlns:a16="http://schemas.microsoft.com/office/drawing/2014/main" id="{3B81C183-BB1B-945D-84BE-4A6C89546724}"/>
              </a:ext>
            </a:extLst>
          </p:cNvPr>
          <p:cNvCxnSpPr/>
          <p:nvPr/>
        </p:nvCxnSpPr>
        <p:spPr>
          <a:xfrm>
            <a:off x="6810880" y="4761768"/>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38">
            <a:extLst>
              <a:ext uri="{FF2B5EF4-FFF2-40B4-BE49-F238E27FC236}">
                <a16:creationId xmlns:a16="http://schemas.microsoft.com/office/drawing/2014/main" id="{E9E09E91-9E87-0503-FBAC-F2332B6BE718}"/>
              </a:ext>
            </a:extLst>
          </p:cNvPr>
          <p:cNvCxnSpPr/>
          <p:nvPr/>
        </p:nvCxnSpPr>
        <p:spPr>
          <a:xfrm>
            <a:off x="6810880" y="5915422"/>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9" name="Straight Connector 39">
            <a:extLst>
              <a:ext uri="{FF2B5EF4-FFF2-40B4-BE49-F238E27FC236}">
                <a16:creationId xmlns:a16="http://schemas.microsoft.com/office/drawing/2014/main" id="{B7716104-A65F-CF98-BFBF-E003525DEC27}"/>
              </a:ext>
            </a:extLst>
          </p:cNvPr>
          <p:cNvCxnSpPr/>
          <p:nvPr/>
        </p:nvCxnSpPr>
        <p:spPr>
          <a:xfrm>
            <a:off x="821496" y="3437624"/>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40">
            <a:extLst>
              <a:ext uri="{FF2B5EF4-FFF2-40B4-BE49-F238E27FC236}">
                <a16:creationId xmlns:a16="http://schemas.microsoft.com/office/drawing/2014/main" id="{A5DE5067-0D8A-C7E5-C72D-584F5187E091}"/>
              </a:ext>
            </a:extLst>
          </p:cNvPr>
          <p:cNvCxnSpPr/>
          <p:nvPr/>
        </p:nvCxnSpPr>
        <p:spPr>
          <a:xfrm>
            <a:off x="821496" y="4756378"/>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55A9502-4FF8-054A-8803-EBD7C3A3CEF6}"/>
              </a:ext>
            </a:extLst>
          </p:cNvPr>
          <p:cNvSpPr>
            <a:spLocks noGrp="1"/>
          </p:cNvSpPr>
          <p:nvPr>
            <p:ph type="sldNum" sz="quarter" idx="12"/>
          </p:nvPr>
        </p:nvSpPr>
        <p:spPr/>
        <p:txBody>
          <a:bodyPr/>
          <a:lstStyle/>
          <a:p>
            <a:fld id="{21A9E2F6-F80B-4915-AC1C-34F442F667D7}" type="slidenum">
              <a:rPr lang="en-GB" smtClean="0"/>
              <a:t>54</a:t>
            </a:fld>
            <a:endParaRPr lang="en-GB"/>
          </a:p>
        </p:txBody>
      </p:sp>
      <p:sp>
        <p:nvSpPr>
          <p:cNvPr id="3" name="Rectangle 2">
            <a:extLst>
              <a:ext uri="{FF2B5EF4-FFF2-40B4-BE49-F238E27FC236}">
                <a16:creationId xmlns:a16="http://schemas.microsoft.com/office/drawing/2014/main" id="{737EC931-001B-B1AC-8EBA-63DBDD0110E8}"/>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9BD1CCB-5176-487F-340E-F0C83F8309A6}"/>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7A335AF-8EA1-10E9-0BC4-A21BC23E76CF}"/>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A9E4BFA-A8C4-5B25-8D27-593D4267203D}"/>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13597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C928F1-AD35-5B07-1B4F-45B7C15D8C4E}"/>
              </a:ext>
            </a:extLst>
          </p:cNvPr>
          <p:cNvSpPr>
            <a:spLocks noGrp="1"/>
          </p:cNvSpPr>
          <p:nvPr>
            <p:ph type="title"/>
          </p:nvPr>
        </p:nvSpPr>
        <p:spPr>
          <a:xfrm>
            <a:off x="340822" y="365125"/>
            <a:ext cx="11521440" cy="1325563"/>
          </a:xfrm>
        </p:spPr>
        <p:txBody>
          <a:bodyPr>
            <a:normAutofit/>
          </a:bodyPr>
          <a:lstStyle/>
          <a:p>
            <a:r>
              <a:rPr lang="en-GB" sz="3200" kern="100" dirty="0">
                <a:solidFill>
                  <a:srgbClr val="336600"/>
                </a:solidFill>
                <a:effectLst/>
                <a:latin typeface="Arial Black" panose="020B0A04020102020204" pitchFamily="34" charset="0"/>
                <a:ea typeface="Calibri" panose="020F0502020204030204" pitchFamily="34" charset="0"/>
                <a:cs typeface="Arial" panose="020B0604020202020204" pitchFamily="34" charset="0"/>
              </a:rPr>
              <a:t>Research and Data Analytics</a:t>
            </a:r>
            <a:endParaRPr lang="en-GB" sz="3200" dirty="0">
              <a:solidFill>
                <a:srgbClr val="336600"/>
              </a:solidFill>
              <a:latin typeface="Arial Black" panose="020B0A04020102020204" pitchFamily="34" charset="0"/>
            </a:endParaRPr>
          </a:p>
        </p:txBody>
      </p:sp>
      <p:sp>
        <p:nvSpPr>
          <p:cNvPr id="6" name="TextBox 5">
            <a:extLst>
              <a:ext uri="{FF2B5EF4-FFF2-40B4-BE49-F238E27FC236}">
                <a16:creationId xmlns:a16="http://schemas.microsoft.com/office/drawing/2014/main" id="{2D49E7AD-9394-0AFF-156B-30DD8150C8C1}"/>
              </a:ext>
            </a:extLst>
          </p:cNvPr>
          <p:cNvSpPr txBox="1"/>
          <p:nvPr/>
        </p:nvSpPr>
        <p:spPr>
          <a:xfrm>
            <a:off x="340822" y="1317168"/>
            <a:ext cx="8268340" cy="367216"/>
          </a:xfrm>
          <a:prstGeom prst="rect">
            <a:avLst/>
          </a:prstGeom>
          <a:noFill/>
        </p:spPr>
        <p:txBody>
          <a:bodyPr wrap="square">
            <a:spAutoFit/>
          </a:bodyPr>
          <a:lstStyle/>
          <a:p>
            <a:pPr>
              <a:lnSpc>
                <a:spcPct val="107000"/>
              </a:lnSpc>
              <a:spcAft>
                <a:spcPts val="800"/>
              </a:spcAft>
            </a:pPr>
            <a:r>
              <a:rPr lang="en-GB" b="1" kern="100" dirty="0">
                <a:solidFill>
                  <a:schemeClr val="accent6"/>
                </a:solidFill>
                <a:latin typeface="Arial" panose="020B0604020202020204" pitchFamily="34" charset="0"/>
                <a:ea typeface="Calibri" panose="020F0502020204030204" pitchFamily="34" charset="0"/>
                <a:cs typeface="Arial" panose="020B0604020202020204" pitchFamily="34" charset="0"/>
              </a:rPr>
              <a:t>Risk Mitigation and Product Development</a:t>
            </a:r>
          </a:p>
        </p:txBody>
      </p:sp>
      <p:grpSp>
        <p:nvGrpSpPr>
          <p:cNvPr id="3" name="Group 3">
            <a:extLst>
              <a:ext uri="{FF2B5EF4-FFF2-40B4-BE49-F238E27FC236}">
                <a16:creationId xmlns:a16="http://schemas.microsoft.com/office/drawing/2014/main" id="{60A1FE7E-0139-F396-1EEB-C9B9FDA6BBF6}"/>
              </a:ext>
            </a:extLst>
          </p:cNvPr>
          <p:cNvGrpSpPr/>
          <p:nvPr/>
        </p:nvGrpSpPr>
        <p:grpSpPr>
          <a:xfrm>
            <a:off x="5502978" y="1821159"/>
            <a:ext cx="593022" cy="897078"/>
            <a:chOff x="4136752" y="1733231"/>
            <a:chExt cx="723792" cy="1422710"/>
          </a:xfrm>
          <a:solidFill>
            <a:srgbClr val="336600"/>
          </a:solidFill>
        </p:grpSpPr>
        <p:sp>
          <p:nvSpPr>
            <p:cNvPr id="19" name="Chevron 4">
              <a:extLst>
                <a:ext uri="{FF2B5EF4-FFF2-40B4-BE49-F238E27FC236}">
                  <a16:creationId xmlns:a16="http://schemas.microsoft.com/office/drawing/2014/main" id="{07434FDB-FF01-E474-E8B4-2B1BE02A6A56}"/>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0" name="Rectangle 5">
              <a:extLst>
                <a:ext uri="{FF2B5EF4-FFF2-40B4-BE49-F238E27FC236}">
                  <a16:creationId xmlns:a16="http://schemas.microsoft.com/office/drawing/2014/main" id="{17D6FC5D-2D27-93F0-BBD4-21EF270CFB94}"/>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1" name="Rectangle 6">
              <a:extLst>
                <a:ext uri="{FF2B5EF4-FFF2-40B4-BE49-F238E27FC236}">
                  <a16:creationId xmlns:a16="http://schemas.microsoft.com/office/drawing/2014/main" id="{7B305E6F-ECD5-0BA0-BBA0-91591CC466EF}"/>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5" name="TextBox 4">
            <a:extLst>
              <a:ext uri="{FF2B5EF4-FFF2-40B4-BE49-F238E27FC236}">
                <a16:creationId xmlns:a16="http://schemas.microsoft.com/office/drawing/2014/main" id="{9CAF095D-F2AB-8B93-12F0-CF7A159372FD}"/>
              </a:ext>
            </a:extLst>
          </p:cNvPr>
          <p:cNvSpPr txBox="1"/>
          <p:nvPr/>
        </p:nvSpPr>
        <p:spPr>
          <a:xfrm>
            <a:off x="4327264" y="184478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04</a:t>
            </a:r>
            <a:endParaRPr lang="ko-KR" altLang="en-US" sz="6000" b="1" dirty="0">
              <a:solidFill>
                <a:schemeClr val="accent6"/>
              </a:solidFill>
              <a:cs typeface="Arial" pitchFamily="34" charset="0"/>
            </a:endParaRPr>
          </a:p>
        </p:txBody>
      </p:sp>
      <p:grpSp>
        <p:nvGrpSpPr>
          <p:cNvPr id="23" name="Group 7">
            <a:extLst>
              <a:ext uri="{FF2B5EF4-FFF2-40B4-BE49-F238E27FC236}">
                <a16:creationId xmlns:a16="http://schemas.microsoft.com/office/drawing/2014/main" id="{144E5141-DD9A-F716-2548-500DECB38150}"/>
              </a:ext>
            </a:extLst>
          </p:cNvPr>
          <p:cNvGrpSpPr/>
          <p:nvPr/>
        </p:nvGrpSpPr>
        <p:grpSpPr>
          <a:xfrm rot="10800000">
            <a:off x="5849631" y="3037941"/>
            <a:ext cx="593022" cy="897078"/>
            <a:chOff x="4136752" y="1733231"/>
            <a:chExt cx="723792" cy="1422710"/>
          </a:xfrm>
          <a:solidFill>
            <a:srgbClr val="336600"/>
          </a:solidFill>
        </p:grpSpPr>
        <p:sp>
          <p:nvSpPr>
            <p:cNvPr id="25" name="Chevron 8">
              <a:extLst>
                <a:ext uri="{FF2B5EF4-FFF2-40B4-BE49-F238E27FC236}">
                  <a16:creationId xmlns:a16="http://schemas.microsoft.com/office/drawing/2014/main" id="{78DB6231-2199-1BE2-FA4B-60D12A0A523F}"/>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6" name="Rectangle 9">
              <a:extLst>
                <a:ext uri="{FF2B5EF4-FFF2-40B4-BE49-F238E27FC236}">
                  <a16:creationId xmlns:a16="http://schemas.microsoft.com/office/drawing/2014/main" id="{80937D3D-7475-D91E-3F5E-350432B5AFDE}"/>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sp>
          <p:nvSpPr>
            <p:cNvPr id="27" name="Rectangle 10">
              <a:extLst>
                <a:ext uri="{FF2B5EF4-FFF2-40B4-BE49-F238E27FC236}">
                  <a16:creationId xmlns:a16="http://schemas.microsoft.com/office/drawing/2014/main" id="{35BF4A39-B803-B1FA-1486-5B7C4A5D0AF5}"/>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6"/>
                </a:solidFill>
              </a:endParaRPr>
            </a:p>
          </p:txBody>
        </p:sp>
      </p:grpSp>
      <p:sp>
        <p:nvSpPr>
          <p:cNvPr id="24" name="TextBox 23">
            <a:extLst>
              <a:ext uri="{FF2B5EF4-FFF2-40B4-BE49-F238E27FC236}">
                <a16:creationId xmlns:a16="http://schemas.microsoft.com/office/drawing/2014/main" id="{8893873B-C9E8-33F6-F106-BB294B26405A}"/>
              </a:ext>
            </a:extLst>
          </p:cNvPr>
          <p:cNvSpPr txBox="1"/>
          <p:nvPr/>
        </p:nvSpPr>
        <p:spPr>
          <a:xfrm>
            <a:off x="6601294" y="3005800"/>
            <a:ext cx="1043968" cy="1015663"/>
          </a:xfrm>
          <a:prstGeom prst="rect">
            <a:avLst/>
          </a:prstGeom>
          <a:noFill/>
        </p:spPr>
        <p:txBody>
          <a:bodyPr wrap="square" rtlCol="0">
            <a:spAutoFit/>
          </a:bodyPr>
          <a:lstStyle/>
          <a:p>
            <a:pPr algn="ctr"/>
            <a:r>
              <a:rPr lang="en-US" altLang="ko-KR" sz="6000" b="1" dirty="0">
                <a:solidFill>
                  <a:schemeClr val="accent6"/>
                </a:solidFill>
                <a:cs typeface="Arial" pitchFamily="34" charset="0"/>
              </a:rPr>
              <a:t>05</a:t>
            </a:r>
            <a:endParaRPr lang="ko-KR" altLang="en-US" sz="6000" b="1" dirty="0">
              <a:solidFill>
                <a:schemeClr val="accent6"/>
              </a:solidFill>
              <a:cs typeface="Arial" pitchFamily="34" charset="0"/>
            </a:endParaRPr>
          </a:p>
        </p:txBody>
      </p:sp>
      <p:grpSp>
        <p:nvGrpSpPr>
          <p:cNvPr id="40" name="Group 23">
            <a:extLst>
              <a:ext uri="{FF2B5EF4-FFF2-40B4-BE49-F238E27FC236}">
                <a16:creationId xmlns:a16="http://schemas.microsoft.com/office/drawing/2014/main" id="{C32818FD-8630-14B8-05C8-F70D23F9E0EC}"/>
              </a:ext>
            </a:extLst>
          </p:cNvPr>
          <p:cNvGrpSpPr/>
          <p:nvPr/>
        </p:nvGrpSpPr>
        <p:grpSpPr>
          <a:xfrm>
            <a:off x="6810880" y="1898017"/>
            <a:ext cx="5051382" cy="903645"/>
            <a:chOff x="2551704" y="4283314"/>
            <a:chExt cx="935720" cy="903645"/>
          </a:xfrm>
        </p:grpSpPr>
        <p:sp>
          <p:nvSpPr>
            <p:cNvPr id="41" name="TextBox 40">
              <a:extLst>
                <a:ext uri="{FF2B5EF4-FFF2-40B4-BE49-F238E27FC236}">
                  <a16:creationId xmlns:a16="http://schemas.microsoft.com/office/drawing/2014/main" id="{BBDE6331-5C2E-F1F6-8F86-ECB56066A172}"/>
                </a:ext>
              </a:extLst>
            </p:cNvPr>
            <p:cNvSpPr txBox="1"/>
            <p:nvPr/>
          </p:nvSpPr>
          <p:spPr>
            <a:xfrm>
              <a:off x="2551706" y="4560313"/>
              <a:ext cx="935718"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Utilize data analytics to implement dynamic pricing models that adjust premiums based on changing risk factors. This ensures that insurance remains affordable and relevant in evolving market conditions.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02120DE-C81A-C973-659E-A2D2901BA48C}"/>
                </a:ext>
              </a:extLst>
            </p:cNvPr>
            <p:cNvSpPr txBox="1"/>
            <p:nvPr/>
          </p:nvSpPr>
          <p:spPr>
            <a:xfrm>
              <a:off x="2551704" y="4283314"/>
              <a:ext cx="927764" cy="307777"/>
            </a:xfrm>
            <a:prstGeom prst="rect">
              <a:avLst/>
            </a:prstGeom>
            <a:noFill/>
          </p:spPr>
          <p:txBody>
            <a:bodyPr wrap="square" rtlCol="0">
              <a:spAutoFit/>
            </a:bodyPr>
            <a:lstStyle/>
            <a:p>
              <a:r>
                <a:rPr lang="en-GB" altLang="ko-KR" sz="1400" b="1" dirty="0">
                  <a:solidFill>
                    <a:schemeClr val="accent6"/>
                  </a:solidFill>
                  <a:latin typeface="Arial" panose="020B0604020202020204" pitchFamily="34" charset="0"/>
                  <a:cs typeface="Arial" panose="020B0604020202020204" pitchFamily="34" charset="0"/>
                </a:rPr>
                <a:t>Dynamic Pricing</a:t>
              </a:r>
              <a:endParaRPr lang="ko-KR" altLang="en-US" sz="1400" b="1" dirty="0">
                <a:solidFill>
                  <a:schemeClr val="accent6"/>
                </a:solidFill>
                <a:latin typeface="Arial" panose="020B0604020202020204" pitchFamily="34" charset="0"/>
                <a:cs typeface="Arial" panose="020B0604020202020204" pitchFamily="34" charset="0"/>
              </a:endParaRPr>
            </a:p>
          </p:txBody>
        </p:sp>
      </p:grpSp>
      <p:grpSp>
        <p:nvGrpSpPr>
          <p:cNvPr id="50" name="Group 29">
            <a:extLst>
              <a:ext uri="{FF2B5EF4-FFF2-40B4-BE49-F238E27FC236}">
                <a16:creationId xmlns:a16="http://schemas.microsoft.com/office/drawing/2014/main" id="{4D4D7C1D-A06D-1605-4430-BDDC5C4E5517}"/>
              </a:ext>
            </a:extLst>
          </p:cNvPr>
          <p:cNvGrpSpPr/>
          <p:nvPr/>
        </p:nvGrpSpPr>
        <p:grpSpPr>
          <a:xfrm>
            <a:off x="214640" y="2956405"/>
            <a:ext cx="4926855" cy="903645"/>
            <a:chOff x="2385861" y="4283314"/>
            <a:chExt cx="1101563" cy="903645"/>
          </a:xfrm>
        </p:grpSpPr>
        <p:sp>
          <p:nvSpPr>
            <p:cNvPr id="51" name="TextBox 50">
              <a:extLst>
                <a:ext uri="{FF2B5EF4-FFF2-40B4-BE49-F238E27FC236}">
                  <a16:creationId xmlns:a16="http://schemas.microsoft.com/office/drawing/2014/main" id="{6D65489E-563B-0AA1-9F6E-9C16F1A53062}"/>
                </a:ext>
              </a:extLst>
            </p:cNvPr>
            <p:cNvSpPr txBox="1"/>
            <p:nvPr/>
          </p:nvSpPr>
          <p:spPr>
            <a:xfrm>
              <a:off x="2385861" y="4560313"/>
              <a:ext cx="1101563" cy="626646"/>
            </a:xfrm>
            <a:prstGeom prst="rect">
              <a:avLst/>
            </a:prstGeom>
            <a:noFill/>
          </p:spPr>
          <p:txBody>
            <a:bodyPr wrap="square" rtlCol="0">
              <a:spAutoFit/>
            </a:bodyPr>
            <a:lstStyle/>
            <a:p>
              <a:pPr algn="just">
                <a:lnSpc>
                  <a:spcPct val="107000"/>
                </a:lnSpc>
                <a:spcAft>
                  <a:spcPts val="800"/>
                </a:spcAft>
              </a:pPr>
              <a:r>
                <a:rPr lang="en-GB" sz="1100" kern="100" dirty="0">
                  <a:effectLst/>
                  <a:latin typeface="Arial" panose="020B0604020202020204" pitchFamily="34" charset="0"/>
                  <a:ea typeface="Calibri" panose="020F0502020204030204" pitchFamily="34" charset="0"/>
                  <a:cs typeface="Arial" panose="020B0604020202020204" pitchFamily="34" charset="0"/>
                </a:rPr>
                <a:t>Establish feedback loops with customers to gather insights and feedback on insurance products and services. Continuous improvement based on customer input enhances customer satisfaction and loyalty.</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196A0BD5-50F7-A96B-772C-20930F9C1EF9}"/>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chemeClr val="accent6"/>
                  </a:solidFill>
                  <a:latin typeface="Arial" panose="020B0604020202020204" pitchFamily="34" charset="0"/>
                  <a:cs typeface="Arial" panose="020B0604020202020204" pitchFamily="34" charset="0"/>
                </a:rPr>
                <a:t>Feedback Loops</a:t>
              </a:r>
              <a:endParaRPr lang="ko-KR" altLang="en-US" sz="1400" b="1" dirty="0">
                <a:solidFill>
                  <a:schemeClr val="accent6"/>
                </a:solidFill>
                <a:latin typeface="Arial" panose="020B0604020202020204" pitchFamily="34" charset="0"/>
                <a:cs typeface="Arial" panose="020B0604020202020204" pitchFamily="34" charset="0"/>
              </a:endParaRPr>
            </a:p>
          </p:txBody>
        </p:sp>
      </p:grpSp>
      <p:cxnSp>
        <p:nvCxnSpPr>
          <p:cNvPr id="53" name="Straight Connector 35">
            <a:extLst>
              <a:ext uri="{FF2B5EF4-FFF2-40B4-BE49-F238E27FC236}">
                <a16:creationId xmlns:a16="http://schemas.microsoft.com/office/drawing/2014/main" id="{A37769C4-91E5-9A7B-27B2-5CB4447A19D9}"/>
              </a:ext>
            </a:extLst>
          </p:cNvPr>
          <p:cNvCxnSpPr/>
          <p:nvPr/>
        </p:nvCxnSpPr>
        <p:spPr>
          <a:xfrm>
            <a:off x="6810880" y="1828160"/>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36">
            <a:extLst>
              <a:ext uri="{FF2B5EF4-FFF2-40B4-BE49-F238E27FC236}">
                <a16:creationId xmlns:a16="http://schemas.microsoft.com/office/drawing/2014/main" id="{DC9ED724-1F72-73AE-767D-4259410D3D46}"/>
              </a:ext>
            </a:extLst>
          </p:cNvPr>
          <p:cNvCxnSpPr/>
          <p:nvPr/>
        </p:nvCxnSpPr>
        <p:spPr>
          <a:xfrm>
            <a:off x="6810880" y="2861706"/>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39">
            <a:extLst>
              <a:ext uri="{FF2B5EF4-FFF2-40B4-BE49-F238E27FC236}">
                <a16:creationId xmlns:a16="http://schemas.microsoft.com/office/drawing/2014/main" id="{20467F8A-9941-D8DC-FA4E-2DA503193043}"/>
              </a:ext>
            </a:extLst>
          </p:cNvPr>
          <p:cNvCxnSpPr/>
          <p:nvPr/>
        </p:nvCxnSpPr>
        <p:spPr>
          <a:xfrm>
            <a:off x="821496" y="2924422"/>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40">
            <a:extLst>
              <a:ext uri="{FF2B5EF4-FFF2-40B4-BE49-F238E27FC236}">
                <a16:creationId xmlns:a16="http://schemas.microsoft.com/office/drawing/2014/main" id="{254F29E0-C409-6B9C-6DDA-BDB764176795}"/>
              </a:ext>
            </a:extLst>
          </p:cNvPr>
          <p:cNvCxnSpPr/>
          <p:nvPr/>
        </p:nvCxnSpPr>
        <p:spPr>
          <a:xfrm>
            <a:off x="821496" y="3971757"/>
            <a:ext cx="4320000" cy="0"/>
          </a:xfrm>
          <a:prstGeom prst="line">
            <a:avLst/>
          </a:prstGeom>
          <a:ln w="19050">
            <a:solidFill>
              <a:srgbClr val="92D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F92E86F-23B4-5B64-59C7-A66645FEAD76}"/>
              </a:ext>
            </a:extLst>
          </p:cNvPr>
          <p:cNvSpPr txBox="1"/>
          <p:nvPr/>
        </p:nvSpPr>
        <p:spPr>
          <a:xfrm>
            <a:off x="340822" y="4819839"/>
            <a:ext cx="11407002" cy="1127040"/>
          </a:xfrm>
          <a:prstGeom prst="rect">
            <a:avLst/>
          </a:prstGeom>
          <a:noFill/>
        </p:spPr>
        <p:txBody>
          <a:bodyPr wrap="square">
            <a:spAutoFit/>
          </a:bodyPr>
          <a:lstStyle/>
          <a:p>
            <a:pPr algn="just">
              <a:lnSpc>
                <a:spcPct val="107000"/>
              </a:lnSpc>
              <a:spcAft>
                <a:spcPts val="80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In conclusion, research and data analytics are indispensable tools for aligning insurance practices in West Africa with the evolving needs of the market. By leveraging data for informed decision-making and staying attuned to emerging risks and market trends, insurers can develop products and strategies that are not only responsive but also resilient in the face of the region's unique challenges. </a:t>
            </a:r>
            <a:endParaRPr lang="en-GB" sz="16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F55B2B6C-D669-6157-12B7-C894A142304C}"/>
              </a:ext>
            </a:extLst>
          </p:cNvPr>
          <p:cNvSpPr>
            <a:spLocks noGrp="1"/>
          </p:cNvSpPr>
          <p:nvPr>
            <p:ph type="sldNum" sz="quarter" idx="12"/>
          </p:nvPr>
        </p:nvSpPr>
        <p:spPr/>
        <p:txBody>
          <a:bodyPr/>
          <a:lstStyle/>
          <a:p>
            <a:fld id="{21A9E2F6-F80B-4915-AC1C-34F442F667D7}" type="slidenum">
              <a:rPr lang="en-GB" smtClean="0"/>
              <a:t>55</a:t>
            </a:fld>
            <a:endParaRPr lang="en-GB"/>
          </a:p>
        </p:txBody>
      </p:sp>
      <p:sp>
        <p:nvSpPr>
          <p:cNvPr id="7" name="Rectangle 6">
            <a:extLst>
              <a:ext uri="{FF2B5EF4-FFF2-40B4-BE49-F238E27FC236}">
                <a16:creationId xmlns:a16="http://schemas.microsoft.com/office/drawing/2014/main" id="{CF6F0357-B5F5-9EED-57DD-948EA4A5CF1F}"/>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0D4FCB5-1B18-D695-16C0-D5AF29B44AE2}"/>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CCA4C84-AF98-5432-080A-55C46BC70E52}"/>
              </a:ext>
            </a:extLst>
          </p:cNvPr>
          <p:cNvSpPr/>
          <p:nvPr/>
        </p:nvSpPr>
        <p:spPr>
          <a:xfrm>
            <a:off x="10726614" y="31017"/>
            <a:ext cx="1418493" cy="222738"/>
          </a:xfrm>
          <a:prstGeom prst="rect">
            <a:avLst/>
          </a:prstGeom>
          <a:solidFill>
            <a:srgbClr val="33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91F825B-FF58-55F4-A55A-56D890E55DC7}"/>
              </a:ext>
            </a:extLst>
          </p:cNvPr>
          <p:cNvSpPr/>
          <p:nvPr/>
        </p:nvSpPr>
        <p:spPr>
          <a:xfrm>
            <a:off x="6330459" y="31017"/>
            <a:ext cx="1418493" cy="222738"/>
          </a:xfrm>
          <a:prstGeom prst="rect">
            <a:avLst/>
          </a:prstGeom>
          <a:solidFill>
            <a:srgbClr val="7030A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0311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63CC-7711-AA5D-8D4B-09081CA4177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C8137FA-CCCD-9EE2-E477-98FFB7D4934D}"/>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699C30CD-4069-F642-A019-4315037DE06C}"/>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bg1"/>
                </a:solidFill>
                <a:latin typeface="Arial Black" panose="020B0A04020102020204" pitchFamily="34" charset="0"/>
              </a:rPr>
              <a:t>CONCLUSION</a:t>
            </a:r>
          </a:p>
        </p:txBody>
      </p:sp>
      <p:sp>
        <p:nvSpPr>
          <p:cNvPr id="5" name="Slide Number Placeholder 4">
            <a:extLst>
              <a:ext uri="{FF2B5EF4-FFF2-40B4-BE49-F238E27FC236}">
                <a16:creationId xmlns:a16="http://schemas.microsoft.com/office/drawing/2014/main" id="{5ECE7C24-F750-82FD-A529-E33394F8C34E}"/>
              </a:ext>
            </a:extLst>
          </p:cNvPr>
          <p:cNvSpPr>
            <a:spLocks noGrp="1"/>
          </p:cNvSpPr>
          <p:nvPr>
            <p:ph type="sldNum" sz="quarter" idx="12"/>
          </p:nvPr>
        </p:nvSpPr>
        <p:spPr/>
        <p:txBody>
          <a:bodyPr/>
          <a:lstStyle/>
          <a:p>
            <a:fld id="{21A9E2F6-F80B-4915-AC1C-34F442F667D7}" type="slidenum">
              <a:rPr lang="en-GB" smtClean="0"/>
              <a:t>56</a:t>
            </a:fld>
            <a:endParaRPr lang="en-GB"/>
          </a:p>
        </p:txBody>
      </p:sp>
      <p:sp>
        <p:nvSpPr>
          <p:cNvPr id="6" name="TextBox 5">
            <a:extLst>
              <a:ext uri="{FF2B5EF4-FFF2-40B4-BE49-F238E27FC236}">
                <a16:creationId xmlns:a16="http://schemas.microsoft.com/office/drawing/2014/main" id="{9CAE1C1B-7592-270F-5AF1-70A912253F03}"/>
              </a:ext>
            </a:extLst>
          </p:cNvPr>
          <p:cNvSpPr txBox="1"/>
          <p:nvPr/>
        </p:nvSpPr>
        <p:spPr>
          <a:xfrm>
            <a:off x="5949950" y="3980139"/>
            <a:ext cx="5403850" cy="1127040"/>
          </a:xfrm>
          <a:prstGeom prst="rect">
            <a:avLst/>
          </a:prstGeom>
          <a:noFill/>
        </p:spPr>
        <p:txBody>
          <a:bodyPr wrap="square">
            <a:spAutoFit/>
          </a:bodyPr>
          <a:lstStyle/>
          <a:p>
            <a:pPr algn="just">
              <a:lnSpc>
                <a:spcPct val="107000"/>
              </a:lnSpc>
              <a:spcAft>
                <a:spcPts val="800"/>
              </a:spcAft>
            </a:pPr>
            <a:r>
              <a:rPr lang="en-GB" sz="16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region's distinct macroeconomic dynamics, characterized by high volatility, informal sector dominance, and unique cultural factors, require a nuanced and strategic approach.</a:t>
            </a:r>
            <a:endParaRPr lang="en-GB" sz="1600" b="1"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15909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4CFF68-7033-E2C5-6FB2-FA4DB5A45FF6}"/>
              </a:ext>
            </a:extLst>
          </p:cNvPr>
          <p:cNvSpPr>
            <a:spLocks noGrp="1"/>
          </p:cNvSpPr>
          <p:nvPr>
            <p:ph type="sldNum" sz="quarter" idx="12"/>
          </p:nvPr>
        </p:nvSpPr>
        <p:spPr/>
        <p:txBody>
          <a:bodyPr/>
          <a:lstStyle/>
          <a:p>
            <a:fld id="{21A9E2F6-F80B-4915-AC1C-34F442F667D7}" type="slidenum">
              <a:rPr lang="en-GB" smtClean="0"/>
              <a:t>57</a:t>
            </a:fld>
            <a:endParaRPr lang="en-GB"/>
          </a:p>
        </p:txBody>
      </p:sp>
      <p:sp>
        <p:nvSpPr>
          <p:cNvPr id="4" name="Title 1">
            <a:extLst>
              <a:ext uri="{FF2B5EF4-FFF2-40B4-BE49-F238E27FC236}">
                <a16:creationId xmlns:a16="http://schemas.microsoft.com/office/drawing/2014/main" id="{D2D38B81-B48C-EDAD-0F9F-0134928718A8}"/>
              </a:ext>
            </a:extLst>
          </p:cNvPr>
          <p:cNvSpPr>
            <a:spLocks noGrp="1"/>
          </p:cNvSpPr>
          <p:nvPr>
            <p:ph type="title"/>
          </p:nvPr>
        </p:nvSpPr>
        <p:spPr>
          <a:xfrm>
            <a:off x="340822" y="365125"/>
            <a:ext cx="11521440" cy="862701"/>
          </a:xfrm>
        </p:spPr>
        <p:txBody>
          <a:bodyPr>
            <a:normAutofit/>
          </a:bodyPr>
          <a:lstStyle/>
          <a:p>
            <a:r>
              <a:rPr lang="en-GB" sz="2000" kern="100" dirty="0">
                <a:solidFill>
                  <a:srgbClr val="C00000"/>
                </a:solidFill>
                <a:latin typeface="Arial Black" panose="020B0A04020102020204" pitchFamily="34" charset="0"/>
                <a:ea typeface="Calibri" panose="020F0502020204030204" pitchFamily="34" charset="0"/>
                <a:cs typeface="Arial" panose="020B0604020202020204" pitchFamily="34" charset="0"/>
              </a:rPr>
              <a:t>T</a:t>
            </a:r>
            <a:r>
              <a:rPr lang="en-GB" sz="2000" kern="100" dirty="0">
                <a:solidFill>
                  <a:srgbClr val="C00000"/>
                </a:solidFill>
                <a:effectLst/>
                <a:latin typeface="Arial Black" panose="020B0A04020102020204" pitchFamily="34" charset="0"/>
                <a:ea typeface="Calibri" panose="020F0502020204030204" pitchFamily="34" charset="0"/>
                <a:cs typeface="Arial" panose="020B0604020202020204" pitchFamily="34" charset="0"/>
              </a:rPr>
              <a:t>he alignment of insurance practices in the 21st century to serve both the public and private sectors in West Africa represents a critical undertaking. </a:t>
            </a:r>
            <a:endParaRPr lang="en-GB" sz="2000" dirty="0">
              <a:solidFill>
                <a:srgbClr val="C00000"/>
              </a:solidFill>
              <a:latin typeface="Arial Black" panose="020B0A04020102020204" pitchFamily="34" charset="0"/>
            </a:endParaRPr>
          </a:p>
        </p:txBody>
      </p:sp>
      <p:pic>
        <p:nvPicPr>
          <p:cNvPr id="20" name="Picture 19">
            <a:extLst>
              <a:ext uri="{FF2B5EF4-FFF2-40B4-BE49-F238E27FC236}">
                <a16:creationId xmlns:a16="http://schemas.microsoft.com/office/drawing/2014/main" id="{AB726024-FD52-713A-E115-CE2858922926}"/>
              </a:ext>
            </a:extLst>
          </p:cNvPr>
          <p:cNvPicPr>
            <a:picLocks noChangeAspect="1"/>
          </p:cNvPicPr>
          <p:nvPr/>
        </p:nvPicPr>
        <p:blipFill>
          <a:blip r:embed="rId2"/>
          <a:stretch>
            <a:fillRect/>
          </a:stretch>
        </p:blipFill>
        <p:spPr>
          <a:xfrm>
            <a:off x="926231" y="1364351"/>
            <a:ext cx="9805937" cy="5493649"/>
          </a:xfrm>
          <a:prstGeom prst="rect">
            <a:avLst/>
          </a:prstGeom>
        </p:spPr>
      </p:pic>
    </p:spTree>
    <p:extLst>
      <p:ext uri="{BB962C8B-B14F-4D97-AF65-F5344CB8AC3E}">
        <p14:creationId xmlns:p14="http://schemas.microsoft.com/office/powerpoint/2010/main" val="26105905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4CFF68-7033-E2C5-6FB2-FA4DB5A45FF6}"/>
              </a:ext>
            </a:extLst>
          </p:cNvPr>
          <p:cNvSpPr>
            <a:spLocks noGrp="1"/>
          </p:cNvSpPr>
          <p:nvPr>
            <p:ph type="sldNum" sz="quarter" idx="12"/>
          </p:nvPr>
        </p:nvSpPr>
        <p:spPr/>
        <p:txBody>
          <a:bodyPr/>
          <a:lstStyle/>
          <a:p>
            <a:fld id="{21A9E2F6-F80B-4915-AC1C-34F442F667D7}" type="slidenum">
              <a:rPr lang="en-GB" smtClean="0"/>
              <a:t>58</a:t>
            </a:fld>
            <a:endParaRPr lang="en-GB"/>
          </a:p>
        </p:txBody>
      </p:sp>
      <p:sp>
        <p:nvSpPr>
          <p:cNvPr id="4" name="Title 1">
            <a:extLst>
              <a:ext uri="{FF2B5EF4-FFF2-40B4-BE49-F238E27FC236}">
                <a16:creationId xmlns:a16="http://schemas.microsoft.com/office/drawing/2014/main" id="{D2D38B81-B48C-EDAD-0F9F-0134928718A8}"/>
              </a:ext>
            </a:extLst>
          </p:cNvPr>
          <p:cNvSpPr>
            <a:spLocks noGrp="1"/>
          </p:cNvSpPr>
          <p:nvPr>
            <p:ph type="title"/>
          </p:nvPr>
        </p:nvSpPr>
        <p:spPr>
          <a:xfrm>
            <a:off x="340822" y="365125"/>
            <a:ext cx="11521440" cy="862701"/>
          </a:xfrm>
        </p:spPr>
        <p:txBody>
          <a:bodyPr>
            <a:normAutofit/>
          </a:bodyPr>
          <a:lstStyle/>
          <a:p>
            <a:r>
              <a:rPr lang="en-GB" sz="2000" kern="100" dirty="0">
                <a:solidFill>
                  <a:srgbClr val="C00000"/>
                </a:solidFill>
                <a:latin typeface="Arial Black" panose="020B0A04020102020204" pitchFamily="34" charset="0"/>
                <a:ea typeface="Calibri" panose="020F0502020204030204" pitchFamily="34" charset="0"/>
                <a:cs typeface="Arial" panose="020B0604020202020204" pitchFamily="34" charset="0"/>
              </a:rPr>
              <a:t>This </a:t>
            </a:r>
            <a:r>
              <a:rPr lang="en-GB" sz="2000" kern="100" dirty="0" err="1">
                <a:solidFill>
                  <a:srgbClr val="C00000"/>
                </a:solidFill>
                <a:latin typeface="Arial Black" panose="020B0A04020102020204" pitchFamily="34" charset="0"/>
                <a:ea typeface="Calibri" panose="020F0502020204030204" pitchFamily="34" charset="0"/>
                <a:cs typeface="Arial" panose="020B0604020202020204" pitchFamily="34" charset="0"/>
              </a:rPr>
              <a:t>endeavor</a:t>
            </a:r>
            <a:r>
              <a:rPr lang="en-GB" sz="2000" kern="100" dirty="0">
                <a:solidFill>
                  <a:srgbClr val="C00000"/>
                </a:solidFill>
                <a:latin typeface="Arial Black" panose="020B0A04020102020204" pitchFamily="34" charset="0"/>
                <a:ea typeface="Calibri" panose="020F0502020204030204" pitchFamily="34" charset="0"/>
                <a:cs typeface="Arial" panose="020B0604020202020204" pitchFamily="34" charset="0"/>
              </a:rPr>
              <a:t> is not without its challenges, but it is essential for building economic stability and resilience in the region.</a:t>
            </a:r>
            <a:endParaRPr lang="en-GB" sz="2000" dirty="0">
              <a:solidFill>
                <a:srgbClr val="C00000"/>
              </a:solidFill>
              <a:latin typeface="Arial Black" panose="020B0A04020102020204" pitchFamily="34" charset="0"/>
            </a:endParaRPr>
          </a:p>
        </p:txBody>
      </p:sp>
      <p:pic>
        <p:nvPicPr>
          <p:cNvPr id="3" name="Picture 2">
            <a:extLst>
              <a:ext uri="{FF2B5EF4-FFF2-40B4-BE49-F238E27FC236}">
                <a16:creationId xmlns:a16="http://schemas.microsoft.com/office/drawing/2014/main" id="{E5607E7B-60DC-89A1-DD27-2904C27027A8}"/>
              </a:ext>
            </a:extLst>
          </p:cNvPr>
          <p:cNvPicPr>
            <a:picLocks noChangeAspect="1"/>
          </p:cNvPicPr>
          <p:nvPr/>
        </p:nvPicPr>
        <p:blipFill>
          <a:blip r:embed="rId2"/>
          <a:stretch>
            <a:fillRect/>
          </a:stretch>
        </p:blipFill>
        <p:spPr>
          <a:xfrm>
            <a:off x="1102293" y="1311164"/>
            <a:ext cx="9621854" cy="5410311"/>
          </a:xfrm>
          <a:prstGeom prst="rect">
            <a:avLst/>
          </a:prstGeom>
        </p:spPr>
      </p:pic>
    </p:spTree>
    <p:extLst>
      <p:ext uri="{BB962C8B-B14F-4D97-AF65-F5344CB8AC3E}">
        <p14:creationId xmlns:p14="http://schemas.microsoft.com/office/powerpoint/2010/main" val="23653610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65E3C9-8BF9-4A17-8974-28B5AA060B06}"/>
              </a:ext>
            </a:extLst>
          </p:cNvPr>
          <p:cNvSpPr/>
          <p:nvPr/>
        </p:nvSpPr>
        <p:spPr>
          <a:xfrm>
            <a:off x="2643451" y="2565541"/>
            <a:ext cx="6816436" cy="1015663"/>
          </a:xfrm>
          <a:prstGeom prst="rect">
            <a:avLst/>
          </a:prstGeom>
          <a:noFill/>
        </p:spPr>
        <p:txBody>
          <a:bodyPr wrap="square">
            <a:spAutoFit/>
          </a:bodyPr>
          <a:lstStyle/>
          <a:p>
            <a:pPr algn="ctr"/>
            <a:r>
              <a:rPr lang="en-US" sz="6000" spc="300" dirty="0">
                <a:solidFill>
                  <a:srgbClr val="9900CC"/>
                </a:solidFill>
                <a:latin typeface="Arial Black" panose="020B0A04020102020204" pitchFamily="34" charset="0"/>
                <a:cs typeface="Arial" panose="020B0604020202020204" pitchFamily="34" charset="0"/>
              </a:rPr>
              <a:t>THANK</a:t>
            </a:r>
            <a:r>
              <a:rPr lang="en-US" sz="4000" spc="300" dirty="0">
                <a:solidFill>
                  <a:srgbClr val="9900CC"/>
                </a:solidFill>
                <a:latin typeface="Arial Black" panose="020B0A04020102020204" pitchFamily="34" charset="0"/>
                <a:cs typeface="Arial" panose="020B0604020202020204" pitchFamily="34" charset="0"/>
              </a:rPr>
              <a:t> </a:t>
            </a:r>
            <a:r>
              <a:rPr lang="en-US" sz="6000" spc="300" dirty="0">
                <a:solidFill>
                  <a:srgbClr val="9900CC"/>
                </a:solidFill>
                <a:latin typeface="Arial Black" panose="020B0A04020102020204" pitchFamily="34" charset="0"/>
                <a:cs typeface="Arial" panose="020B0604020202020204" pitchFamily="34" charset="0"/>
              </a:rPr>
              <a:t>YOU</a:t>
            </a:r>
          </a:p>
        </p:txBody>
      </p:sp>
      <p:sp>
        <p:nvSpPr>
          <p:cNvPr id="5" name="Rectangle 4">
            <a:extLst>
              <a:ext uri="{FF2B5EF4-FFF2-40B4-BE49-F238E27FC236}">
                <a16:creationId xmlns:a16="http://schemas.microsoft.com/office/drawing/2014/main" id="{B9C66029-0C65-E33F-A6A0-B2AC918B62A3}"/>
              </a:ext>
            </a:extLst>
          </p:cNvPr>
          <p:cNvSpPr/>
          <p:nvPr/>
        </p:nvSpPr>
        <p:spPr>
          <a:xfrm>
            <a:off x="3910342" y="3357661"/>
            <a:ext cx="4371315" cy="707886"/>
          </a:xfrm>
          <a:prstGeom prst="rect">
            <a:avLst/>
          </a:prstGeom>
          <a:noFill/>
        </p:spPr>
        <p:txBody>
          <a:bodyPr wrap="square">
            <a:spAutoFit/>
          </a:bodyPr>
          <a:lstStyle/>
          <a:p>
            <a:pPr algn="ctr"/>
            <a:r>
              <a:rPr lang="en-US" sz="4000" dirty="0">
                <a:solidFill>
                  <a:srgbClr val="9900CC"/>
                </a:solidFill>
                <a:latin typeface="Arial" panose="020B0604020202020204" pitchFamily="34" charset="0"/>
                <a:cs typeface="Arial" panose="020B0604020202020204" pitchFamily="34" charset="0"/>
              </a:rPr>
              <a:t>for your attention</a:t>
            </a:r>
          </a:p>
        </p:txBody>
      </p:sp>
      <p:sp>
        <p:nvSpPr>
          <p:cNvPr id="2" name="Slide Number Placeholder 1">
            <a:extLst>
              <a:ext uri="{FF2B5EF4-FFF2-40B4-BE49-F238E27FC236}">
                <a16:creationId xmlns:a16="http://schemas.microsoft.com/office/drawing/2014/main" id="{10524A41-4450-04B8-360E-9300ED9AF079}"/>
              </a:ext>
            </a:extLst>
          </p:cNvPr>
          <p:cNvSpPr>
            <a:spLocks noGrp="1"/>
          </p:cNvSpPr>
          <p:nvPr>
            <p:ph type="sldNum" sz="quarter" idx="12"/>
          </p:nvPr>
        </p:nvSpPr>
        <p:spPr/>
        <p:txBody>
          <a:bodyPr/>
          <a:lstStyle/>
          <a:p>
            <a:fld id="{21A9E2F6-F80B-4915-AC1C-34F442F667D7}" type="slidenum">
              <a:rPr lang="en-GB" smtClean="0"/>
              <a:t>59</a:t>
            </a:fld>
            <a:endParaRPr lang="en-GB"/>
          </a:p>
        </p:txBody>
      </p:sp>
    </p:spTree>
    <p:extLst>
      <p:ext uri="{BB962C8B-B14F-4D97-AF65-F5344CB8AC3E}">
        <p14:creationId xmlns:p14="http://schemas.microsoft.com/office/powerpoint/2010/main" val="343062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rgbClr val="7030A0"/>
                </a:solidFill>
                <a:effectLst/>
                <a:latin typeface="Arial Black" panose="020B0A04020102020204" pitchFamily="34" charset="0"/>
                <a:ea typeface="Calibri" panose="020F0502020204030204" pitchFamily="34" charset="0"/>
                <a:cs typeface="Arial" panose="020B0604020202020204" pitchFamily="34" charset="0"/>
              </a:rPr>
              <a:t>Overview of the West African Insurance Market</a:t>
            </a:r>
            <a:endParaRPr lang="en-GB" sz="3200" dirty="0">
              <a:solidFill>
                <a:srgbClr val="7030A0"/>
              </a:solidFill>
              <a:latin typeface="Arial Black" panose="020B0A04020102020204" pitchFamily="34" charset="0"/>
            </a:endParaRPr>
          </a:p>
        </p:txBody>
      </p:sp>
      <p:pic>
        <p:nvPicPr>
          <p:cNvPr id="15" name="Picture 14">
            <a:extLst>
              <a:ext uri="{FF2B5EF4-FFF2-40B4-BE49-F238E27FC236}">
                <a16:creationId xmlns:a16="http://schemas.microsoft.com/office/drawing/2014/main" id="{51FFDF99-D7E0-08E6-6CF8-78BB7D7E3578}"/>
              </a:ext>
            </a:extLst>
          </p:cNvPr>
          <p:cNvPicPr>
            <a:picLocks noChangeAspect="1"/>
          </p:cNvPicPr>
          <p:nvPr/>
        </p:nvPicPr>
        <p:blipFill>
          <a:blip r:embed="rId2"/>
          <a:stretch>
            <a:fillRect/>
          </a:stretch>
        </p:blipFill>
        <p:spPr>
          <a:xfrm>
            <a:off x="599132" y="1297879"/>
            <a:ext cx="5496868" cy="3301048"/>
          </a:xfrm>
          <a:prstGeom prst="rect">
            <a:avLst/>
          </a:prstGeom>
        </p:spPr>
      </p:pic>
      <p:pic>
        <p:nvPicPr>
          <p:cNvPr id="16" name="Picture 15">
            <a:extLst>
              <a:ext uri="{FF2B5EF4-FFF2-40B4-BE49-F238E27FC236}">
                <a16:creationId xmlns:a16="http://schemas.microsoft.com/office/drawing/2014/main" id="{7A23DBC3-2162-AF93-A811-3329F55EBBA2}"/>
              </a:ext>
            </a:extLst>
          </p:cNvPr>
          <p:cNvPicPr>
            <a:picLocks noChangeAspect="1"/>
          </p:cNvPicPr>
          <p:nvPr/>
        </p:nvPicPr>
        <p:blipFill>
          <a:blip r:embed="rId3"/>
          <a:stretch>
            <a:fillRect/>
          </a:stretch>
        </p:blipFill>
        <p:spPr>
          <a:xfrm>
            <a:off x="6367549" y="3548787"/>
            <a:ext cx="5624945" cy="3310554"/>
          </a:xfrm>
          <a:prstGeom prst="rect">
            <a:avLst/>
          </a:prstGeom>
        </p:spPr>
      </p:pic>
      <p:grpSp>
        <p:nvGrpSpPr>
          <p:cNvPr id="8" name="Group 3">
            <a:extLst>
              <a:ext uri="{FF2B5EF4-FFF2-40B4-BE49-F238E27FC236}">
                <a16:creationId xmlns:a16="http://schemas.microsoft.com/office/drawing/2014/main" id="{B41015B4-D2D0-0250-3656-F2E2A4CE9F0F}"/>
              </a:ext>
            </a:extLst>
          </p:cNvPr>
          <p:cNvGrpSpPr/>
          <p:nvPr/>
        </p:nvGrpSpPr>
        <p:grpSpPr>
          <a:xfrm>
            <a:off x="5502978" y="5429124"/>
            <a:ext cx="593022" cy="897078"/>
            <a:chOff x="4136752" y="1733231"/>
            <a:chExt cx="723792" cy="1422710"/>
          </a:xfrm>
          <a:solidFill>
            <a:schemeClr val="accent4"/>
          </a:solidFill>
        </p:grpSpPr>
        <p:sp>
          <p:nvSpPr>
            <p:cNvPr id="12" name="Chevron 4">
              <a:extLst>
                <a:ext uri="{FF2B5EF4-FFF2-40B4-BE49-F238E27FC236}">
                  <a16:creationId xmlns:a16="http://schemas.microsoft.com/office/drawing/2014/main" id="{B855A93C-4ADA-E056-454A-63D658E0EBDC}"/>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13" name="Rectangle 5">
              <a:extLst>
                <a:ext uri="{FF2B5EF4-FFF2-40B4-BE49-F238E27FC236}">
                  <a16:creationId xmlns:a16="http://schemas.microsoft.com/office/drawing/2014/main" id="{73AD21CB-D519-53C5-0A8D-A971308767D6}"/>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17" name="Rectangle 6">
              <a:extLst>
                <a:ext uri="{FF2B5EF4-FFF2-40B4-BE49-F238E27FC236}">
                  <a16:creationId xmlns:a16="http://schemas.microsoft.com/office/drawing/2014/main" id="{1A0AB654-9F68-3EF0-3A90-55B483497371}"/>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grpSp>
      <p:grpSp>
        <p:nvGrpSpPr>
          <p:cNvPr id="19" name="Group 7">
            <a:extLst>
              <a:ext uri="{FF2B5EF4-FFF2-40B4-BE49-F238E27FC236}">
                <a16:creationId xmlns:a16="http://schemas.microsoft.com/office/drawing/2014/main" id="{5294D2F5-1610-4422-FBE1-F33F890A672D}"/>
              </a:ext>
            </a:extLst>
          </p:cNvPr>
          <p:cNvGrpSpPr/>
          <p:nvPr/>
        </p:nvGrpSpPr>
        <p:grpSpPr>
          <a:xfrm rot="10800000">
            <a:off x="6367549" y="2341960"/>
            <a:ext cx="593022" cy="897078"/>
            <a:chOff x="4136752" y="1733231"/>
            <a:chExt cx="723792" cy="1422710"/>
          </a:xfrm>
          <a:solidFill>
            <a:schemeClr val="accent3"/>
          </a:solidFill>
        </p:grpSpPr>
        <p:sp>
          <p:nvSpPr>
            <p:cNvPr id="21" name="Chevron 8">
              <a:extLst>
                <a:ext uri="{FF2B5EF4-FFF2-40B4-BE49-F238E27FC236}">
                  <a16:creationId xmlns:a16="http://schemas.microsoft.com/office/drawing/2014/main" id="{21B5C0B0-752B-266D-BD40-D618FF1ADDE3}"/>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22" name="Rectangle 9">
              <a:extLst>
                <a:ext uri="{FF2B5EF4-FFF2-40B4-BE49-F238E27FC236}">
                  <a16:creationId xmlns:a16="http://schemas.microsoft.com/office/drawing/2014/main" id="{2DCAD303-4C96-508E-75CB-E5694C8884AF}"/>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sp>
          <p:nvSpPr>
            <p:cNvPr id="23" name="Rectangle 10">
              <a:extLst>
                <a:ext uri="{FF2B5EF4-FFF2-40B4-BE49-F238E27FC236}">
                  <a16:creationId xmlns:a16="http://schemas.microsoft.com/office/drawing/2014/main" id="{5E12571F-3654-E3FD-A2CE-5D9AC7C9CF3F}"/>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grpSp>
      <p:sp>
        <p:nvSpPr>
          <p:cNvPr id="2" name="Slide Number Placeholder 1">
            <a:extLst>
              <a:ext uri="{FF2B5EF4-FFF2-40B4-BE49-F238E27FC236}">
                <a16:creationId xmlns:a16="http://schemas.microsoft.com/office/drawing/2014/main" id="{3704982A-2334-1992-D8DF-38588FF8DE48}"/>
              </a:ext>
            </a:extLst>
          </p:cNvPr>
          <p:cNvSpPr>
            <a:spLocks noGrp="1"/>
          </p:cNvSpPr>
          <p:nvPr>
            <p:ph type="sldNum" sz="quarter" idx="12"/>
          </p:nvPr>
        </p:nvSpPr>
        <p:spPr/>
        <p:txBody>
          <a:bodyPr/>
          <a:lstStyle/>
          <a:p>
            <a:fld id="{21A9E2F6-F80B-4915-AC1C-34F442F667D7}" type="slidenum">
              <a:rPr lang="en-GB" smtClean="0"/>
              <a:t>6</a:t>
            </a:fld>
            <a:endParaRPr lang="en-GB"/>
          </a:p>
        </p:txBody>
      </p:sp>
      <p:sp>
        <p:nvSpPr>
          <p:cNvPr id="3" name="Rectangle 2">
            <a:extLst>
              <a:ext uri="{FF2B5EF4-FFF2-40B4-BE49-F238E27FC236}">
                <a16:creationId xmlns:a16="http://schemas.microsoft.com/office/drawing/2014/main" id="{1906479A-A55C-35D2-491F-DA18B8057C79}"/>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ACE516D-717D-B97B-8BCC-38BCB6DB272E}"/>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2A51EBE-88C6-EB60-01DC-70CD578DD478}"/>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A25F665-82FB-A726-2C4B-3113D69862E5}"/>
              </a:ext>
            </a:extLst>
          </p:cNvPr>
          <p:cNvSpPr/>
          <p:nvPr/>
        </p:nvSpPr>
        <p:spPr>
          <a:xfrm>
            <a:off x="6330459" y="31017"/>
            <a:ext cx="1418493" cy="22273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48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EF0C2A-AAB0-9BEB-6F35-638CE85797D2}"/>
              </a:ext>
            </a:extLst>
          </p:cNvPr>
          <p:cNvSpPr>
            <a:spLocks noGrp="1"/>
          </p:cNvSpPr>
          <p:nvPr>
            <p:ph type="title"/>
          </p:nvPr>
        </p:nvSpPr>
        <p:spPr>
          <a:xfrm>
            <a:off x="340822" y="365125"/>
            <a:ext cx="11521440" cy="1325563"/>
          </a:xfrm>
        </p:spPr>
        <p:txBody>
          <a:bodyPr>
            <a:normAutofit/>
          </a:bodyPr>
          <a:lstStyle/>
          <a:p>
            <a:r>
              <a:rPr lang="en-GB" sz="3200" kern="100" dirty="0">
                <a:solidFill>
                  <a:srgbClr val="7030A0"/>
                </a:solidFill>
                <a:effectLst/>
                <a:latin typeface="Arial Black" panose="020B0A04020102020204" pitchFamily="34" charset="0"/>
                <a:ea typeface="Calibri" panose="020F0502020204030204" pitchFamily="34" charset="0"/>
                <a:cs typeface="Arial" panose="020B0604020202020204" pitchFamily="34" charset="0"/>
              </a:rPr>
              <a:t>Overview of the West African Insurance Market</a:t>
            </a:r>
            <a:endParaRPr lang="en-GB" sz="3200" dirty="0">
              <a:solidFill>
                <a:srgbClr val="7030A0"/>
              </a:solidFill>
              <a:latin typeface="Arial Black" panose="020B0A04020102020204" pitchFamily="34" charset="0"/>
            </a:endParaRPr>
          </a:p>
        </p:txBody>
      </p:sp>
      <p:sp>
        <p:nvSpPr>
          <p:cNvPr id="7" name="TextBox 6">
            <a:extLst>
              <a:ext uri="{FF2B5EF4-FFF2-40B4-BE49-F238E27FC236}">
                <a16:creationId xmlns:a16="http://schemas.microsoft.com/office/drawing/2014/main" id="{C5D5406F-FC35-6BB1-4A82-CBFACBAE1D5C}"/>
              </a:ext>
            </a:extLst>
          </p:cNvPr>
          <p:cNvSpPr txBox="1"/>
          <p:nvPr/>
        </p:nvSpPr>
        <p:spPr>
          <a:xfrm>
            <a:off x="340822" y="1455192"/>
            <a:ext cx="6105698" cy="397738"/>
          </a:xfrm>
          <a:prstGeom prst="rect">
            <a:avLst/>
          </a:prstGeom>
          <a:noFill/>
        </p:spPr>
        <p:txBody>
          <a:bodyPr wrap="square">
            <a:spAutoFit/>
          </a:bodyPr>
          <a:lstStyle/>
          <a:p>
            <a:pPr marL="0" indent="0" algn="just">
              <a:lnSpc>
                <a:spcPct val="107000"/>
              </a:lnSpc>
              <a:spcAft>
                <a:spcPts val="800"/>
              </a:spcAft>
              <a:buNone/>
            </a:pPr>
            <a:r>
              <a:rPr lang="en-GB" sz="2000" b="1" kern="100" dirty="0">
                <a:solidFill>
                  <a:srgbClr val="CC00CC"/>
                </a:solidFill>
                <a:effectLst/>
                <a:latin typeface="Arial" panose="020B0604020202020204" pitchFamily="34" charset="0"/>
                <a:ea typeface="Calibri" panose="020F0502020204030204" pitchFamily="34" charset="0"/>
                <a:cs typeface="Arial" panose="020B0604020202020204" pitchFamily="34" charset="0"/>
              </a:rPr>
              <a:t>Regulatory Environment and Challenges</a:t>
            </a:r>
          </a:p>
        </p:txBody>
      </p:sp>
      <p:sp>
        <p:nvSpPr>
          <p:cNvPr id="11" name="TextBox 10">
            <a:extLst>
              <a:ext uri="{FF2B5EF4-FFF2-40B4-BE49-F238E27FC236}">
                <a16:creationId xmlns:a16="http://schemas.microsoft.com/office/drawing/2014/main" id="{5EFBC214-B126-3DF1-6F43-F56329A72B57}"/>
              </a:ext>
            </a:extLst>
          </p:cNvPr>
          <p:cNvSpPr txBox="1"/>
          <p:nvPr/>
        </p:nvSpPr>
        <p:spPr>
          <a:xfrm>
            <a:off x="340822" y="2020581"/>
            <a:ext cx="11413856" cy="767133"/>
          </a:xfrm>
          <a:prstGeom prst="rect">
            <a:avLst/>
          </a:prstGeom>
          <a:noFill/>
        </p:spPr>
        <p:txBody>
          <a:bodyPr wrap="square">
            <a:spAutoFit/>
          </a:bodyPr>
          <a:lstStyle/>
          <a:p>
            <a:pPr algn="just">
              <a:lnSpc>
                <a:spcPct val="107000"/>
              </a:lnSpc>
              <a:spcAft>
                <a:spcPts val="800"/>
              </a:spcAft>
            </a:pPr>
            <a:r>
              <a:rPr lang="en-US" sz="1400" kern="100" dirty="0">
                <a:effectLst/>
                <a:latin typeface="Arial" panose="020B0604020202020204" pitchFamily="34" charset="0"/>
                <a:ea typeface="Calibri" panose="020F0502020204030204" pitchFamily="34" charset="0"/>
                <a:cs typeface="Arial" panose="020B0604020202020204" pitchFamily="34" charset="0"/>
              </a:rPr>
              <a:t>To align insurance practices effectively in West Africa, stakeholders must navigate the dynamic landscape of the insurance market, staying attuned to growth trends, advocating for regulatory improvements, and addressing unique regional challenges. The evolving nature of the market provides both opportunities and challenges that require thoughtful consideration and strategic planning. </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E574C167-727F-7D3A-2FD9-ECF60F59C0CF}"/>
              </a:ext>
            </a:extLst>
          </p:cNvPr>
          <p:cNvGrpSpPr/>
          <p:nvPr/>
        </p:nvGrpSpPr>
        <p:grpSpPr>
          <a:xfrm>
            <a:off x="4953120" y="5570503"/>
            <a:ext cx="2051850" cy="544706"/>
            <a:chOff x="348360" y="4335070"/>
            <a:chExt cx="2545698" cy="688177"/>
          </a:xfrm>
        </p:grpSpPr>
        <p:sp>
          <p:nvSpPr>
            <p:cNvPr id="19" name="Rectangle 7">
              <a:extLst>
                <a:ext uri="{FF2B5EF4-FFF2-40B4-BE49-F238E27FC236}">
                  <a16:creationId xmlns:a16="http://schemas.microsoft.com/office/drawing/2014/main" id="{FBD16DC2-D9D1-1F38-49E0-B6512E3F3CB7}"/>
                </a:ext>
              </a:extLst>
            </p:cNvPr>
            <p:cNvSpPr/>
            <p:nvPr/>
          </p:nvSpPr>
          <p:spPr>
            <a:xfrm rot="358729">
              <a:off x="348360" y="4422214"/>
              <a:ext cx="2379133" cy="601033"/>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 fmla="*/ 0 w 1546076"/>
                <a:gd name="connsiteY0" fmla="*/ 0 h 547777"/>
                <a:gd name="connsiteX1" fmla="*/ 1546076 w 1546076"/>
                <a:gd name="connsiteY1" fmla="*/ 0 h 547777"/>
                <a:gd name="connsiteX2" fmla="*/ 1300823 w 1546076"/>
                <a:gd name="connsiteY2" fmla="*/ 473861 h 547777"/>
                <a:gd name="connsiteX3" fmla="*/ 0 w 1546076"/>
                <a:gd name="connsiteY3" fmla="*/ 547777 h 547777"/>
                <a:gd name="connsiteX4" fmla="*/ 0 w 1546076"/>
                <a:gd name="connsiteY4" fmla="*/ 0 h 547777"/>
                <a:gd name="connsiteX0" fmla="*/ 311437 w 1546076"/>
                <a:gd name="connsiteY0" fmla="*/ 120616 h 547777"/>
                <a:gd name="connsiteX1" fmla="*/ 1546076 w 1546076"/>
                <a:gd name="connsiteY1" fmla="*/ 0 h 547777"/>
                <a:gd name="connsiteX2" fmla="*/ 1300823 w 1546076"/>
                <a:gd name="connsiteY2" fmla="*/ 473861 h 547777"/>
                <a:gd name="connsiteX3" fmla="*/ 0 w 1546076"/>
                <a:gd name="connsiteY3" fmla="*/ 547777 h 547777"/>
                <a:gd name="connsiteX4" fmla="*/ 311437 w 1546076"/>
                <a:gd name="connsiteY4" fmla="*/ 120616 h 547777"/>
                <a:gd name="connsiteX0" fmla="*/ 454636 w 1546076"/>
                <a:gd name="connsiteY0" fmla="*/ 97957 h 547777"/>
                <a:gd name="connsiteX1" fmla="*/ 1546076 w 1546076"/>
                <a:gd name="connsiteY1" fmla="*/ 0 h 547777"/>
                <a:gd name="connsiteX2" fmla="*/ 1300823 w 1546076"/>
                <a:gd name="connsiteY2" fmla="*/ 473861 h 547777"/>
                <a:gd name="connsiteX3" fmla="*/ 0 w 1546076"/>
                <a:gd name="connsiteY3" fmla="*/ 547777 h 547777"/>
                <a:gd name="connsiteX4" fmla="*/ 454636 w 1546076"/>
                <a:gd name="connsiteY4" fmla="*/ 97957 h 547777"/>
                <a:gd name="connsiteX0" fmla="*/ 454636 w 1714392"/>
                <a:gd name="connsiteY0" fmla="*/ 100262 h 550082"/>
                <a:gd name="connsiteX1" fmla="*/ 1714392 w 1714392"/>
                <a:gd name="connsiteY1" fmla="*/ 0 h 550082"/>
                <a:gd name="connsiteX2" fmla="*/ 1300823 w 1714392"/>
                <a:gd name="connsiteY2" fmla="*/ 476166 h 550082"/>
                <a:gd name="connsiteX3" fmla="*/ 0 w 1714392"/>
                <a:gd name="connsiteY3" fmla="*/ 550082 h 550082"/>
                <a:gd name="connsiteX4" fmla="*/ 454636 w 1714392"/>
                <a:gd name="connsiteY4" fmla="*/ 100262 h 550082"/>
                <a:gd name="connsiteX0" fmla="*/ 454636 w 1908260"/>
                <a:gd name="connsiteY0" fmla="*/ 151213 h 601033"/>
                <a:gd name="connsiteX1" fmla="*/ 1908260 w 1908260"/>
                <a:gd name="connsiteY1" fmla="*/ 0 h 601033"/>
                <a:gd name="connsiteX2" fmla="*/ 1300823 w 1908260"/>
                <a:gd name="connsiteY2" fmla="*/ 527117 h 601033"/>
                <a:gd name="connsiteX3" fmla="*/ 0 w 1908260"/>
                <a:gd name="connsiteY3" fmla="*/ 601033 h 601033"/>
                <a:gd name="connsiteX4" fmla="*/ 454636 w 1908260"/>
                <a:gd name="connsiteY4" fmla="*/ 151213 h 601033"/>
                <a:gd name="connsiteX0" fmla="*/ 675642 w 1908260"/>
                <a:gd name="connsiteY0" fmla="*/ 66773 h 601033"/>
                <a:gd name="connsiteX1" fmla="*/ 1908260 w 1908260"/>
                <a:gd name="connsiteY1" fmla="*/ 0 h 601033"/>
                <a:gd name="connsiteX2" fmla="*/ 1300823 w 1908260"/>
                <a:gd name="connsiteY2" fmla="*/ 527117 h 601033"/>
                <a:gd name="connsiteX3" fmla="*/ 0 w 1908260"/>
                <a:gd name="connsiteY3" fmla="*/ 601033 h 601033"/>
                <a:gd name="connsiteX4" fmla="*/ 675642 w 1908260"/>
                <a:gd name="connsiteY4" fmla="*/ 66773 h 60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0" name="Rectangle 7">
              <a:extLst>
                <a:ext uri="{FF2B5EF4-FFF2-40B4-BE49-F238E27FC236}">
                  <a16:creationId xmlns:a16="http://schemas.microsoft.com/office/drawing/2014/main" id="{393E4D75-F60A-64CD-56BE-2205AEEC8688}"/>
                </a:ext>
              </a:extLst>
            </p:cNvPr>
            <p:cNvSpPr/>
            <p:nvPr/>
          </p:nvSpPr>
          <p:spPr>
            <a:xfrm rot="358729">
              <a:off x="809437" y="4335070"/>
              <a:ext cx="2084621" cy="526631"/>
            </a:xfrm>
            <a:custGeom>
              <a:avLst/>
              <a:gdLst>
                <a:gd name="connsiteX0" fmla="*/ 0 w 1546076"/>
                <a:gd name="connsiteY0" fmla="*/ 0 h 547777"/>
                <a:gd name="connsiteX1" fmla="*/ 1546076 w 1546076"/>
                <a:gd name="connsiteY1" fmla="*/ 0 h 547777"/>
                <a:gd name="connsiteX2" fmla="*/ 1546076 w 1546076"/>
                <a:gd name="connsiteY2" fmla="*/ 547777 h 547777"/>
                <a:gd name="connsiteX3" fmla="*/ 0 w 1546076"/>
                <a:gd name="connsiteY3" fmla="*/ 547777 h 547777"/>
                <a:gd name="connsiteX4" fmla="*/ 0 w 1546076"/>
                <a:gd name="connsiteY4" fmla="*/ 0 h 547777"/>
                <a:gd name="connsiteX0" fmla="*/ 0 w 1546076"/>
                <a:gd name="connsiteY0" fmla="*/ 0 h 547777"/>
                <a:gd name="connsiteX1" fmla="*/ 1546076 w 1546076"/>
                <a:gd name="connsiteY1" fmla="*/ 0 h 547777"/>
                <a:gd name="connsiteX2" fmla="*/ 1300823 w 1546076"/>
                <a:gd name="connsiteY2" fmla="*/ 473861 h 547777"/>
                <a:gd name="connsiteX3" fmla="*/ 0 w 1546076"/>
                <a:gd name="connsiteY3" fmla="*/ 547777 h 547777"/>
                <a:gd name="connsiteX4" fmla="*/ 0 w 1546076"/>
                <a:gd name="connsiteY4" fmla="*/ 0 h 547777"/>
                <a:gd name="connsiteX0" fmla="*/ 311437 w 1546076"/>
                <a:gd name="connsiteY0" fmla="*/ 120616 h 547777"/>
                <a:gd name="connsiteX1" fmla="*/ 1546076 w 1546076"/>
                <a:gd name="connsiteY1" fmla="*/ 0 h 547777"/>
                <a:gd name="connsiteX2" fmla="*/ 1300823 w 1546076"/>
                <a:gd name="connsiteY2" fmla="*/ 473861 h 547777"/>
                <a:gd name="connsiteX3" fmla="*/ 0 w 1546076"/>
                <a:gd name="connsiteY3" fmla="*/ 547777 h 547777"/>
                <a:gd name="connsiteX4" fmla="*/ 311437 w 1546076"/>
                <a:gd name="connsiteY4" fmla="*/ 120616 h 547777"/>
                <a:gd name="connsiteX0" fmla="*/ 454636 w 1546076"/>
                <a:gd name="connsiteY0" fmla="*/ 97957 h 547777"/>
                <a:gd name="connsiteX1" fmla="*/ 1546076 w 1546076"/>
                <a:gd name="connsiteY1" fmla="*/ 0 h 547777"/>
                <a:gd name="connsiteX2" fmla="*/ 1300823 w 1546076"/>
                <a:gd name="connsiteY2" fmla="*/ 473861 h 547777"/>
                <a:gd name="connsiteX3" fmla="*/ 0 w 1546076"/>
                <a:gd name="connsiteY3" fmla="*/ 547777 h 547777"/>
                <a:gd name="connsiteX4" fmla="*/ 454636 w 1546076"/>
                <a:gd name="connsiteY4" fmla="*/ 97957 h 547777"/>
                <a:gd name="connsiteX0" fmla="*/ 454636 w 1714392"/>
                <a:gd name="connsiteY0" fmla="*/ 100262 h 550082"/>
                <a:gd name="connsiteX1" fmla="*/ 1714392 w 1714392"/>
                <a:gd name="connsiteY1" fmla="*/ 0 h 550082"/>
                <a:gd name="connsiteX2" fmla="*/ 1300823 w 1714392"/>
                <a:gd name="connsiteY2" fmla="*/ 476166 h 550082"/>
                <a:gd name="connsiteX3" fmla="*/ 0 w 1714392"/>
                <a:gd name="connsiteY3" fmla="*/ 550082 h 550082"/>
                <a:gd name="connsiteX4" fmla="*/ 454636 w 1714392"/>
                <a:gd name="connsiteY4" fmla="*/ 100262 h 550082"/>
                <a:gd name="connsiteX0" fmla="*/ 454636 w 1908260"/>
                <a:gd name="connsiteY0" fmla="*/ 151213 h 601033"/>
                <a:gd name="connsiteX1" fmla="*/ 1908260 w 1908260"/>
                <a:gd name="connsiteY1" fmla="*/ 0 h 601033"/>
                <a:gd name="connsiteX2" fmla="*/ 1300823 w 1908260"/>
                <a:gd name="connsiteY2" fmla="*/ 527117 h 601033"/>
                <a:gd name="connsiteX3" fmla="*/ 0 w 1908260"/>
                <a:gd name="connsiteY3" fmla="*/ 601033 h 601033"/>
                <a:gd name="connsiteX4" fmla="*/ 454636 w 1908260"/>
                <a:gd name="connsiteY4" fmla="*/ 151213 h 601033"/>
                <a:gd name="connsiteX0" fmla="*/ 675642 w 1908260"/>
                <a:gd name="connsiteY0" fmla="*/ 66773 h 601033"/>
                <a:gd name="connsiteX1" fmla="*/ 1908260 w 1908260"/>
                <a:gd name="connsiteY1" fmla="*/ 0 h 601033"/>
                <a:gd name="connsiteX2" fmla="*/ 1300823 w 1908260"/>
                <a:gd name="connsiteY2" fmla="*/ 527117 h 601033"/>
                <a:gd name="connsiteX3" fmla="*/ 0 w 1908260"/>
                <a:gd name="connsiteY3" fmla="*/ 601033 h 601033"/>
                <a:gd name="connsiteX4" fmla="*/ 675642 w 1908260"/>
                <a:gd name="connsiteY4" fmla="*/ 66773 h 601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260" h="601033">
                  <a:moveTo>
                    <a:pt x="675642" y="66773"/>
                  </a:moveTo>
                  <a:lnTo>
                    <a:pt x="1908260" y="0"/>
                  </a:lnTo>
                  <a:lnTo>
                    <a:pt x="1300823" y="527117"/>
                  </a:lnTo>
                  <a:lnTo>
                    <a:pt x="0" y="601033"/>
                  </a:lnTo>
                  <a:lnTo>
                    <a:pt x="675642" y="66773"/>
                  </a:lnTo>
                  <a:close/>
                </a:path>
              </a:pathLst>
            </a:custGeom>
            <a:solidFill>
              <a:schemeClr val="tx1">
                <a:lumMod val="65000"/>
                <a:lumOff val="35000"/>
              </a:schemeClr>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4" name="Group 13">
            <a:extLst>
              <a:ext uri="{FF2B5EF4-FFF2-40B4-BE49-F238E27FC236}">
                <a16:creationId xmlns:a16="http://schemas.microsoft.com/office/drawing/2014/main" id="{8BA5956C-8FA2-612C-77C2-1F57E9FCF2F7}"/>
              </a:ext>
            </a:extLst>
          </p:cNvPr>
          <p:cNvGrpSpPr/>
          <p:nvPr/>
        </p:nvGrpSpPr>
        <p:grpSpPr>
          <a:xfrm>
            <a:off x="5424747" y="3193807"/>
            <a:ext cx="1017371" cy="3446868"/>
            <a:chOff x="1619672" y="1332374"/>
            <a:chExt cx="1262236" cy="4354741"/>
          </a:xfrm>
        </p:grpSpPr>
        <p:sp>
          <p:nvSpPr>
            <p:cNvPr id="15" name="Rectangle 14">
              <a:extLst>
                <a:ext uri="{FF2B5EF4-FFF2-40B4-BE49-F238E27FC236}">
                  <a16:creationId xmlns:a16="http://schemas.microsoft.com/office/drawing/2014/main" id="{FF607390-BD8A-C0CA-BC12-E303F93AE614}"/>
                </a:ext>
              </a:extLst>
            </p:cNvPr>
            <p:cNvSpPr/>
            <p:nvPr/>
          </p:nvSpPr>
          <p:spPr>
            <a:xfrm>
              <a:off x="1691680" y="3947522"/>
              <a:ext cx="864096" cy="864096"/>
            </a:xfrm>
            <a:prstGeom prst="rect">
              <a:avLst/>
            </a:prstGeom>
            <a:solidFill>
              <a:schemeClr val="accent1"/>
            </a:solidFill>
            <a:ln>
              <a:noFill/>
            </a:ln>
            <a:scene3d>
              <a:camera prst="perspectiveRight">
                <a:rot lat="598412" lon="1237643" rev="0"/>
              </a:camera>
              <a:lightRig rig="threePt" dir="t"/>
            </a:scene3d>
            <a:sp3d extrusionH="819150" prstMaterial="flat">
              <a:bevelT w="44450" h="254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rPr>
                <a:t>D</a:t>
              </a: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sp>
          <p:nvSpPr>
            <p:cNvPr id="16" name="Rectangle 15">
              <a:extLst>
                <a:ext uri="{FF2B5EF4-FFF2-40B4-BE49-F238E27FC236}">
                  <a16:creationId xmlns:a16="http://schemas.microsoft.com/office/drawing/2014/main" id="{F81A0D88-B0EC-17C1-0E5A-509617FDB836}"/>
                </a:ext>
              </a:extLst>
            </p:cNvPr>
            <p:cNvSpPr/>
            <p:nvPr/>
          </p:nvSpPr>
          <p:spPr>
            <a:xfrm>
              <a:off x="2017812" y="3077696"/>
              <a:ext cx="864096" cy="864096"/>
            </a:xfrm>
            <a:prstGeom prst="rect">
              <a:avLst/>
            </a:prstGeom>
            <a:solidFill>
              <a:srgbClr val="EBAE33"/>
            </a:solidFill>
            <a:ln>
              <a:noFill/>
            </a:ln>
            <a:scene3d>
              <a:camera prst="perspectiveRight">
                <a:rot lat="300000" lon="20699968" rev="0"/>
              </a:camera>
              <a:lightRig rig="threePt" dir="t"/>
            </a:scene3d>
            <a:sp3d extrusionH="819150" prstMaterial="flat">
              <a:bevelT w="44450" h="4445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rPr>
                <a:t>C</a:t>
              </a: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sp>
          <p:nvSpPr>
            <p:cNvPr id="17" name="Rectangle 16">
              <a:extLst>
                <a:ext uri="{FF2B5EF4-FFF2-40B4-BE49-F238E27FC236}">
                  <a16:creationId xmlns:a16="http://schemas.microsoft.com/office/drawing/2014/main" id="{C5D8A227-EF13-6DD2-B8C2-C4D23ECCD250}"/>
                </a:ext>
              </a:extLst>
            </p:cNvPr>
            <p:cNvSpPr/>
            <p:nvPr/>
          </p:nvSpPr>
          <p:spPr>
            <a:xfrm>
              <a:off x="1979712" y="1332374"/>
              <a:ext cx="864096" cy="864096"/>
            </a:xfrm>
            <a:prstGeom prst="rect">
              <a:avLst/>
            </a:prstGeom>
            <a:solidFill>
              <a:schemeClr val="accent4"/>
            </a:solidFill>
            <a:ln>
              <a:noFill/>
            </a:ln>
            <a:scene3d>
              <a:camera prst="perspectiveRight">
                <a:rot lat="21299999" lon="20699968" rev="0"/>
              </a:camera>
              <a:lightRig rig="threePt" dir="t"/>
            </a:scene3d>
            <a:sp3d extrusionH="819150" prstMaterial="flat">
              <a:bevelT w="63500" h="3175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rPr>
                <a:t>A</a:t>
              </a: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sp>
          <p:nvSpPr>
            <p:cNvPr id="18" name="Rectangle 17">
              <a:extLst>
                <a:ext uri="{FF2B5EF4-FFF2-40B4-BE49-F238E27FC236}">
                  <a16:creationId xmlns:a16="http://schemas.microsoft.com/office/drawing/2014/main" id="{69DDD1E0-8705-91AF-A63E-668C732C447D}"/>
                </a:ext>
              </a:extLst>
            </p:cNvPr>
            <p:cNvSpPr/>
            <p:nvPr/>
          </p:nvSpPr>
          <p:spPr>
            <a:xfrm>
              <a:off x="1619672" y="2211710"/>
              <a:ext cx="864096" cy="864096"/>
            </a:xfrm>
            <a:prstGeom prst="rect">
              <a:avLst/>
            </a:prstGeom>
            <a:solidFill>
              <a:schemeClr val="tx2">
                <a:lumMod val="20000"/>
                <a:lumOff val="80000"/>
              </a:schemeClr>
            </a:solidFill>
            <a:ln>
              <a:noFill/>
            </a:ln>
            <a:scene3d>
              <a:camera prst="perspectiveRight">
                <a:rot lat="0" lon="1499958" rev="0"/>
              </a:camera>
              <a:lightRig rig="threePt" dir="t"/>
            </a:scene3d>
            <a:sp3d extrusionH="819150" prstMaterial="flat">
              <a:bevelT w="38100" h="4445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rPr>
                <a:t>B</a:t>
              </a: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sp>
          <p:nvSpPr>
            <p:cNvPr id="42" name="Rectangle 41">
              <a:extLst>
                <a:ext uri="{FF2B5EF4-FFF2-40B4-BE49-F238E27FC236}">
                  <a16:creationId xmlns:a16="http://schemas.microsoft.com/office/drawing/2014/main" id="{6DA737AE-B9B3-D455-F8A2-E63606C8B253}"/>
                </a:ext>
              </a:extLst>
            </p:cNvPr>
            <p:cNvSpPr/>
            <p:nvPr/>
          </p:nvSpPr>
          <p:spPr>
            <a:xfrm>
              <a:off x="1992530" y="4823019"/>
              <a:ext cx="864096" cy="864096"/>
            </a:xfrm>
            <a:prstGeom prst="rect">
              <a:avLst/>
            </a:prstGeom>
            <a:solidFill>
              <a:schemeClr val="accent2">
                <a:lumMod val="75000"/>
              </a:schemeClr>
            </a:solidFill>
            <a:ln>
              <a:noFill/>
            </a:ln>
            <a:scene3d>
              <a:camera prst="perspectiveRight">
                <a:rot lat="300000" lon="20699968" rev="0"/>
              </a:camera>
              <a:lightRig rig="threePt" dir="t"/>
            </a:scene3d>
            <a:sp3d extrusionH="819150" prstMaterial="flat">
              <a:bevelT w="44450" h="4445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rPr>
                <a:t>E</a:t>
              </a:r>
              <a:endParaRPr lang="ko-KR" altLang="en-US" sz="5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cs typeface="Arial" pitchFamily="34" charset="0"/>
              </a:endParaRPr>
            </a:p>
          </p:txBody>
        </p:sp>
      </p:grpSp>
      <p:grpSp>
        <p:nvGrpSpPr>
          <p:cNvPr id="21" name="Group 20">
            <a:extLst>
              <a:ext uri="{FF2B5EF4-FFF2-40B4-BE49-F238E27FC236}">
                <a16:creationId xmlns:a16="http://schemas.microsoft.com/office/drawing/2014/main" id="{057BAAA0-B1CB-BE9A-4F51-43D40EB622E4}"/>
              </a:ext>
            </a:extLst>
          </p:cNvPr>
          <p:cNvGrpSpPr/>
          <p:nvPr/>
        </p:nvGrpSpPr>
        <p:grpSpPr>
          <a:xfrm>
            <a:off x="7073672" y="3024412"/>
            <a:ext cx="4877809" cy="1082729"/>
            <a:chOff x="6211234" y="1628800"/>
            <a:chExt cx="5455881" cy="1677739"/>
          </a:xfrm>
        </p:grpSpPr>
        <p:sp>
          <p:nvSpPr>
            <p:cNvPr id="22" name="TextBox 21">
              <a:extLst>
                <a:ext uri="{FF2B5EF4-FFF2-40B4-BE49-F238E27FC236}">
                  <a16:creationId xmlns:a16="http://schemas.microsoft.com/office/drawing/2014/main" id="{FA2C3826-5E16-9DB7-1812-33BEC8C8B016}"/>
                </a:ext>
              </a:extLst>
            </p:cNvPr>
            <p:cNvSpPr txBox="1"/>
            <p:nvPr/>
          </p:nvSpPr>
          <p:spPr>
            <a:xfrm>
              <a:off x="6214186" y="1628800"/>
              <a:ext cx="2606286" cy="476915"/>
            </a:xfrm>
            <a:prstGeom prst="rect">
              <a:avLst/>
            </a:prstGeom>
            <a:noFill/>
          </p:spPr>
          <p:txBody>
            <a:bodyPr wrap="square" rtlCol="0">
              <a:spAutoFit/>
            </a:bodyPr>
            <a:lstStyle/>
            <a:p>
              <a:r>
                <a:rPr lang="en-US" altLang="ko-KR" sz="1400" b="1" dirty="0">
                  <a:solidFill>
                    <a:srgbClr val="7030A0"/>
                  </a:solidFill>
                  <a:latin typeface="Arial" panose="020B0604020202020204" pitchFamily="34" charset="0"/>
                  <a:cs typeface="Arial" panose="020B0604020202020204" pitchFamily="34" charset="0"/>
                </a:rPr>
                <a:t>Regulatory Framework</a:t>
              </a:r>
              <a:endParaRPr lang="ko-KR" altLang="en-US" sz="1400" b="1" dirty="0">
                <a:solidFill>
                  <a:srgbClr val="7030A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6499157-2B8B-1BE0-4294-14D8513A0F78}"/>
                </a:ext>
              </a:extLst>
            </p:cNvPr>
            <p:cNvSpPr txBox="1"/>
            <p:nvPr/>
          </p:nvSpPr>
          <p:spPr>
            <a:xfrm>
              <a:off x="6211234" y="1971180"/>
              <a:ext cx="5455881" cy="1335359"/>
            </a:xfrm>
            <a:prstGeom prst="rect">
              <a:avLst/>
            </a:prstGeom>
            <a:noFill/>
          </p:spPr>
          <p:txBody>
            <a:bodyPr wrap="square" rtlCol="0">
              <a:spAutoFit/>
            </a:bodyPr>
            <a:lstStyle/>
            <a:p>
              <a:r>
                <a:rPr lang="en-US" sz="1000" kern="100" dirty="0">
                  <a:effectLst/>
                  <a:latin typeface="Arial" panose="020B0604020202020204" pitchFamily="34" charset="0"/>
                  <a:ea typeface="Calibri" panose="020F0502020204030204" pitchFamily="34" charset="0"/>
                  <a:cs typeface="Arial" panose="020B0604020202020204" pitchFamily="34" charset="0"/>
                </a:rPr>
                <a:t>West African countries have varying regulatory frameworks governing the insurance industry. Harmonization efforts have been made through regional organizations like the West African Economic and Monetary Union (WAEMU) and the Economic Community of West African States (ECOWAS) to create more uniform regulations. However, challenges persist in aligning these regulations across the region. </a:t>
              </a:r>
              <a:endParaRPr lang="ko-KR" altLang="en-US" sz="10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4" name="그룹 11">
            <a:extLst>
              <a:ext uri="{FF2B5EF4-FFF2-40B4-BE49-F238E27FC236}">
                <a16:creationId xmlns:a16="http://schemas.microsoft.com/office/drawing/2014/main" id="{49F4BF3C-E529-3D34-4E7D-922B8355A2E4}"/>
              </a:ext>
            </a:extLst>
          </p:cNvPr>
          <p:cNvGrpSpPr/>
          <p:nvPr/>
        </p:nvGrpSpPr>
        <p:grpSpPr>
          <a:xfrm>
            <a:off x="7088148" y="4391670"/>
            <a:ext cx="4875216" cy="990396"/>
            <a:chOff x="7719995" y="3745651"/>
            <a:chExt cx="7554386" cy="1534665"/>
          </a:xfrm>
        </p:grpSpPr>
        <p:sp>
          <p:nvSpPr>
            <p:cNvPr id="25" name="TextBox 24">
              <a:extLst>
                <a:ext uri="{FF2B5EF4-FFF2-40B4-BE49-F238E27FC236}">
                  <a16:creationId xmlns:a16="http://schemas.microsoft.com/office/drawing/2014/main" id="{B5F39732-EF15-1CC8-7239-5987A1ADDBFC}"/>
                </a:ext>
              </a:extLst>
            </p:cNvPr>
            <p:cNvSpPr txBox="1"/>
            <p:nvPr/>
          </p:nvSpPr>
          <p:spPr>
            <a:xfrm>
              <a:off x="7719995" y="3745651"/>
              <a:ext cx="3614754" cy="476915"/>
            </a:xfrm>
            <a:prstGeom prst="rect">
              <a:avLst/>
            </a:prstGeom>
            <a:noFill/>
          </p:spPr>
          <p:txBody>
            <a:bodyPr wrap="square" rtlCol="0">
              <a:spAutoFit/>
            </a:bodyPr>
            <a:lstStyle/>
            <a:p>
              <a:r>
                <a:rPr lang="en-US" altLang="ko-KR" sz="1400" b="1" dirty="0">
                  <a:solidFill>
                    <a:srgbClr val="7030A0"/>
                  </a:solidFill>
                  <a:latin typeface="Arial" panose="020B0604020202020204" pitchFamily="34" charset="0"/>
                  <a:cs typeface="Arial" panose="020B0604020202020204" pitchFamily="34" charset="0"/>
                </a:rPr>
                <a:t>Consumer Protection</a:t>
              </a:r>
              <a:endParaRPr lang="ko-KR" altLang="en-US" sz="1400" b="1" dirty="0">
                <a:solidFill>
                  <a:srgbClr val="7030A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1B76DC71-D2F3-F34F-0791-787010DF196A}"/>
                </a:ext>
              </a:extLst>
            </p:cNvPr>
            <p:cNvSpPr txBox="1"/>
            <p:nvPr/>
          </p:nvSpPr>
          <p:spPr>
            <a:xfrm>
              <a:off x="7719995" y="4088031"/>
              <a:ext cx="7554386" cy="1192285"/>
            </a:xfrm>
            <a:prstGeom prst="rect">
              <a:avLst/>
            </a:prstGeom>
            <a:noFill/>
          </p:spPr>
          <p:txBody>
            <a:bodyPr wrap="square" rtlCol="0">
              <a:spAutoFit/>
            </a:bodyPr>
            <a:lstStyle/>
            <a:p>
              <a:r>
                <a:rPr lang="en-US" sz="1100" dirty="0">
                  <a:effectLst/>
                  <a:latin typeface="Arial" panose="020B0604020202020204" pitchFamily="34" charset="0"/>
                  <a:ea typeface="Calibri" panose="020F0502020204030204" pitchFamily="34" charset="0"/>
                  <a:cs typeface="Arial" panose="020B0604020202020204" pitchFamily="34" charset="0"/>
                </a:rPr>
                <a:t>Ensuring consumer protection is a critical aspect of regulation. With many consumers having limited knowledge about insurance, there's a need for robust regulations that prevent predatory practices, ensure fair treatment of policyholders, and facilitate dispute resolution</a:t>
              </a:r>
              <a:endParaRPr lang="ko-KR" altLang="en-US"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C0916FE4-ED0D-C0FE-F6DA-834591A84B2C}"/>
              </a:ext>
            </a:extLst>
          </p:cNvPr>
          <p:cNvGrpSpPr/>
          <p:nvPr/>
        </p:nvGrpSpPr>
        <p:grpSpPr>
          <a:xfrm>
            <a:off x="162047" y="3678826"/>
            <a:ext cx="4634495" cy="1089462"/>
            <a:chOff x="-2379744" y="2772288"/>
            <a:chExt cx="5183732" cy="1688173"/>
          </a:xfrm>
        </p:grpSpPr>
        <p:sp>
          <p:nvSpPr>
            <p:cNvPr id="28" name="TextBox 27">
              <a:extLst>
                <a:ext uri="{FF2B5EF4-FFF2-40B4-BE49-F238E27FC236}">
                  <a16:creationId xmlns:a16="http://schemas.microsoft.com/office/drawing/2014/main" id="{418B5EAB-22A2-A18A-611C-1113E0530237}"/>
                </a:ext>
              </a:extLst>
            </p:cNvPr>
            <p:cNvSpPr txBox="1"/>
            <p:nvPr/>
          </p:nvSpPr>
          <p:spPr>
            <a:xfrm>
              <a:off x="-1548986" y="2772288"/>
              <a:ext cx="4352974" cy="476915"/>
            </a:xfrm>
            <a:prstGeom prst="rect">
              <a:avLst/>
            </a:prstGeom>
            <a:noFill/>
          </p:spPr>
          <p:txBody>
            <a:bodyPr wrap="square" rtlCol="0">
              <a:spAutoFit/>
            </a:bodyPr>
            <a:lstStyle/>
            <a:p>
              <a:pPr algn="r"/>
              <a:r>
                <a:rPr lang="en-US" sz="1400" b="1" kern="100" dirty="0">
                  <a:solidFill>
                    <a:srgbClr val="7030A0"/>
                  </a:solidFill>
                  <a:effectLst/>
                  <a:latin typeface="Arial" panose="020B0604020202020204" pitchFamily="34" charset="0"/>
                  <a:ea typeface="Calibri" panose="020F0502020204030204" pitchFamily="34" charset="0"/>
                  <a:cs typeface="Arial" panose="020B0604020202020204" pitchFamily="34" charset="0"/>
                </a:rPr>
                <a:t>Challenges in Regulatory Compliance</a:t>
              </a:r>
              <a:endParaRPr lang="ko-KR" altLang="en-US" sz="1400" b="1" dirty="0">
                <a:solidFill>
                  <a:srgbClr val="7030A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3A37E41-DFFE-D8EC-ABA1-257FF49ACE05}"/>
                </a:ext>
              </a:extLst>
            </p:cNvPr>
            <p:cNvSpPr txBox="1"/>
            <p:nvPr/>
          </p:nvSpPr>
          <p:spPr>
            <a:xfrm>
              <a:off x="-2379744" y="3114668"/>
              <a:ext cx="5183732" cy="1345793"/>
            </a:xfrm>
            <a:prstGeom prst="rect">
              <a:avLst/>
            </a:prstGeom>
            <a:noFill/>
          </p:spPr>
          <p:txBody>
            <a:bodyPr wrap="square" rtlCol="0">
              <a:spAutoFit/>
            </a:bodyPr>
            <a:lstStyle/>
            <a:p>
              <a:pPr algn="just">
                <a:lnSpc>
                  <a:spcPct val="107000"/>
                </a:lnSpc>
                <a:spcAft>
                  <a:spcPts val="80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Insurance companies often face difficulties in complying with regulatory requirements, which can hinder market development. This includes issues related to capital requirements, solvency margins, and the need for improved corporate governance.</a:t>
              </a: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42929BCA-0C12-DDF6-29D0-C550DB92DAC8}"/>
              </a:ext>
            </a:extLst>
          </p:cNvPr>
          <p:cNvGrpSpPr/>
          <p:nvPr/>
        </p:nvGrpSpPr>
        <p:grpSpPr>
          <a:xfrm>
            <a:off x="162047" y="5294115"/>
            <a:ext cx="4657364" cy="847601"/>
            <a:chOff x="-2420562" y="5029814"/>
            <a:chExt cx="5209311" cy="1313398"/>
          </a:xfrm>
        </p:grpSpPr>
        <p:sp>
          <p:nvSpPr>
            <p:cNvPr id="31" name="TextBox 30">
              <a:extLst>
                <a:ext uri="{FF2B5EF4-FFF2-40B4-BE49-F238E27FC236}">
                  <a16:creationId xmlns:a16="http://schemas.microsoft.com/office/drawing/2014/main" id="{221FF155-5734-D9FB-B984-94DCE8D63A72}"/>
                </a:ext>
              </a:extLst>
            </p:cNvPr>
            <p:cNvSpPr txBox="1"/>
            <p:nvPr/>
          </p:nvSpPr>
          <p:spPr>
            <a:xfrm>
              <a:off x="182463" y="5029814"/>
              <a:ext cx="2606286" cy="476915"/>
            </a:xfrm>
            <a:prstGeom prst="rect">
              <a:avLst/>
            </a:prstGeom>
            <a:noFill/>
          </p:spPr>
          <p:txBody>
            <a:bodyPr wrap="square" rtlCol="0">
              <a:spAutoFit/>
            </a:bodyPr>
            <a:lstStyle/>
            <a:p>
              <a:pPr algn="r"/>
              <a:r>
                <a:rPr lang="en-US" altLang="ko-KR" sz="1400" b="1" dirty="0">
                  <a:solidFill>
                    <a:srgbClr val="7030A0"/>
                  </a:solidFill>
                  <a:latin typeface="Arial" panose="020B0604020202020204" pitchFamily="34" charset="0"/>
                  <a:cs typeface="Arial" panose="020B0604020202020204" pitchFamily="34" charset="0"/>
                </a:rPr>
                <a:t>Market Entry Barriers</a:t>
              </a:r>
              <a:endParaRPr lang="ko-KR" altLang="en-US" sz="1400" b="1" dirty="0">
                <a:solidFill>
                  <a:srgbClr val="7030A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338D6A3-BE79-EA7B-7A75-298D508D16DA}"/>
                </a:ext>
              </a:extLst>
            </p:cNvPr>
            <p:cNvSpPr txBox="1"/>
            <p:nvPr/>
          </p:nvSpPr>
          <p:spPr>
            <a:xfrm>
              <a:off x="-2420562" y="5372194"/>
              <a:ext cx="5209311" cy="971018"/>
            </a:xfrm>
            <a:prstGeom prst="rect">
              <a:avLst/>
            </a:prstGeom>
            <a:noFill/>
          </p:spPr>
          <p:txBody>
            <a:bodyPr wrap="square" rtlCol="0">
              <a:spAutoFit/>
            </a:bodyPr>
            <a:lstStyle/>
            <a:p>
              <a:pPr algn="just">
                <a:lnSpc>
                  <a:spcPct val="107000"/>
                </a:lnSpc>
                <a:spcAft>
                  <a:spcPts val="800"/>
                </a:spcAft>
              </a:pPr>
              <a:r>
                <a:rPr lang="en-US" sz="1100" kern="100" dirty="0">
                  <a:effectLst/>
                  <a:latin typeface="Arial" panose="020B0604020202020204" pitchFamily="34" charset="0"/>
                  <a:ea typeface="Calibri" panose="020F0502020204030204" pitchFamily="34" charset="0"/>
                  <a:cs typeface="Arial" panose="020B0604020202020204" pitchFamily="34" charset="0"/>
                </a:rPr>
                <a:t>The regulatory environment can present barriers to new entrants, limiting competition. Addressing these barriers can encourage innovation and help develop a more competitive market.</a:t>
              </a:r>
              <a:endParaRPr lang="en-GB" sz="1100" kern="100" dirty="0">
                <a:effectLst/>
                <a:latin typeface="Arial" panose="020B0604020202020204" pitchFamily="34" charset="0"/>
                <a:ea typeface="Calibri" panose="020F0502020204030204" pitchFamily="34" charset="0"/>
                <a:cs typeface="Arial" panose="020B0604020202020204" pitchFamily="34" charset="0"/>
              </a:endParaRPr>
            </a:p>
          </p:txBody>
        </p:sp>
      </p:grpSp>
      <p:sp>
        <p:nvSpPr>
          <p:cNvPr id="33" name="Rectangle 32">
            <a:extLst>
              <a:ext uri="{FF2B5EF4-FFF2-40B4-BE49-F238E27FC236}">
                <a16:creationId xmlns:a16="http://schemas.microsoft.com/office/drawing/2014/main" id="{75FD7D35-DF79-5666-0BD2-DA7A6178D65B}"/>
              </a:ext>
            </a:extLst>
          </p:cNvPr>
          <p:cNvSpPr/>
          <p:nvPr/>
        </p:nvSpPr>
        <p:spPr>
          <a:xfrm>
            <a:off x="6921389" y="3195618"/>
            <a:ext cx="78899" cy="6946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4" name="Rectangle 33">
            <a:extLst>
              <a:ext uri="{FF2B5EF4-FFF2-40B4-BE49-F238E27FC236}">
                <a16:creationId xmlns:a16="http://schemas.microsoft.com/office/drawing/2014/main" id="{1D83EFF5-A6C7-7202-64FC-0B10850B2E10}"/>
              </a:ext>
            </a:extLst>
          </p:cNvPr>
          <p:cNvSpPr/>
          <p:nvPr/>
        </p:nvSpPr>
        <p:spPr>
          <a:xfrm>
            <a:off x="6921389" y="4575745"/>
            <a:ext cx="78899" cy="6946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5" name="Rectangle 34">
            <a:extLst>
              <a:ext uri="{FF2B5EF4-FFF2-40B4-BE49-F238E27FC236}">
                <a16:creationId xmlns:a16="http://schemas.microsoft.com/office/drawing/2014/main" id="{0BF19EEE-FCCB-BE3D-B726-0AC3BADA7C3C}"/>
              </a:ext>
            </a:extLst>
          </p:cNvPr>
          <p:cNvSpPr/>
          <p:nvPr/>
        </p:nvSpPr>
        <p:spPr>
          <a:xfrm>
            <a:off x="4877799" y="3885681"/>
            <a:ext cx="78899" cy="6946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EDBA6FDB-8726-8CCC-6D02-2D3E82DFED64}"/>
              </a:ext>
            </a:extLst>
          </p:cNvPr>
          <p:cNvSpPr/>
          <p:nvPr/>
        </p:nvSpPr>
        <p:spPr>
          <a:xfrm>
            <a:off x="4877799" y="5265809"/>
            <a:ext cx="78899" cy="6946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latin typeface="Arial" panose="020B0604020202020204" pitchFamily="34" charset="0"/>
              <a:cs typeface="Arial" panose="020B0604020202020204" pitchFamily="34" charset="0"/>
            </a:endParaRPr>
          </a:p>
        </p:txBody>
      </p:sp>
      <p:sp>
        <p:nvSpPr>
          <p:cNvPr id="37" name="Chevron 13">
            <a:extLst>
              <a:ext uri="{FF2B5EF4-FFF2-40B4-BE49-F238E27FC236}">
                <a16:creationId xmlns:a16="http://schemas.microsoft.com/office/drawing/2014/main" id="{4A6FA806-68F5-E460-33B6-B5572895B622}"/>
              </a:ext>
            </a:extLst>
          </p:cNvPr>
          <p:cNvSpPr/>
          <p:nvPr/>
        </p:nvSpPr>
        <p:spPr>
          <a:xfrm>
            <a:off x="6595555" y="3417077"/>
            <a:ext cx="188819" cy="251759"/>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8" name="Chevron 78">
            <a:extLst>
              <a:ext uri="{FF2B5EF4-FFF2-40B4-BE49-F238E27FC236}">
                <a16:creationId xmlns:a16="http://schemas.microsoft.com/office/drawing/2014/main" id="{BBB79BAB-95D8-D69D-ACDA-09BE15C3E287}"/>
              </a:ext>
            </a:extLst>
          </p:cNvPr>
          <p:cNvSpPr/>
          <p:nvPr/>
        </p:nvSpPr>
        <p:spPr>
          <a:xfrm>
            <a:off x="6595555" y="4797204"/>
            <a:ext cx="188819" cy="251759"/>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39" name="Chevron 79">
            <a:extLst>
              <a:ext uri="{FF2B5EF4-FFF2-40B4-BE49-F238E27FC236}">
                <a16:creationId xmlns:a16="http://schemas.microsoft.com/office/drawing/2014/main" id="{7723C3F1-1968-111B-5681-3D8531673161}"/>
              </a:ext>
            </a:extLst>
          </p:cNvPr>
          <p:cNvSpPr/>
          <p:nvPr/>
        </p:nvSpPr>
        <p:spPr>
          <a:xfrm rot="10800000">
            <a:off x="5106048" y="4107141"/>
            <a:ext cx="188819" cy="251759"/>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40" name="Chevron 80">
            <a:extLst>
              <a:ext uri="{FF2B5EF4-FFF2-40B4-BE49-F238E27FC236}">
                <a16:creationId xmlns:a16="http://schemas.microsoft.com/office/drawing/2014/main" id="{910F6655-B97F-6B5D-51FE-5F6484785D84}"/>
              </a:ext>
            </a:extLst>
          </p:cNvPr>
          <p:cNvSpPr/>
          <p:nvPr/>
        </p:nvSpPr>
        <p:spPr>
          <a:xfrm rot="10800000">
            <a:off x="5106049" y="5487268"/>
            <a:ext cx="188819" cy="25175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43" name="그룹 11">
            <a:extLst>
              <a:ext uri="{FF2B5EF4-FFF2-40B4-BE49-F238E27FC236}">
                <a16:creationId xmlns:a16="http://schemas.microsoft.com/office/drawing/2014/main" id="{32AEC121-8414-5E1B-B294-7E6DB57AB9DB}"/>
              </a:ext>
            </a:extLst>
          </p:cNvPr>
          <p:cNvGrpSpPr/>
          <p:nvPr/>
        </p:nvGrpSpPr>
        <p:grpSpPr>
          <a:xfrm>
            <a:off x="7154735" y="5827815"/>
            <a:ext cx="4875217" cy="1051952"/>
            <a:chOff x="7719993" y="3745651"/>
            <a:chExt cx="7554388" cy="1630049"/>
          </a:xfrm>
        </p:grpSpPr>
        <p:sp>
          <p:nvSpPr>
            <p:cNvPr id="44" name="TextBox 43">
              <a:extLst>
                <a:ext uri="{FF2B5EF4-FFF2-40B4-BE49-F238E27FC236}">
                  <a16:creationId xmlns:a16="http://schemas.microsoft.com/office/drawing/2014/main" id="{07CE13F4-A0B9-11B3-16E3-DE29B28A64E9}"/>
                </a:ext>
              </a:extLst>
            </p:cNvPr>
            <p:cNvSpPr txBox="1"/>
            <p:nvPr/>
          </p:nvSpPr>
          <p:spPr>
            <a:xfrm>
              <a:off x="7719993" y="3745651"/>
              <a:ext cx="5613296" cy="476915"/>
            </a:xfrm>
            <a:prstGeom prst="rect">
              <a:avLst/>
            </a:prstGeom>
            <a:noFill/>
          </p:spPr>
          <p:txBody>
            <a:bodyPr wrap="square" rtlCol="0">
              <a:spAutoFit/>
            </a:bodyPr>
            <a:lstStyle/>
            <a:p>
              <a:r>
                <a:rPr lang="en-US" altLang="ko-KR" sz="1400" b="1" dirty="0">
                  <a:solidFill>
                    <a:srgbClr val="7030A0"/>
                  </a:solidFill>
                  <a:latin typeface="Arial" panose="020B0604020202020204" pitchFamily="34" charset="0"/>
                  <a:cs typeface="Arial" panose="020B0604020202020204" pitchFamily="34" charset="0"/>
                </a:rPr>
                <a:t>Cybersecurity and Data Privacy</a:t>
              </a:r>
              <a:endParaRPr lang="ko-KR" altLang="en-US" sz="1400" b="1" dirty="0">
                <a:solidFill>
                  <a:srgbClr val="7030A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78CD26F-5D10-F715-18BA-BC1BA92041CF}"/>
                </a:ext>
              </a:extLst>
            </p:cNvPr>
            <p:cNvSpPr txBox="1"/>
            <p:nvPr/>
          </p:nvSpPr>
          <p:spPr>
            <a:xfrm>
              <a:off x="7719995" y="4088031"/>
              <a:ext cx="7554386" cy="1287669"/>
            </a:xfrm>
            <a:prstGeom prst="rect">
              <a:avLst/>
            </a:prstGeom>
            <a:noFill/>
          </p:spPr>
          <p:txBody>
            <a:bodyPr wrap="square" rtlCol="0">
              <a:spAutoFit/>
            </a:bodyPr>
            <a:lstStyle/>
            <a:p>
              <a:r>
                <a:rPr lang="en-US" sz="1200" dirty="0">
                  <a:effectLst/>
                  <a:latin typeface="Arial" panose="020B0604020202020204" pitchFamily="34" charset="0"/>
                  <a:ea typeface="Calibri" panose="020F0502020204030204" pitchFamily="34" charset="0"/>
                  <a:cs typeface="Arial" panose="020B0604020202020204" pitchFamily="34" charset="0"/>
                </a:rPr>
                <a:t>In the 21st century, data protection and cybersecurity have become increasingly important. Regulatory frameworks need to adapt to address emerging risks related to the handling of sensitive customer information.</a:t>
              </a:r>
              <a:endParaRPr lang="ko-KR" altLang="en-US" sz="12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46" name="Rectangle 45">
            <a:extLst>
              <a:ext uri="{FF2B5EF4-FFF2-40B4-BE49-F238E27FC236}">
                <a16:creationId xmlns:a16="http://schemas.microsoft.com/office/drawing/2014/main" id="{98507179-ADF1-3E62-8AEF-63A93CDEC91D}"/>
              </a:ext>
            </a:extLst>
          </p:cNvPr>
          <p:cNvSpPr/>
          <p:nvPr/>
        </p:nvSpPr>
        <p:spPr>
          <a:xfrm>
            <a:off x="6987978" y="6011890"/>
            <a:ext cx="78899" cy="69467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47" name="Chevron 78">
            <a:extLst>
              <a:ext uri="{FF2B5EF4-FFF2-40B4-BE49-F238E27FC236}">
                <a16:creationId xmlns:a16="http://schemas.microsoft.com/office/drawing/2014/main" id="{2101A7BC-6E8F-FF57-3305-6485AEF6F9FF}"/>
              </a:ext>
            </a:extLst>
          </p:cNvPr>
          <p:cNvSpPr/>
          <p:nvPr/>
        </p:nvSpPr>
        <p:spPr>
          <a:xfrm>
            <a:off x="6662144" y="6233349"/>
            <a:ext cx="188819" cy="251759"/>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E618109E-AFEE-FF02-4098-3A5D334BDBB1}"/>
              </a:ext>
            </a:extLst>
          </p:cNvPr>
          <p:cNvSpPr>
            <a:spLocks noGrp="1"/>
          </p:cNvSpPr>
          <p:nvPr>
            <p:ph type="sldNum" sz="quarter" idx="12"/>
          </p:nvPr>
        </p:nvSpPr>
        <p:spPr/>
        <p:txBody>
          <a:bodyPr/>
          <a:lstStyle/>
          <a:p>
            <a:fld id="{21A9E2F6-F80B-4915-AC1C-34F442F667D7}" type="slidenum">
              <a:rPr lang="en-GB" smtClean="0"/>
              <a:t>7</a:t>
            </a:fld>
            <a:endParaRPr lang="en-GB"/>
          </a:p>
        </p:txBody>
      </p:sp>
      <p:sp>
        <p:nvSpPr>
          <p:cNvPr id="3" name="Rectangle 2">
            <a:extLst>
              <a:ext uri="{FF2B5EF4-FFF2-40B4-BE49-F238E27FC236}">
                <a16:creationId xmlns:a16="http://schemas.microsoft.com/office/drawing/2014/main" id="{39559328-C569-47AC-0282-32E682A5919E}"/>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4C1B0A4-537F-8213-12B6-3C5205812DF7}"/>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7288E42-CAC8-63DF-26F8-B2ADBD381750}"/>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7079B3F-CE9C-ADC5-FB75-626E33410580}"/>
              </a:ext>
            </a:extLst>
          </p:cNvPr>
          <p:cNvSpPr/>
          <p:nvPr/>
        </p:nvSpPr>
        <p:spPr>
          <a:xfrm>
            <a:off x="6330459" y="31017"/>
            <a:ext cx="1418493" cy="22273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875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rgbClr val="7030A0"/>
                </a:solidFill>
                <a:effectLst/>
                <a:latin typeface="Arial Black" panose="020B0A04020102020204" pitchFamily="34" charset="0"/>
                <a:ea typeface="Calibri" panose="020F0502020204030204" pitchFamily="34" charset="0"/>
                <a:cs typeface="Arial" panose="020B0604020202020204" pitchFamily="34" charset="0"/>
              </a:rPr>
              <a:t>The Role of Insurance in Economic Development</a:t>
            </a:r>
            <a:endParaRPr lang="en-GB" sz="3200" dirty="0">
              <a:solidFill>
                <a:srgbClr val="7030A0"/>
              </a:solidFill>
              <a:latin typeface="Arial Black" panose="020B0A04020102020204" pitchFamily="34" charset="0"/>
            </a:endParaRPr>
          </a:p>
        </p:txBody>
      </p:sp>
      <p:sp>
        <p:nvSpPr>
          <p:cNvPr id="5" name="TextBox 4">
            <a:extLst>
              <a:ext uri="{FF2B5EF4-FFF2-40B4-BE49-F238E27FC236}">
                <a16:creationId xmlns:a16="http://schemas.microsoft.com/office/drawing/2014/main" id="{B0EEFB0E-F83D-0105-240B-276F8625C553}"/>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rgbClr val="CC00CC"/>
                </a:solidFill>
                <a:effectLst/>
                <a:latin typeface="Arial" panose="020B0604020202020204" pitchFamily="34" charset="0"/>
                <a:ea typeface="Calibri" panose="020F0502020204030204" pitchFamily="34" charset="0"/>
                <a:cs typeface="Arial" panose="020B0604020202020204" pitchFamily="34" charset="0"/>
              </a:rPr>
              <a:t>Mitigating Risk for Businesses and Individuals</a:t>
            </a:r>
          </a:p>
        </p:txBody>
      </p:sp>
      <p:grpSp>
        <p:nvGrpSpPr>
          <p:cNvPr id="8" name="Group 7">
            <a:extLst>
              <a:ext uri="{FF2B5EF4-FFF2-40B4-BE49-F238E27FC236}">
                <a16:creationId xmlns:a16="http://schemas.microsoft.com/office/drawing/2014/main" id="{D01477CE-7830-8909-BD65-F8977611553A}"/>
              </a:ext>
            </a:extLst>
          </p:cNvPr>
          <p:cNvGrpSpPr/>
          <p:nvPr/>
        </p:nvGrpSpPr>
        <p:grpSpPr>
          <a:xfrm>
            <a:off x="4327264" y="2886720"/>
            <a:ext cx="1768736" cy="1039284"/>
            <a:chOff x="4327264" y="2197924"/>
            <a:chExt cx="1768736" cy="1039284"/>
          </a:xfrm>
        </p:grpSpPr>
        <p:grpSp>
          <p:nvGrpSpPr>
            <p:cNvPr id="9" name="Group 3">
              <a:extLst>
                <a:ext uri="{FF2B5EF4-FFF2-40B4-BE49-F238E27FC236}">
                  <a16:creationId xmlns:a16="http://schemas.microsoft.com/office/drawing/2014/main" id="{71252937-07EF-2B32-0425-04647DEBEE38}"/>
                </a:ext>
              </a:extLst>
            </p:cNvPr>
            <p:cNvGrpSpPr/>
            <p:nvPr/>
          </p:nvGrpSpPr>
          <p:grpSpPr>
            <a:xfrm>
              <a:off x="5502978" y="2197924"/>
              <a:ext cx="593022" cy="897078"/>
              <a:chOff x="4136752" y="1733231"/>
              <a:chExt cx="723792" cy="1422710"/>
            </a:xfrm>
            <a:solidFill>
              <a:schemeClr val="accent4"/>
            </a:solidFill>
          </p:grpSpPr>
          <p:sp>
            <p:nvSpPr>
              <p:cNvPr id="11" name="Chevron 4">
                <a:extLst>
                  <a:ext uri="{FF2B5EF4-FFF2-40B4-BE49-F238E27FC236}">
                    <a16:creationId xmlns:a16="http://schemas.microsoft.com/office/drawing/2014/main" id="{E92933D5-2D90-C7B2-8447-C3087DBBE0F5}"/>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12" name="Rectangle 5">
                <a:extLst>
                  <a:ext uri="{FF2B5EF4-FFF2-40B4-BE49-F238E27FC236}">
                    <a16:creationId xmlns:a16="http://schemas.microsoft.com/office/drawing/2014/main" id="{28099AE0-660F-158C-4D0A-0D1D55EE631E}"/>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13" name="Rectangle 6">
                <a:extLst>
                  <a:ext uri="{FF2B5EF4-FFF2-40B4-BE49-F238E27FC236}">
                    <a16:creationId xmlns:a16="http://schemas.microsoft.com/office/drawing/2014/main" id="{826EF18E-1FBE-B282-02F7-634024F36B53}"/>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grpSp>
        <p:sp>
          <p:nvSpPr>
            <p:cNvPr id="10" name="TextBox 9">
              <a:extLst>
                <a:ext uri="{FF2B5EF4-FFF2-40B4-BE49-F238E27FC236}">
                  <a16:creationId xmlns:a16="http://schemas.microsoft.com/office/drawing/2014/main" id="{836B76D3-EA87-42EE-E139-66338DBD6165}"/>
                </a:ext>
              </a:extLst>
            </p:cNvPr>
            <p:cNvSpPr txBox="1"/>
            <p:nvPr/>
          </p:nvSpPr>
          <p:spPr>
            <a:xfrm>
              <a:off x="4327264" y="2221545"/>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01</a:t>
              </a:r>
              <a:endParaRPr lang="ko-KR" altLang="en-US" sz="6000" b="1" dirty="0">
                <a:solidFill>
                  <a:srgbClr val="CC00CC"/>
                </a:solidFill>
                <a:cs typeface="Arial" pitchFamily="34" charset="0"/>
              </a:endParaRPr>
            </a:p>
          </p:txBody>
        </p:sp>
      </p:grpSp>
      <p:grpSp>
        <p:nvGrpSpPr>
          <p:cNvPr id="15" name="Group 14">
            <a:extLst>
              <a:ext uri="{FF2B5EF4-FFF2-40B4-BE49-F238E27FC236}">
                <a16:creationId xmlns:a16="http://schemas.microsoft.com/office/drawing/2014/main" id="{2A28DA0D-4CBA-31B1-CF6F-5939DAF55393}"/>
              </a:ext>
            </a:extLst>
          </p:cNvPr>
          <p:cNvGrpSpPr/>
          <p:nvPr/>
        </p:nvGrpSpPr>
        <p:grpSpPr>
          <a:xfrm>
            <a:off x="5849631" y="4312510"/>
            <a:ext cx="1795631" cy="1087040"/>
            <a:chOff x="5849631" y="3014114"/>
            <a:chExt cx="1795631" cy="1087040"/>
          </a:xfrm>
        </p:grpSpPr>
        <p:grpSp>
          <p:nvGrpSpPr>
            <p:cNvPr id="16" name="Group 7">
              <a:extLst>
                <a:ext uri="{FF2B5EF4-FFF2-40B4-BE49-F238E27FC236}">
                  <a16:creationId xmlns:a16="http://schemas.microsoft.com/office/drawing/2014/main" id="{78DE308F-B639-F6D3-E6C9-695323A9EF35}"/>
                </a:ext>
              </a:extLst>
            </p:cNvPr>
            <p:cNvGrpSpPr/>
            <p:nvPr/>
          </p:nvGrpSpPr>
          <p:grpSpPr>
            <a:xfrm rot="10800000">
              <a:off x="5849631" y="3014114"/>
              <a:ext cx="593022" cy="897078"/>
              <a:chOff x="4136752" y="1733231"/>
              <a:chExt cx="723792" cy="1422710"/>
            </a:xfrm>
            <a:solidFill>
              <a:schemeClr val="accent3"/>
            </a:solidFill>
          </p:grpSpPr>
          <p:sp>
            <p:nvSpPr>
              <p:cNvPr id="18" name="Chevron 8">
                <a:extLst>
                  <a:ext uri="{FF2B5EF4-FFF2-40B4-BE49-F238E27FC236}">
                    <a16:creationId xmlns:a16="http://schemas.microsoft.com/office/drawing/2014/main" id="{A84A9266-1C6C-56E6-92EB-7A7F0B275BBB}"/>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19" name="Rectangle 9">
                <a:extLst>
                  <a:ext uri="{FF2B5EF4-FFF2-40B4-BE49-F238E27FC236}">
                    <a16:creationId xmlns:a16="http://schemas.microsoft.com/office/drawing/2014/main" id="{B69ABDDC-D5D8-7F12-AD1F-696376451C3D}"/>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sp>
            <p:nvSpPr>
              <p:cNvPr id="20" name="Rectangle 10">
                <a:extLst>
                  <a:ext uri="{FF2B5EF4-FFF2-40B4-BE49-F238E27FC236}">
                    <a16:creationId xmlns:a16="http://schemas.microsoft.com/office/drawing/2014/main" id="{195A3042-967E-E6B6-496F-65E91B9A51F3}"/>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grpSp>
        <p:sp>
          <p:nvSpPr>
            <p:cNvPr id="17" name="TextBox 16">
              <a:extLst>
                <a:ext uri="{FF2B5EF4-FFF2-40B4-BE49-F238E27FC236}">
                  <a16:creationId xmlns:a16="http://schemas.microsoft.com/office/drawing/2014/main" id="{049ECA74-3911-4A89-FD0B-C94ADC061836}"/>
                </a:ext>
              </a:extLst>
            </p:cNvPr>
            <p:cNvSpPr txBox="1"/>
            <p:nvPr/>
          </p:nvSpPr>
          <p:spPr>
            <a:xfrm>
              <a:off x="6601294" y="3085491"/>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02</a:t>
              </a:r>
              <a:endParaRPr lang="ko-KR" altLang="en-US" sz="6000" b="1" dirty="0">
                <a:solidFill>
                  <a:srgbClr val="CC00CC"/>
                </a:solidFill>
                <a:cs typeface="Arial" pitchFamily="34" charset="0"/>
              </a:endParaRPr>
            </a:p>
          </p:txBody>
        </p:sp>
      </p:grpSp>
      <p:grpSp>
        <p:nvGrpSpPr>
          <p:cNvPr id="33" name="Group 23">
            <a:extLst>
              <a:ext uri="{FF2B5EF4-FFF2-40B4-BE49-F238E27FC236}">
                <a16:creationId xmlns:a16="http://schemas.microsoft.com/office/drawing/2014/main" id="{1E6AED74-4B16-73CB-F6BD-CBC341E36E1E}"/>
              </a:ext>
            </a:extLst>
          </p:cNvPr>
          <p:cNvGrpSpPr/>
          <p:nvPr/>
        </p:nvGrpSpPr>
        <p:grpSpPr>
          <a:xfrm>
            <a:off x="6810880" y="2963578"/>
            <a:ext cx="5051382" cy="1265924"/>
            <a:chOff x="2551704" y="4283314"/>
            <a:chExt cx="935720" cy="1265924"/>
          </a:xfrm>
        </p:grpSpPr>
        <p:sp>
          <p:nvSpPr>
            <p:cNvPr id="34" name="TextBox 33">
              <a:extLst>
                <a:ext uri="{FF2B5EF4-FFF2-40B4-BE49-F238E27FC236}">
                  <a16:creationId xmlns:a16="http://schemas.microsoft.com/office/drawing/2014/main" id="{FBDAB77C-A5FF-065D-018F-35925A69730D}"/>
                </a:ext>
              </a:extLst>
            </p:cNvPr>
            <p:cNvSpPr txBox="1"/>
            <p:nvPr/>
          </p:nvSpPr>
          <p:spPr>
            <a:xfrm>
              <a:off x="2551706" y="4560313"/>
              <a:ext cx="935718" cy="988925"/>
            </a:xfrm>
            <a:prstGeom prst="rect">
              <a:avLst/>
            </a:prstGeom>
            <a:noFill/>
          </p:spPr>
          <p:txBody>
            <a:bodyPr wrap="square" rtlCol="0">
              <a:spAutoFit/>
            </a:bodyPr>
            <a:lstStyle/>
            <a:p>
              <a:pPr algn="just">
                <a:lnSpc>
                  <a:spcPct val="107000"/>
                </a:lnSpc>
                <a:spcAft>
                  <a:spcPts val="800"/>
                </a:spcAft>
              </a:pPr>
              <a:r>
                <a:rPr lang="en-US" sz="1100" kern="100" dirty="0">
                  <a:effectLst/>
                  <a:latin typeface="Arial" panose="020B0604020202020204" pitchFamily="34" charset="0"/>
                  <a:ea typeface="Calibri" panose="020F0502020204030204" pitchFamily="34" charset="0"/>
                  <a:cs typeface="Arial" panose="020B0604020202020204" pitchFamily="34" charset="0"/>
                </a:rPr>
                <a:t>Insurance provides a safety net for businesses by mitigating various risks such as fire, theft, natural disasters, and liability claims. For small and medium-sized enterprises (SMEs), in particular, insurance can mean the difference between recovery and bankruptcy in the face of unexpected events.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B31C4896-9BFB-7979-63D2-A5552E771B3F}"/>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rgbClr val="CC00CC"/>
                  </a:solidFill>
                  <a:latin typeface="Arial" panose="020B0604020202020204" pitchFamily="34" charset="0"/>
                  <a:cs typeface="Arial" panose="020B0604020202020204" pitchFamily="34" charset="0"/>
                </a:rPr>
                <a:t>Business Continuity</a:t>
              </a:r>
              <a:endParaRPr lang="ko-KR" altLang="en-US" sz="1400" b="1" dirty="0">
                <a:solidFill>
                  <a:srgbClr val="CC00CC"/>
                </a:solidFill>
                <a:latin typeface="Arial" panose="020B0604020202020204" pitchFamily="34" charset="0"/>
                <a:cs typeface="Arial" panose="020B0604020202020204" pitchFamily="34" charset="0"/>
              </a:endParaRPr>
            </a:p>
          </p:txBody>
        </p:sp>
      </p:grpSp>
      <p:grpSp>
        <p:nvGrpSpPr>
          <p:cNvPr id="39" name="Group 29">
            <a:extLst>
              <a:ext uri="{FF2B5EF4-FFF2-40B4-BE49-F238E27FC236}">
                <a16:creationId xmlns:a16="http://schemas.microsoft.com/office/drawing/2014/main" id="{4C42D072-C2DD-A4F4-0F44-43A013F6891B}"/>
              </a:ext>
            </a:extLst>
          </p:cNvPr>
          <p:cNvGrpSpPr/>
          <p:nvPr/>
        </p:nvGrpSpPr>
        <p:grpSpPr>
          <a:xfrm>
            <a:off x="214640" y="4230974"/>
            <a:ext cx="4926855" cy="1084784"/>
            <a:chOff x="2385861" y="4283314"/>
            <a:chExt cx="1101563" cy="1084784"/>
          </a:xfrm>
        </p:grpSpPr>
        <p:sp>
          <p:nvSpPr>
            <p:cNvPr id="40" name="TextBox 39">
              <a:extLst>
                <a:ext uri="{FF2B5EF4-FFF2-40B4-BE49-F238E27FC236}">
                  <a16:creationId xmlns:a16="http://schemas.microsoft.com/office/drawing/2014/main" id="{84F4A07E-03CA-8F8B-E2BB-EB992908C859}"/>
                </a:ext>
              </a:extLst>
            </p:cNvPr>
            <p:cNvSpPr txBox="1"/>
            <p:nvPr/>
          </p:nvSpPr>
          <p:spPr>
            <a:xfrm>
              <a:off x="2385861" y="4560313"/>
              <a:ext cx="1101563" cy="807785"/>
            </a:xfrm>
            <a:prstGeom prst="rect">
              <a:avLst/>
            </a:prstGeom>
            <a:noFill/>
          </p:spPr>
          <p:txBody>
            <a:bodyPr wrap="square" rtlCol="0">
              <a:spAutoFit/>
            </a:bodyPr>
            <a:lstStyle/>
            <a:p>
              <a:pPr algn="just">
                <a:lnSpc>
                  <a:spcPct val="107000"/>
                </a:lnSpc>
                <a:spcAft>
                  <a:spcPts val="800"/>
                </a:spcAft>
              </a:pPr>
              <a:r>
                <a:rPr lang="en-US" sz="1100" kern="100" dirty="0">
                  <a:effectLst/>
                  <a:latin typeface="Arial" panose="020B0604020202020204" pitchFamily="34" charset="0"/>
                  <a:ea typeface="Calibri" panose="020F0502020204030204" pitchFamily="34" charset="0"/>
                  <a:cs typeface="Arial" panose="020B0604020202020204" pitchFamily="34" charset="0"/>
                </a:rPr>
                <a:t>A robust insurance ecosystem encourages entrepreneurship and innovation by reducing the financial risks associated with starting and running a business. This is especially relevant in West Africa, where the informal sector often lacks access to formal financial safety nets.</a:t>
              </a:r>
              <a:endParaRPr lang="en-GB"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27365E15-D2D1-6D9A-719B-2FF834274C7F}"/>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rgbClr val="CC00CC"/>
                  </a:solidFill>
                  <a:latin typeface="Arial" panose="020B0604020202020204" pitchFamily="34" charset="0"/>
                  <a:cs typeface="Arial" panose="020B0604020202020204" pitchFamily="34" charset="0"/>
                </a:rPr>
                <a:t>Encouraging Entrepreneurship: </a:t>
              </a:r>
              <a:endParaRPr lang="ko-KR" altLang="en-US" sz="1400" b="1" dirty="0">
                <a:solidFill>
                  <a:srgbClr val="CC00CC"/>
                </a:solidFill>
                <a:latin typeface="Arial" panose="020B0604020202020204" pitchFamily="34" charset="0"/>
                <a:cs typeface="Arial" panose="020B0604020202020204" pitchFamily="34" charset="0"/>
              </a:endParaRPr>
            </a:p>
          </p:txBody>
        </p:sp>
      </p:grpSp>
      <p:cxnSp>
        <p:nvCxnSpPr>
          <p:cNvPr id="45" name="Straight Connector 35">
            <a:extLst>
              <a:ext uri="{FF2B5EF4-FFF2-40B4-BE49-F238E27FC236}">
                <a16:creationId xmlns:a16="http://schemas.microsoft.com/office/drawing/2014/main" id="{24811B9D-2A5E-E6C3-9D4A-72A3A4CACF83}"/>
              </a:ext>
            </a:extLst>
          </p:cNvPr>
          <p:cNvCxnSpPr/>
          <p:nvPr/>
        </p:nvCxnSpPr>
        <p:spPr>
          <a:xfrm>
            <a:off x="6810880" y="2893721"/>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36">
            <a:extLst>
              <a:ext uri="{FF2B5EF4-FFF2-40B4-BE49-F238E27FC236}">
                <a16:creationId xmlns:a16="http://schemas.microsoft.com/office/drawing/2014/main" id="{6733DFB1-318F-26B4-E8F8-936DBC9F7BFB}"/>
              </a:ext>
            </a:extLst>
          </p:cNvPr>
          <p:cNvCxnSpPr/>
          <p:nvPr/>
        </p:nvCxnSpPr>
        <p:spPr>
          <a:xfrm>
            <a:off x="6810880" y="4136275"/>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39">
            <a:extLst>
              <a:ext uri="{FF2B5EF4-FFF2-40B4-BE49-F238E27FC236}">
                <a16:creationId xmlns:a16="http://schemas.microsoft.com/office/drawing/2014/main" id="{E4D94B77-FE89-1CBE-7C19-D35DFD2805B0}"/>
              </a:ext>
            </a:extLst>
          </p:cNvPr>
          <p:cNvCxnSpPr/>
          <p:nvPr/>
        </p:nvCxnSpPr>
        <p:spPr>
          <a:xfrm>
            <a:off x="821496" y="4198991"/>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0">
            <a:extLst>
              <a:ext uri="{FF2B5EF4-FFF2-40B4-BE49-F238E27FC236}">
                <a16:creationId xmlns:a16="http://schemas.microsoft.com/office/drawing/2014/main" id="{7485F0F1-EFAB-9993-315E-47A330DB2237}"/>
              </a:ext>
            </a:extLst>
          </p:cNvPr>
          <p:cNvCxnSpPr/>
          <p:nvPr/>
        </p:nvCxnSpPr>
        <p:spPr>
          <a:xfrm>
            <a:off x="821496" y="5416145"/>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BFCA108-4DBA-5CA3-8FE1-CB1289849331}"/>
              </a:ext>
            </a:extLst>
          </p:cNvPr>
          <p:cNvSpPr txBox="1"/>
          <p:nvPr/>
        </p:nvSpPr>
        <p:spPr>
          <a:xfrm>
            <a:off x="329738" y="1873375"/>
            <a:ext cx="11489574" cy="869405"/>
          </a:xfrm>
          <a:prstGeom prst="rect">
            <a:avLst/>
          </a:prstGeom>
          <a:noFill/>
        </p:spPr>
        <p:txBody>
          <a:bodyPr wrap="square">
            <a:spAutoFit/>
          </a:bodyPr>
          <a:lstStyle/>
          <a:p>
            <a:pPr algn="just">
              <a:lnSpc>
                <a:spcPct val="107000"/>
              </a:lnSpc>
              <a:spcAft>
                <a:spcPts val="800"/>
              </a:spcAft>
            </a:pPr>
            <a:r>
              <a:rPr lang="en-US" sz="1600" kern="100" dirty="0">
                <a:effectLst/>
                <a:latin typeface="Arial" panose="020B0604020202020204" pitchFamily="34" charset="0"/>
                <a:ea typeface="Calibri" panose="020F0502020204030204" pitchFamily="34" charset="0"/>
                <a:cs typeface="Arial" panose="020B0604020202020204" pitchFamily="34" charset="0"/>
              </a:rPr>
              <a:t>Insurance plays a pivotal role in fostering economic development in West Africa, with far-reaching implications for both businesses and individuals. Understanding and harnessing this role is vital to aligning insurance practices effectively in the 21st century.</a:t>
            </a:r>
            <a:endParaRPr lang="en-GB"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090F419-FB9F-1789-6DCF-812260677B26}"/>
              </a:ext>
            </a:extLst>
          </p:cNvPr>
          <p:cNvSpPr>
            <a:spLocks noGrp="1"/>
          </p:cNvSpPr>
          <p:nvPr>
            <p:ph type="sldNum" sz="quarter" idx="12"/>
          </p:nvPr>
        </p:nvSpPr>
        <p:spPr/>
        <p:txBody>
          <a:bodyPr/>
          <a:lstStyle/>
          <a:p>
            <a:fld id="{21A9E2F6-F80B-4915-AC1C-34F442F667D7}" type="slidenum">
              <a:rPr lang="en-GB" smtClean="0"/>
              <a:t>8</a:t>
            </a:fld>
            <a:endParaRPr lang="en-GB"/>
          </a:p>
        </p:txBody>
      </p:sp>
      <p:sp>
        <p:nvSpPr>
          <p:cNvPr id="3" name="Rectangle 2">
            <a:extLst>
              <a:ext uri="{FF2B5EF4-FFF2-40B4-BE49-F238E27FC236}">
                <a16:creationId xmlns:a16="http://schemas.microsoft.com/office/drawing/2014/main" id="{187BBA81-345B-2C0C-0560-4132396CB60E}"/>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672A664-6977-8754-AA76-E74699C5E760}"/>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18F79A1-1A3C-FD12-6575-578832EA36A3}"/>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F98BF7A-27C1-C9DB-34D7-D56D18DF06AC}"/>
              </a:ext>
            </a:extLst>
          </p:cNvPr>
          <p:cNvSpPr/>
          <p:nvPr/>
        </p:nvSpPr>
        <p:spPr>
          <a:xfrm>
            <a:off x="6330459" y="31017"/>
            <a:ext cx="1418493" cy="22273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279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C1302F-F83A-CF9E-11A7-6896E5D9111A}"/>
              </a:ext>
            </a:extLst>
          </p:cNvPr>
          <p:cNvSpPr>
            <a:spLocks noGrp="1"/>
          </p:cNvSpPr>
          <p:nvPr>
            <p:ph type="title"/>
          </p:nvPr>
        </p:nvSpPr>
        <p:spPr>
          <a:xfrm>
            <a:off x="340822" y="365125"/>
            <a:ext cx="11521440" cy="1325563"/>
          </a:xfrm>
        </p:spPr>
        <p:txBody>
          <a:bodyPr>
            <a:normAutofit/>
          </a:bodyPr>
          <a:lstStyle/>
          <a:p>
            <a:r>
              <a:rPr lang="en-GB" sz="3200" kern="100" dirty="0">
                <a:solidFill>
                  <a:srgbClr val="7030A0"/>
                </a:solidFill>
                <a:effectLst/>
                <a:latin typeface="Arial Black" panose="020B0A04020102020204" pitchFamily="34" charset="0"/>
                <a:ea typeface="Calibri" panose="020F0502020204030204" pitchFamily="34" charset="0"/>
                <a:cs typeface="Arial" panose="020B0604020202020204" pitchFamily="34" charset="0"/>
              </a:rPr>
              <a:t>The Role of Insurance in Economic Development</a:t>
            </a:r>
            <a:endParaRPr lang="en-GB" sz="3200" dirty="0">
              <a:solidFill>
                <a:srgbClr val="7030A0"/>
              </a:solidFill>
              <a:latin typeface="Arial Black" panose="020B0A04020102020204" pitchFamily="34" charset="0"/>
            </a:endParaRPr>
          </a:p>
        </p:txBody>
      </p:sp>
      <p:sp>
        <p:nvSpPr>
          <p:cNvPr id="7" name="TextBox 6">
            <a:extLst>
              <a:ext uri="{FF2B5EF4-FFF2-40B4-BE49-F238E27FC236}">
                <a16:creationId xmlns:a16="http://schemas.microsoft.com/office/drawing/2014/main" id="{D90AB022-1F65-44CE-D72F-093ED9EB470A}"/>
              </a:ext>
            </a:extLst>
          </p:cNvPr>
          <p:cNvSpPr txBox="1"/>
          <p:nvPr/>
        </p:nvSpPr>
        <p:spPr>
          <a:xfrm>
            <a:off x="340822" y="1455192"/>
            <a:ext cx="6105698" cy="367216"/>
          </a:xfrm>
          <a:prstGeom prst="rect">
            <a:avLst/>
          </a:prstGeom>
          <a:noFill/>
        </p:spPr>
        <p:txBody>
          <a:bodyPr wrap="square">
            <a:spAutoFit/>
          </a:bodyPr>
          <a:lstStyle/>
          <a:p>
            <a:pPr algn="just">
              <a:lnSpc>
                <a:spcPct val="107000"/>
              </a:lnSpc>
              <a:spcAft>
                <a:spcPts val="800"/>
              </a:spcAft>
            </a:pPr>
            <a:r>
              <a:rPr lang="en-GB" sz="1800" b="1" kern="100" dirty="0">
                <a:solidFill>
                  <a:srgbClr val="CC00CC"/>
                </a:solidFill>
                <a:effectLst/>
                <a:latin typeface="Arial" panose="020B0604020202020204" pitchFamily="34" charset="0"/>
                <a:ea typeface="Calibri" panose="020F0502020204030204" pitchFamily="34" charset="0"/>
                <a:cs typeface="Arial" panose="020B0604020202020204" pitchFamily="34" charset="0"/>
              </a:rPr>
              <a:t>Mitigating Risk for Businesses and Individuals</a:t>
            </a:r>
          </a:p>
        </p:txBody>
      </p:sp>
      <p:grpSp>
        <p:nvGrpSpPr>
          <p:cNvPr id="48" name="Group 47">
            <a:extLst>
              <a:ext uri="{FF2B5EF4-FFF2-40B4-BE49-F238E27FC236}">
                <a16:creationId xmlns:a16="http://schemas.microsoft.com/office/drawing/2014/main" id="{609650CB-7394-E309-FFE7-0243A63D61F0}"/>
              </a:ext>
            </a:extLst>
          </p:cNvPr>
          <p:cNvGrpSpPr/>
          <p:nvPr/>
        </p:nvGrpSpPr>
        <p:grpSpPr>
          <a:xfrm>
            <a:off x="5849631" y="3344635"/>
            <a:ext cx="1795631" cy="1085486"/>
            <a:chOff x="5849631" y="5624393"/>
            <a:chExt cx="1795631" cy="1085486"/>
          </a:xfrm>
        </p:grpSpPr>
        <p:grpSp>
          <p:nvGrpSpPr>
            <p:cNvPr id="19" name="Group 15">
              <a:extLst>
                <a:ext uri="{FF2B5EF4-FFF2-40B4-BE49-F238E27FC236}">
                  <a16:creationId xmlns:a16="http://schemas.microsoft.com/office/drawing/2014/main" id="{2C48E314-583B-804F-57D9-AFDE06ABE351}"/>
                </a:ext>
              </a:extLst>
            </p:cNvPr>
            <p:cNvGrpSpPr/>
            <p:nvPr/>
          </p:nvGrpSpPr>
          <p:grpSpPr>
            <a:xfrm rot="10800000">
              <a:off x="5849631" y="5624393"/>
              <a:ext cx="593022" cy="897078"/>
              <a:chOff x="4136752" y="1733231"/>
              <a:chExt cx="723792" cy="1422710"/>
            </a:xfrm>
            <a:solidFill>
              <a:schemeClr val="accent1"/>
            </a:solidFill>
          </p:grpSpPr>
          <p:sp>
            <p:nvSpPr>
              <p:cNvPr id="20" name="Chevron 16">
                <a:extLst>
                  <a:ext uri="{FF2B5EF4-FFF2-40B4-BE49-F238E27FC236}">
                    <a16:creationId xmlns:a16="http://schemas.microsoft.com/office/drawing/2014/main" id="{56415049-7ECB-0259-A380-15A26BE0A0BC}"/>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21" name="Rectangle 17">
                <a:extLst>
                  <a:ext uri="{FF2B5EF4-FFF2-40B4-BE49-F238E27FC236}">
                    <a16:creationId xmlns:a16="http://schemas.microsoft.com/office/drawing/2014/main" id="{9BC8B8C9-2A24-110B-7EC0-641A8511A22F}"/>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CC00CC"/>
                  </a:solidFill>
                </a:endParaRPr>
              </a:p>
            </p:txBody>
          </p:sp>
          <p:sp>
            <p:nvSpPr>
              <p:cNvPr id="22" name="Rectangle 18">
                <a:extLst>
                  <a:ext uri="{FF2B5EF4-FFF2-40B4-BE49-F238E27FC236}">
                    <a16:creationId xmlns:a16="http://schemas.microsoft.com/office/drawing/2014/main" id="{27613BF5-D904-DCAD-B64D-DFEE1FFF5CE8}"/>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grpSp>
        <p:sp>
          <p:nvSpPr>
            <p:cNvPr id="25" name="TextBox 24">
              <a:extLst>
                <a:ext uri="{FF2B5EF4-FFF2-40B4-BE49-F238E27FC236}">
                  <a16:creationId xmlns:a16="http://schemas.microsoft.com/office/drawing/2014/main" id="{98AD0261-FC76-9464-D210-3F6FDD63CC76}"/>
                </a:ext>
              </a:extLst>
            </p:cNvPr>
            <p:cNvSpPr txBox="1"/>
            <p:nvPr/>
          </p:nvSpPr>
          <p:spPr>
            <a:xfrm>
              <a:off x="6601294" y="5694216"/>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04</a:t>
              </a:r>
              <a:endParaRPr lang="ko-KR" altLang="en-US" sz="6000" b="1" dirty="0">
                <a:solidFill>
                  <a:srgbClr val="CC00CC"/>
                </a:solidFill>
                <a:cs typeface="Arial" pitchFamily="34" charset="0"/>
              </a:endParaRPr>
            </a:p>
          </p:txBody>
        </p:sp>
      </p:grpSp>
      <p:grpSp>
        <p:nvGrpSpPr>
          <p:cNvPr id="49" name="Group 48">
            <a:extLst>
              <a:ext uri="{FF2B5EF4-FFF2-40B4-BE49-F238E27FC236}">
                <a16:creationId xmlns:a16="http://schemas.microsoft.com/office/drawing/2014/main" id="{5E64751A-DCD7-27DD-1518-7B2C91DFE6C4}"/>
              </a:ext>
            </a:extLst>
          </p:cNvPr>
          <p:cNvGrpSpPr/>
          <p:nvPr/>
        </p:nvGrpSpPr>
        <p:grpSpPr>
          <a:xfrm>
            <a:off x="4327264" y="2144445"/>
            <a:ext cx="1768736" cy="1070430"/>
            <a:chOff x="4327264" y="4465303"/>
            <a:chExt cx="1768736" cy="1070430"/>
          </a:xfrm>
        </p:grpSpPr>
        <p:grpSp>
          <p:nvGrpSpPr>
            <p:cNvPr id="15" name="Group 11">
              <a:extLst>
                <a:ext uri="{FF2B5EF4-FFF2-40B4-BE49-F238E27FC236}">
                  <a16:creationId xmlns:a16="http://schemas.microsoft.com/office/drawing/2014/main" id="{391E2556-35F4-F163-E25B-A11F9CA29665}"/>
                </a:ext>
              </a:extLst>
            </p:cNvPr>
            <p:cNvGrpSpPr/>
            <p:nvPr/>
          </p:nvGrpSpPr>
          <p:grpSpPr>
            <a:xfrm>
              <a:off x="5502978" y="4465303"/>
              <a:ext cx="593022" cy="897078"/>
              <a:chOff x="4136752" y="1733231"/>
              <a:chExt cx="723792" cy="1422710"/>
            </a:xfrm>
            <a:solidFill>
              <a:schemeClr val="accent2"/>
            </a:solidFill>
          </p:grpSpPr>
          <p:sp>
            <p:nvSpPr>
              <p:cNvPr id="16" name="Chevron 12">
                <a:extLst>
                  <a:ext uri="{FF2B5EF4-FFF2-40B4-BE49-F238E27FC236}">
                    <a16:creationId xmlns:a16="http://schemas.microsoft.com/office/drawing/2014/main" id="{D8D85F4D-F9CB-BCA4-81AE-6F0163FAFFF5}"/>
                  </a:ext>
                </a:extLst>
              </p:cNvPr>
              <p:cNvSpPr/>
              <p:nvPr/>
            </p:nvSpPr>
            <p:spPr>
              <a:xfrm>
                <a:off x="4149190" y="1733232"/>
                <a:ext cx="711354" cy="1422709"/>
              </a:xfrm>
              <a:prstGeom prst="chevron">
                <a:avLst>
                  <a:gd name="adj" fmla="val 5298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sp>
            <p:nvSpPr>
              <p:cNvPr id="17" name="Rectangle 13">
                <a:extLst>
                  <a:ext uri="{FF2B5EF4-FFF2-40B4-BE49-F238E27FC236}">
                    <a16:creationId xmlns:a16="http://schemas.microsoft.com/office/drawing/2014/main" id="{5FBBDAFA-D8AE-48A8-3683-F98515DB97D8}"/>
                  </a:ext>
                </a:extLst>
              </p:cNvPr>
              <p:cNvSpPr/>
              <p:nvPr/>
            </p:nvSpPr>
            <p:spPr>
              <a:xfrm rot="10800000">
                <a:off x="4136752" y="2819597"/>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sp>
            <p:nvSpPr>
              <p:cNvPr id="18" name="Rectangle 14">
                <a:extLst>
                  <a:ext uri="{FF2B5EF4-FFF2-40B4-BE49-F238E27FC236}">
                    <a16:creationId xmlns:a16="http://schemas.microsoft.com/office/drawing/2014/main" id="{F7EBAF1E-5030-344C-50F1-44DB93D37C11}"/>
                  </a:ext>
                </a:extLst>
              </p:cNvPr>
              <p:cNvSpPr/>
              <p:nvPr/>
            </p:nvSpPr>
            <p:spPr>
              <a:xfrm rot="10800000">
                <a:off x="4136752" y="1733231"/>
                <a:ext cx="288000" cy="33634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CC00CC"/>
                  </a:solidFill>
                </a:endParaRPr>
              </a:p>
            </p:txBody>
          </p:sp>
        </p:grpSp>
        <p:sp>
          <p:nvSpPr>
            <p:cNvPr id="26" name="TextBox 25">
              <a:extLst>
                <a:ext uri="{FF2B5EF4-FFF2-40B4-BE49-F238E27FC236}">
                  <a16:creationId xmlns:a16="http://schemas.microsoft.com/office/drawing/2014/main" id="{F5E57190-D148-99BE-3CDD-3430E469C519}"/>
                </a:ext>
              </a:extLst>
            </p:cNvPr>
            <p:cNvSpPr txBox="1"/>
            <p:nvPr/>
          </p:nvSpPr>
          <p:spPr>
            <a:xfrm>
              <a:off x="4327264" y="4520070"/>
              <a:ext cx="1043968" cy="1015663"/>
            </a:xfrm>
            <a:prstGeom prst="rect">
              <a:avLst/>
            </a:prstGeom>
            <a:noFill/>
          </p:spPr>
          <p:txBody>
            <a:bodyPr wrap="square" rtlCol="0">
              <a:spAutoFit/>
            </a:bodyPr>
            <a:lstStyle/>
            <a:p>
              <a:pPr algn="ctr"/>
              <a:r>
                <a:rPr lang="en-US" altLang="ko-KR" sz="6000" b="1" dirty="0">
                  <a:solidFill>
                    <a:srgbClr val="CC00CC"/>
                  </a:solidFill>
                  <a:cs typeface="Arial" pitchFamily="34" charset="0"/>
                </a:rPr>
                <a:t>03</a:t>
              </a:r>
              <a:endParaRPr lang="ko-KR" altLang="en-US" sz="6000" b="1" dirty="0">
                <a:solidFill>
                  <a:srgbClr val="CC00CC"/>
                </a:solidFill>
                <a:cs typeface="Arial" pitchFamily="34" charset="0"/>
              </a:endParaRPr>
            </a:p>
          </p:txBody>
        </p:sp>
      </p:grpSp>
      <p:grpSp>
        <p:nvGrpSpPr>
          <p:cNvPr id="30" name="Group 26">
            <a:extLst>
              <a:ext uri="{FF2B5EF4-FFF2-40B4-BE49-F238E27FC236}">
                <a16:creationId xmlns:a16="http://schemas.microsoft.com/office/drawing/2014/main" id="{FF7F22EE-3EEC-E4EC-EE00-38EBCA8F58D1}"/>
              </a:ext>
            </a:extLst>
          </p:cNvPr>
          <p:cNvGrpSpPr/>
          <p:nvPr/>
        </p:nvGrpSpPr>
        <p:grpSpPr>
          <a:xfrm>
            <a:off x="6789519" y="2031516"/>
            <a:ext cx="5031737" cy="1215718"/>
            <a:chOff x="2551704" y="4283314"/>
            <a:chExt cx="1111823" cy="1215718"/>
          </a:xfrm>
        </p:grpSpPr>
        <p:sp>
          <p:nvSpPr>
            <p:cNvPr id="31" name="TextBox 30">
              <a:extLst>
                <a:ext uri="{FF2B5EF4-FFF2-40B4-BE49-F238E27FC236}">
                  <a16:creationId xmlns:a16="http://schemas.microsoft.com/office/drawing/2014/main" id="{B585D50F-4C11-3573-703C-7900E83AA84E}"/>
                </a:ext>
              </a:extLst>
            </p:cNvPr>
            <p:cNvSpPr txBox="1"/>
            <p:nvPr/>
          </p:nvSpPr>
          <p:spPr>
            <a:xfrm>
              <a:off x="2551706" y="4560313"/>
              <a:ext cx="1111821" cy="938719"/>
            </a:xfrm>
            <a:prstGeom prst="rect">
              <a:avLst/>
            </a:prstGeom>
            <a:noFill/>
          </p:spPr>
          <p:txBody>
            <a:bodyPr wrap="square" rtlCol="0">
              <a:spAutoFit/>
            </a:bodyPr>
            <a:lstStyle/>
            <a:p>
              <a:r>
                <a:rPr lang="en-US" sz="1100" dirty="0">
                  <a:effectLst/>
                  <a:latin typeface="Arial" panose="020B0604020202020204" pitchFamily="34" charset="0"/>
                  <a:ea typeface="Calibri" panose="020F0502020204030204" pitchFamily="34" charset="0"/>
                </a:rPr>
                <a:t>Agriculture is a significant sector in many West African economies. Crop insurance, for instance, helps farmers manage the inherent risks associated with weather fluctuations, pests, and diseases. This stability encourages investment in agriculture, leading to increased food production and economic growth</a:t>
              </a:r>
              <a:endParaRPr lang="ko-KR" altLang="en-US" sz="11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57430D8D-3C92-4614-6CAE-24A9DA45C157}"/>
                </a:ext>
              </a:extLst>
            </p:cNvPr>
            <p:cNvSpPr txBox="1"/>
            <p:nvPr/>
          </p:nvSpPr>
          <p:spPr>
            <a:xfrm>
              <a:off x="2551704" y="4283314"/>
              <a:ext cx="927764" cy="307777"/>
            </a:xfrm>
            <a:prstGeom prst="rect">
              <a:avLst/>
            </a:prstGeom>
            <a:noFill/>
          </p:spPr>
          <p:txBody>
            <a:bodyPr wrap="square" rtlCol="0">
              <a:spAutoFit/>
            </a:bodyPr>
            <a:lstStyle/>
            <a:p>
              <a:r>
                <a:rPr lang="en-US" altLang="ko-KR" sz="1400" b="1" dirty="0">
                  <a:solidFill>
                    <a:srgbClr val="CC00CC"/>
                  </a:solidFill>
                  <a:latin typeface="Arial" panose="020B0604020202020204" pitchFamily="34" charset="0"/>
                  <a:cs typeface="Arial" panose="020B0604020202020204" pitchFamily="34" charset="0"/>
                </a:rPr>
                <a:t>Agricultural Sector: </a:t>
              </a:r>
              <a:endParaRPr lang="ko-KR" altLang="en-US" sz="1400" b="1" dirty="0">
                <a:solidFill>
                  <a:srgbClr val="CC00CC"/>
                </a:solidFill>
                <a:latin typeface="Arial" panose="020B0604020202020204" pitchFamily="34" charset="0"/>
                <a:cs typeface="Arial" panose="020B0604020202020204" pitchFamily="34" charset="0"/>
              </a:endParaRPr>
            </a:p>
          </p:txBody>
        </p:sp>
      </p:grpSp>
      <p:grpSp>
        <p:nvGrpSpPr>
          <p:cNvPr id="36" name="Group 32">
            <a:extLst>
              <a:ext uri="{FF2B5EF4-FFF2-40B4-BE49-F238E27FC236}">
                <a16:creationId xmlns:a16="http://schemas.microsoft.com/office/drawing/2014/main" id="{FF8DC949-6E4A-CC3B-9AA9-FEA8661D64E6}"/>
              </a:ext>
            </a:extLst>
          </p:cNvPr>
          <p:cNvGrpSpPr/>
          <p:nvPr/>
        </p:nvGrpSpPr>
        <p:grpSpPr>
          <a:xfrm>
            <a:off x="214640" y="3441613"/>
            <a:ext cx="5017760" cy="877163"/>
            <a:chOff x="2385861" y="4283314"/>
            <a:chExt cx="1101563" cy="877163"/>
          </a:xfrm>
        </p:grpSpPr>
        <p:sp>
          <p:nvSpPr>
            <p:cNvPr id="37" name="TextBox 36">
              <a:extLst>
                <a:ext uri="{FF2B5EF4-FFF2-40B4-BE49-F238E27FC236}">
                  <a16:creationId xmlns:a16="http://schemas.microsoft.com/office/drawing/2014/main" id="{ADAC1222-1C1A-50AE-055B-174B46AFE54B}"/>
                </a:ext>
              </a:extLst>
            </p:cNvPr>
            <p:cNvSpPr txBox="1"/>
            <p:nvPr/>
          </p:nvSpPr>
          <p:spPr>
            <a:xfrm>
              <a:off x="2385861" y="4560313"/>
              <a:ext cx="1101563" cy="600164"/>
            </a:xfrm>
            <a:prstGeom prst="rect">
              <a:avLst/>
            </a:prstGeom>
            <a:noFill/>
          </p:spPr>
          <p:txBody>
            <a:bodyPr wrap="square" rtlCol="0">
              <a:spAutoFit/>
            </a:bodyPr>
            <a:lstStyle/>
            <a:p>
              <a:pPr algn="r"/>
              <a:r>
                <a:rPr lang="en-US" sz="1100" dirty="0">
                  <a:effectLst/>
                  <a:latin typeface="Arial" panose="020B0604020202020204" pitchFamily="34" charset="0"/>
                  <a:ea typeface="Calibri" panose="020F0502020204030204" pitchFamily="34" charset="0"/>
                </a:rPr>
                <a:t>Accessible health insurance helps individuals and families manage healthcare expenses. By reducing out-of-pocket healthcare costs, it can improve overall living standards and contribute to workforce productivity.</a:t>
              </a:r>
              <a:endParaRPr lang="ko-KR" altLang="en-US" sz="11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8625591A-C4FF-497B-0FD3-582374015574}"/>
                </a:ext>
              </a:extLst>
            </p:cNvPr>
            <p:cNvSpPr txBox="1"/>
            <p:nvPr/>
          </p:nvSpPr>
          <p:spPr>
            <a:xfrm>
              <a:off x="2551704" y="4283314"/>
              <a:ext cx="927764" cy="307777"/>
            </a:xfrm>
            <a:prstGeom prst="rect">
              <a:avLst/>
            </a:prstGeom>
            <a:noFill/>
          </p:spPr>
          <p:txBody>
            <a:bodyPr wrap="square" rtlCol="0">
              <a:spAutoFit/>
            </a:bodyPr>
            <a:lstStyle/>
            <a:p>
              <a:pPr algn="r"/>
              <a:r>
                <a:rPr lang="en-US" altLang="ko-KR" sz="1400" b="1" dirty="0">
                  <a:solidFill>
                    <a:srgbClr val="CC00CC"/>
                  </a:solidFill>
                  <a:latin typeface="Arial" panose="020B0604020202020204" pitchFamily="34" charset="0"/>
                  <a:cs typeface="Arial" panose="020B0604020202020204" pitchFamily="34" charset="0"/>
                </a:rPr>
                <a:t>Health Insurance: </a:t>
              </a:r>
              <a:endParaRPr lang="ko-KR" altLang="en-US" sz="1400" b="1" dirty="0">
                <a:solidFill>
                  <a:srgbClr val="CC00CC"/>
                </a:solidFill>
                <a:latin typeface="Arial" panose="020B0604020202020204" pitchFamily="34" charset="0"/>
                <a:cs typeface="Arial" panose="020B0604020202020204" pitchFamily="34" charset="0"/>
              </a:endParaRPr>
            </a:p>
          </p:txBody>
        </p:sp>
      </p:grpSp>
      <p:cxnSp>
        <p:nvCxnSpPr>
          <p:cNvPr id="41" name="Straight Connector 37">
            <a:extLst>
              <a:ext uri="{FF2B5EF4-FFF2-40B4-BE49-F238E27FC236}">
                <a16:creationId xmlns:a16="http://schemas.microsoft.com/office/drawing/2014/main" id="{80D7E41F-13FD-5E42-C013-73E7127B27EA}"/>
              </a:ext>
            </a:extLst>
          </p:cNvPr>
          <p:cNvCxnSpPr/>
          <p:nvPr/>
        </p:nvCxnSpPr>
        <p:spPr>
          <a:xfrm>
            <a:off x="6810880" y="1954681"/>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38">
            <a:extLst>
              <a:ext uri="{FF2B5EF4-FFF2-40B4-BE49-F238E27FC236}">
                <a16:creationId xmlns:a16="http://schemas.microsoft.com/office/drawing/2014/main" id="{38EAA4A7-542D-01CF-7E85-D0D16456F9B9}"/>
              </a:ext>
            </a:extLst>
          </p:cNvPr>
          <p:cNvCxnSpPr/>
          <p:nvPr/>
        </p:nvCxnSpPr>
        <p:spPr>
          <a:xfrm>
            <a:off x="6810880" y="3352635"/>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1">
            <a:extLst>
              <a:ext uri="{FF2B5EF4-FFF2-40B4-BE49-F238E27FC236}">
                <a16:creationId xmlns:a16="http://schemas.microsoft.com/office/drawing/2014/main" id="{E711B9D3-D71D-F23B-FC54-DEA21059185B}"/>
              </a:ext>
            </a:extLst>
          </p:cNvPr>
          <p:cNvCxnSpPr/>
          <p:nvPr/>
        </p:nvCxnSpPr>
        <p:spPr>
          <a:xfrm>
            <a:off x="821496" y="3377251"/>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2">
            <a:extLst>
              <a:ext uri="{FF2B5EF4-FFF2-40B4-BE49-F238E27FC236}">
                <a16:creationId xmlns:a16="http://schemas.microsoft.com/office/drawing/2014/main" id="{C23DC225-DD75-4ABB-7887-AD579AEEE87F}"/>
              </a:ext>
            </a:extLst>
          </p:cNvPr>
          <p:cNvCxnSpPr/>
          <p:nvPr/>
        </p:nvCxnSpPr>
        <p:spPr>
          <a:xfrm>
            <a:off x="821496" y="4416605"/>
            <a:ext cx="4320000" cy="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4D8BA07-249D-9626-7DAB-F40DE2F101CE}"/>
              </a:ext>
            </a:extLst>
          </p:cNvPr>
          <p:cNvSpPr>
            <a:spLocks noGrp="1"/>
          </p:cNvSpPr>
          <p:nvPr>
            <p:ph type="sldNum" sz="quarter" idx="12"/>
          </p:nvPr>
        </p:nvSpPr>
        <p:spPr/>
        <p:txBody>
          <a:bodyPr/>
          <a:lstStyle/>
          <a:p>
            <a:fld id="{21A9E2F6-F80B-4915-AC1C-34F442F667D7}" type="slidenum">
              <a:rPr lang="en-GB" smtClean="0"/>
              <a:t>9</a:t>
            </a:fld>
            <a:endParaRPr lang="en-GB"/>
          </a:p>
        </p:txBody>
      </p:sp>
      <p:sp>
        <p:nvSpPr>
          <p:cNvPr id="3" name="Rectangle 2">
            <a:extLst>
              <a:ext uri="{FF2B5EF4-FFF2-40B4-BE49-F238E27FC236}">
                <a16:creationId xmlns:a16="http://schemas.microsoft.com/office/drawing/2014/main" id="{99FD1A94-24C2-D60D-7145-E07C0C0E6A42}"/>
              </a:ext>
            </a:extLst>
          </p:cNvPr>
          <p:cNvSpPr/>
          <p:nvPr/>
        </p:nvSpPr>
        <p:spPr>
          <a:xfrm>
            <a:off x="7795844" y="31017"/>
            <a:ext cx="1418493" cy="222738"/>
          </a:xfrm>
          <a:prstGeom prst="rect">
            <a:avLst/>
          </a:prstGeom>
          <a:solidFill>
            <a:schemeClr val="accent1">
              <a:lumMod val="50000"/>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98D464D-EB47-0807-DA88-3E1E78BEC1A3}"/>
              </a:ext>
            </a:extLst>
          </p:cNvPr>
          <p:cNvSpPr/>
          <p:nvPr/>
        </p:nvSpPr>
        <p:spPr>
          <a:xfrm>
            <a:off x="9261229" y="31017"/>
            <a:ext cx="1418493" cy="222738"/>
          </a:xfrm>
          <a:prstGeom prst="rect">
            <a:avLst/>
          </a:prstGeom>
          <a:solidFill>
            <a:srgbClr val="99003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760B28E-37F9-96CF-A45D-EE3E45A039B6}"/>
              </a:ext>
            </a:extLst>
          </p:cNvPr>
          <p:cNvSpPr/>
          <p:nvPr/>
        </p:nvSpPr>
        <p:spPr>
          <a:xfrm>
            <a:off x="10726614" y="31017"/>
            <a:ext cx="1418493" cy="222738"/>
          </a:xfrm>
          <a:prstGeom prst="rect">
            <a:avLst/>
          </a:prstGeom>
          <a:solidFill>
            <a:srgbClr val="336600">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CF14979-75E9-0984-5187-0C0984D81569}"/>
              </a:ext>
            </a:extLst>
          </p:cNvPr>
          <p:cNvSpPr/>
          <p:nvPr/>
        </p:nvSpPr>
        <p:spPr>
          <a:xfrm>
            <a:off x="6330459" y="31017"/>
            <a:ext cx="1418493" cy="22273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9256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6563</Words>
  <Application>Microsoft Office PowerPoint</Application>
  <PresentationFormat>Widescreen</PresentationFormat>
  <Paragraphs>584</Paragraphs>
  <Slides>59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Arial Black</vt:lpstr>
      <vt:lpstr>Calibri</vt:lpstr>
      <vt:lpstr>Calibri Light</vt:lpstr>
      <vt:lpstr>Symbol</vt:lpstr>
      <vt:lpstr>Office Theme</vt:lpstr>
      <vt:lpstr>PowerPoint Presentation</vt:lpstr>
      <vt:lpstr>PowerPoint Presentation</vt:lpstr>
      <vt:lpstr>Overview of the West African Insurance Market</vt:lpstr>
      <vt:lpstr>Overview of the West African Insurance Market</vt:lpstr>
      <vt:lpstr>Overview of the West African Insurance Market</vt:lpstr>
      <vt:lpstr>Overview of the West African Insurance Market</vt:lpstr>
      <vt:lpstr>Overview of the West African Insurance Market</vt:lpstr>
      <vt:lpstr>The Role of Insurance in Economic Development</vt:lpstr>
      <vt:lpstr>The Role of Insurance in Economic Development</vt:lpstr>
      <vt:lpstr>The Role of Insurance in Economic Development</vt:lpstr>
      <vt:lpstr>The Role of Insurance in Economic Development</vt:lpstr>
      <vt:lpstr>Peculiarities of West African Macroeconomies</vt:lpstr>
      <vt:lpstr>Peculiarities of West African Macroeconomies</vt:lpstr>
      <vt:lpstr>Peculiarities of West African Macroeconomies</vt:lpstr>
      <vt:lpstr>PowerPoint Presentation</vt:lpstr>
      <vt:lpstr>Low Insurance Penetration Rates</vt:lpstr>
      <vt:lpstr>Low Insurance Penetration Rates</vt:lpstr>
      <vt:lpstr>Risk Assessment and Management</vt:lpstr>
      <vt:lpstr>Risk Assessment and Management</vt:lpstr>
      <vt:lpstr>Regulatory and Legal Framework</vt:lpstr>
      <vt:lpstr>Regulatory and Legal Framework</vt:lpstr>
      <vt:lpstr>PowerPoint Presentation</vt:lpstr>
      <vt:lpstr>Opportunities for Alignment</vt:lpstr>
      <vt:lpstr>Leveraging Technology</vt:lpstr>
      <vt:lpstr>Leveraging Technology</vt:lpstr>
      <vt:lpstr>Leveraging Technology</vt:lpstr>
      <vt:lpstr>Leveraging Technology</vt:lpstr>
      <vt:lpstr>Public-Private Partnerships</vt:lpstr>
      <vt:lpstr>Public-Private Partnerships</vt:lpstr>
      <vt:lpstr>Public-Private Partnerships</vt:lpstr>
      <vt:lpstr>Public-Private Partnerships</vt:lpstr>
      <vt:lpstr>Public-Private Partnerships</vt:lpstr>
      <vt:lpstr>Customized Insurance Products</vt:lpstr>
      <vt:lpstr>Customized Insurance Products</vt:lpstr>
      <vt:lpstr>Customized Insurance Products</vt:lpstr>
      <vt:lpstr>Customized Insurance Products</vt:lpstr>
      <vt:lpstr>Customized Insurance Products</vt:lpstr>
      <vt:lpstr>PowerPoint Presentation</vt:lpstr>
      <vt:lpstr>Education and Awareness Campaigns</vt:lpstr>
      <vt:lpstr>Education and Awareness Campaigns</vt:lpstr>
      <vt:lpstr>Education and Awareness Campaigns</vt:lpstr>
      <vt:lpstr>Education and Awareness Campaigns</vt:lpstr>
      <vt:lpstr>Education and Awareness Campaigns</vt:lpstr>
      <vt:lpstr>Strengthening Regulatory Oversight</vt:lpstr>
      <vt:lpstr>Strengthening Regulatory Oversight</vt:lpstr>
      <vt:lpstr>Strengthening Regulatory Oversight</vt:lpstr>
      <vt:lpstr>Strengthening Regulatory Oversight</vt:lpstr>
      <vt:lpstr>Strengthening Regulatory Oversight</vt:lpstr>
      <vt:lpstr>Strengthening Regulatory Oversight</vt:lpstr>
      <vt:lpstr>Research and Data Analytics</vt:lpstr>
      <vt:lpstr>Research and Data Analytics</vt:lpstr>
      <vt:lpstr>Research and Data Analytics</vt:lpstr>
      <vt:lpstr>Research and Data Analytics</vt:lpstr>
      <vt:lpstr>Research and Data Analytics</vt:lpstr>
      <vt:lpstr>Research and Data Analytics</vt:lpstr>
      <vt:lpstr>PowerPoint Presentation</vt:lpstr>
      <vt:lpstr>The alignment of insurance practices in the 21st century to serve both the public and private sectors in West Africa represents a critical undertaking. </vt:lpstr>
      <vt:lpstr>This endeavor is not without its challenges, but it is essential for building economic stability and resilience in the region.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Landscape of Insurance</dc:title>
  <dc:creator>Segun Olalandu</dc:creator>
  <cp:lastModifiedBy>Babatunde Fajemirokun, FCII</cp:lastModifiedBy>
  <cp:revision>6</cp:revision>
  <dcterms:created xsi:type="dcterms:W3CDTF">2023-11-01T10:19:17Z</dcterms:created>
  <dcterms:modified xsi:type="dcterms:W3CDTF">2023-11-12T14:11:56Z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8bc9db-65a9-4176-8991-7c9649246342_Enabled">
    <vt:lpwstr>true</vt:lpwstr>
  </property>
  <property fmtid="{D5CDD505-2E9C-101B-9397-08002B2CF9AE}" pid="3" name="MSIP_Label_7f8bc9db-65a9-4176-8991-7c9649246342_SetDate">
    <vt:lpwstr>2023-11-01T10:19:21Z</vt:lpwstr>
  </property>
  <property fmtid="{D5CDD505-2E9C-101B-9397-08002B2CF9AE}" pid="4" name="MSIP_Label_7f8bc9db-65a9-4176-8991-7c9649246342_Method">
    <vt:lpwstr>Privileged</vt:lpwstr>
  </property>
  <property fmtid="{D5CDD505-2E9C-101B-9397-08002B2CF9AE}" pid="5" name="MSIP_Label_7f8bc9db-65a9-4176-8991-7c9649246342_Name">
    <vt:lpwstr>Public_Label</vt:lpwstr>
  </property>
  <property fmtid="{D5CDD505-2E9C-101B-9397-08002B2CF9AE}" pid="6" name="MSIP_Label_7f8bc9db-65a9-4176-8991-7c9649246342_SiteId">
    <vt:lpwstr>26ad5524-ee8e-494e-b1b9-d83ef7f6323b</vt:lpwstr>
  </property>
  <property fmtid="{D5CDD505-2E9C-101B-9397-08002B2CF9AE}" pid="7" name="MSIP_Label_7f8bc9db-65a9-4176-8991-7c9649246342_ActionId">
    <vt:lpwstr>1049474a-b09b-4621-a410-c9f906dcec00</vt:lpwstr>
  </property>
  <property fmtid="{D5CDD505-2E9C-101B-9397-08002B2CF9AE}" pid="8" name="MSIP_Label_7f8bc9db-65a9-4176-8991-7c9649246342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This document is classified as: PUBLIC</vt:lpwstr>
  </property>
</Properties>
</file>