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4" d="100"/>
          <a:sy n="54" d="100"/>
        </p:scale>
        <p:origin x="48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Osei Mensah" userId="b5c8ce8c-e030-4fec-90f1-0f2b67c606e6" providerId="ADAL" clId="{28BD447F-F97E-485C-9913-A40BC00E3431}"/>
    <pc:docChg chg="undo redo custSel modSld sldOrd">
      <pc:chgData name="Alexander Osei Mensah" userId="b5c8ce8c-e030-4fec-90f1-0f2b67c606e6" providerId="ADAL" clId="{28BD447F-F97E-485C-9913-A40BC00E3431}" dt="2024-11-15T07:43:12.823" v="569" actId="20577"/>
      <pc:docMkLst>
        <pc:docMk/>
      </pc:docMkLst>
      <pc:sldChg chg="ord">
        <pc:chgData name="Alexander Osei Mensah" userId="b5c8ce8c-e030-4fec-90f1-0f2b67c606e6" providerId="ADAL" clId="{28BD447F-F97E-485C-9913-A40BC00E3431}" dt="2024-11-15T07:23:55.735" v="1"/>
        <pc:sldMkLst>
          <pc:docMk/>
          <pc:sldMk cId="21336800" sldId="258"/>
        </pc:sldMkLst>
      </pc:sldChg>
      <pc:sldChg chg="modSp mod">
        <pc:chgData name="Alexander Osei Mensah" userId="b5c8ce8c-e030-4fec-90f1-0f2b67c606e6" providerId="ADAL" clId="{28BD447F-F97E-485C-9913-A40BC00E3431}" dt="2024-11-15T07:43:12.823" v="569" actId="20577"/>
        <pc:sldMkLst>
          <pc:docMk/>
          <pc:sldMk cId="3401341518" sldId="259"/>
        </pc:sldMkLst>
        <pc:spChg chg="mod">
          <ac:chgData name="Alexander Osei Mensah" userId="b5c8ce8c-e030-4fec-90f1-0f2b67c606e6" providerId="ADAL" clId="{28BD447F-F97E-485C-9913-A40BC00E3431}" dt="2024-11-15T07:38:47.941" v="126" actId="20577"/>
          <ac:spMkLst>
            <pc:docMk/>
            <pc:sldMk cId="3401341518" sldId="259"/>
            <ac:spMk id="2" creationId="{345EBB58-F436-A204-D661-81018CA12B1F}"/>
          </ac:spMkLst>
        </pc:spChg>
        <pc:spChg chg="mod">
          <ac:chgData name="Alexander Osei Mensah" userId="b5c8ce8c-e030-4fec-90f1-0f2b67c606e6" providerId="ADAL" clId="{28BD447F-F97E-485C-9913-A40BC00E3431}" dt="2024-11-15T07:43:12.823" v="569" actId="20577"/>
          <ac:spMkLst>
            <pc:docMk/>
            <pc:sldMk cId="3401341518" sldId="259"/>
            <ac:spMk id="3" creationId="{B3108BE4-3394-BA52-8CCF-F73AFA51639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B1A20-6FEE-D6D9-2894-1494B78F8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8FF0E-B1B9-03B0-C8D0-7E154C71A1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4A8AF-F16C-3EF7-899B-CDC48008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51E23-F3F7-EAA7-D0BA-C9A09BDB1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96773-B498-E450-1C97-268630FA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7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F78C2-28ED-FA9A-02E7-6814B49EF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75D04-E192-E7AD-DEC1-AB947747B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100D8-ED26-9F3F-84EF-28128CD0F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A000A-7E1F-E969-F2CF-A0773F6AE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2CA75-01E0-60E4-11B7-318DBEC2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5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7B2546-9227-892E-1371-F5B7B33A2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6AFCB9-BF3A-73BA-F960-6D39CE7DF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95AAB-C7DE-7957-4780-8D42858C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8AAF4-E378-4506-6055-77C9F27F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E6EB1-7624-7F71-83B2-F4B8B187C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0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89C02-EC1D-0F38-62A2-35C2687BF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7FF9D-DE4C-152E-887B-5E60B4862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27A74-56C0-7384-9DA0-85350B08C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746AC-9056-64B4-7648-1CF26F861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1A017-BC1D-F4BC-7046-629B5FA13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3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C3CD8-620D-05ED-00DD-C4C6376A0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F4A8A-42EC-AE98-1777-FEB1339AB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1B484-C590-C352-BDBD-4AB5EE4BA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DE48A-7A94-3A48-40FB-E10DA4A9C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955E9-69B1-0A19-3BEC-9E4BE152B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64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122D1-8C2D-2D6B-A22D-983E5D543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D6FC3-D43D-3ED3-1281-837562EF7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4D67A-55EA-E238-9C68-929EF4036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34146-FCD5-BD83-9A4D-3A7BA5A1C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3D7461-6111-A1D0-979D-E5FD992C9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C91BDF-468B-AAB9-DD8C-A986FB7BA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38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98538-312C-05E2-738F-072122D87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94E55-5A42-C486-D942-5761EFF58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98F0F8-0A5B-BAFC-D3A0-DE7FD224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67843F-B6B4-26C2-F900-C296D0EE9A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B6FB8B-830D-E554-8D22-E01A8DD082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2CCA7-EF79-DD7A-E83E-A14E479A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8AD7D8-095C-3D45-9163-1F62029E2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BD4572-7169-C9D5-9A6A-0FEB87C7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2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E20B1-0A78-A047-F222-3D744676A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8C3626-5D95-ED95-38DB-C3DBFE81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E3549-3637-3C29-2854-B7030F7C0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F646B4-734F-BB69-110D-2CA3A34B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6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95C02B-3515-7103-A316-75DFCA971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969BBB-5CAC-E750-5A74-58CC39B9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97EB7-70CC-9E68-2E7D-75F0440A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94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B6EA-35D3-1010-6822-41BFC85BB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A12E0-DD77-063B-1512-86CA6C4A2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C18F3D-D801-719C-C2A0-F86CB06DB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2C176-6B70-96BB-92DF-8B546D9B4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EB6F42-5380-23E9-9387-F67349BE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7B96B1-ABA1-70EC-ABC1-5ED0EF036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14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CF4F-147E-9055-3B90-A123CE4B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2771EF-264E-BD16-FE1B-5FFED1B85F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719AC-8E7D-EEB3-4C2A-30E15BE5F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4FBE2-009D-930A-4A43-38B9B009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F7CA1-B70C-863C-5621-6BBCC685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79A7D-952F-472B-D06C-B602843B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5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49966-6C39-BFA2-23FE-A276D4B2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4CA4F-3280-C5EA-E6B6-015FB9B25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6409D-AC07-E107-08B4-B6CD91F90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9D4E56-E0B7-4357-9B6A-BA8F1BE51256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29E37-C47D-FA37-9C2C-89F4599A8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A3145-0919-D3E3-9D0F-D2FD1FA074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7C91CB-18DE-49C6-B517-84B8310A6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6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8A103-8032-BB91-C143-12C995A08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15" y="702527"/>
            <a:ext cx="11385395" cy="2807436"/>
          </a:xfrm>
        </p:spPr>
        <p:txBody>
          <a:bodyPr>
            <a:normAutofit/>
          </a:bodyPr>
          <a:lstStyle/>
          <a:p>
            <a:r>
              <a:rPr lang="en-US" sz="6200" dirty="0"/>
              <a:t>DRIVING FINANCIAL INCLUSION THROUGH TECHNOLOGY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9163AA-4FE1-5A30-F116-64D7CB2C7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4166" y="4126145"/>
            <a:ext cx="9463668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PRESENTATION AT YIPS BREAKOUT SESSION AT THE WAICA 2024 EDUCATION CONFERENCE – ACCRA, GHANA</a:t>
            </a:r>
          </a:p>
          <a:p>
            <a:r>
              <a:rPr lang="en-US" dirty="0"/>
              <a:t>BY</a:t>
            </a:r>
          </a:p>
          <a:p>
            <a:r>
              <a:rPr lang="en-US" dirty="0"/>
              <a:t>ALEXANDER OSEI MENSAH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81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DBC8B-8E90-EC66-E16C-F3F4E848B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53997" cy="1325563"/>
          </a:xfrm>
        </p:spPr>
        <p:txBody>
          <a:bodyPr/>
          <a:lstStyle/>
          <a:p>
            <a:r>
              <a:rPr lang="en-US" dirty="0"/>
              <a:t>WHAT DOES THE ABOVE MEAN FOR THE YOUNG PROFESSIONAL? (DISCUSSION)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DCBBD-74C5-C7E0-DD34-4202077CE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Job Losses v Job Enhancement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To learn/build a career in Insurance v IT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How does the future look like?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How distant is the future?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8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0E5CE-1131-A6F9-B275-CF12355A5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79" y="258247"/>
            <a:ext cx="10515600" cy="1325563"/>
          </a:xfrm>
        </p:spPr>
        <p:txBody>
          <a:bodyPr/>
          <a:lstStyle/>
          <a:p>
            <a:r>
              <a:rPr lang="en-US" dirty="0"/>
              <a:t>WHAT IS FINANCIAL INCLUSION?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A0EF3-D9B9-611C-B005-99469B4C1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It’s a buzzword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US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universal access, at a reasonable cost, to a wide range of financial services, provided by a variety of sound and sustainable institutions.”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en-US" b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UN  Department of Economic and Social Affairs Financing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</a:rPr>
              <a:t>Focuses on individuals and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micro, small and medium-sized enterprises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Developing countries focused?</a:t>
            </a:r>
            <a:endParaRPr lang="en-US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3387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4C644-04AC-C71A-B171-02C2BBA4C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7C36D-D7ED-513C-2366-44DB566F2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Tools for improving and automating the delivery and use of financial services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Focus on Financial Technology (FinTech)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1" dirty="0">
                <a:solidFill>
                  <a:srgbClr val="333333"/>
                </a:solidFill>
                <a:effectLst/>
                <a:latin typeface="McKinsey Sans"/>
              </a:rPr>
              <a:t>“</a:t>
            </a:r>
            <a:r>
              <a:rPr lang="en-US" b="0" i="1" dirty="0" err="1">
                <a:solidFill>
                  <a:srgbClr val="333333"/>
                </a:solidFill>
                <a:effectLst/>
                <a:latin typeface="McKinsey Sans"/>
              </a:rPr>
              <a:t>Fintechs</a:t>
            </a:r>
            <a:r>
              <a:rPr lang="en-US" b="0" i="1" dirty="0">
                <a:solidFill>
                  <a:srgbClr val="333333"/>
                </a:solidFill>
                <a:effectLst/>
                <a:latin typeface="McKinsey Sans"/>
              </a:rPr>
              <a:t> are companies that rely primarily on technology and cloud services—and less so on physical locations—to provide financial services to customers.”</a:t>
            </a:r>
            <a:r>
              <a:rPr lang="en-US" b="0" i="0" dirty="0">
                <a:solidFill>
                  <a:srgbClr val="333333"/>
                </a:solidFill>
                <a:effectLst/>
                <a:latin typeface="McKinsey Sans"/>
              </a:rPr>
              <a:t> </a:t>
            </a:r>
            <a:r>
              <a:rPr lang="en-US" dirty="0">
                <a:solidFill>
                  <a:srgbClr val="333333"/>
                </a:solidFill>
                <a:latin typeface="McKinsey Sans"/>
              </a:rPr>
              <a:t>– McKinsey &amp; Company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Threat to jobs?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Increase in jobs?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46FAB-7331-70A1-FDC0-DE72FE5EA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BB58-F436-A204-D661-81018CA12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55878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FACTORS AFFECTING FINANCIAL INCLUSION/CAUSES OF FINANCIAL EXCLUSION?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08BE4-3394-BA52-8CCF-F73AFA516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Income levels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Non-availability/Low Credit scores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Distance to Access Points/Branches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Financial Literacy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Mistrust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Product Complexity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Relevance of Products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Generalization of Needs (One Product for all)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Religion </a:t>
            </a:r>
            <a:r>
              <a:rPr lang="en-US" dirty="0" err="1">
                <a:solidFill>
                  <a:srgbClr val="040C28"/>
                </a:solidFill>
                <a:latin typeface="Google Sans"/>
              </a:rPr>
              <a:t>etc</a:t>
            </a:r>
            <a:endParaRPr lang="en-US" dirty="0">
              <a:solidFill>
                <a:srgbClr val="040C28"/>
              </a:solidFill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3401341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FCC10C-EB14-1A62-FF69-91AF72A90B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0C39D-C4B2-3EE5-A4F4-96D719685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INVEST IN TECHNOLOGY?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FD0B5-1C88-2861-B75F-5D1C18E58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Increased Reach/Access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Cost Efficiency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Data Driven/Backed Decision Making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Improved Customer Experience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3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DBD447-967F-35B3-17E9-24B4D009F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C3BFD-C036-9A08-6A9A-7ED1F9D57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INCREASED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CAB3F-331F-95D8-0CBD-433EE20FA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Insurance has everything to do with numbers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Africa has a youthful population. 70% of Sub-Saharan Africa are less than 30 years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Technology has no distance/geographical limitations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Rides on the back of infrastructure developed in other sectors, more particularly the payment platforms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Embedding insurance into existing financial services products and others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08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2FED6D-E847-3DC4-888C-3E6CAFF9CF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2752-AB40-2DD2-C0A6-93094F008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211B6-C035-3DC3-1C72-02973C21B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Less hands needed with technology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Less or no physical presence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Shared service or platforms, thus shared cost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Customer shares in cost; data, documentations </a:t>
            </a:r>
            <a:r>
              <a:rPr lang="en-US" dirty="0" err="1">
                <a:solidFill>
                  <a:srgbClr val="040C28"/>
                </a:solidFill>
                <a:latin typeface="Google Sans"/>
              </a:rPr>
              <a:t>etc</a:t>
            </a: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Automation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421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FE326-2F01-F783-EFAF-C0372C508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586D4-42BE-E77D-9BDE-1D7ED65C1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DRIVEN DECISION MAKING?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CDD3F-1BBC-D2F2-3AEA-93C59A889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Data availability is one the biggest banes of our industry, particularly.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Technology enables collection and storage of data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It enables analysis of relevant data to aid decision making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Improved Customer Experience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999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EDC403-76C5-14EF-21B5-960B12FEB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47168-D686-C4EB-6804-7428326F0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CUSTOMER EXPERIENCE?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A54D2-FAB1-B716-86EB-B761BF4FB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Competition has become keener and will keep getting keener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The customer will keep demanding more than excellent experience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They want to be part of the service process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They want flexibility to at the highest possible levels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The want a service provider without closing time; 24/7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40C28"/>
                </a:solidFill>
                <a:latin typeface="Google Sans"/>
              </a:rPr>
              <a:t>Their crave for convenience is insatiable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40C28"/>
              </a:solidFill>
              <a:latin typeface="Google Sans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3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8781</TotalTime>
  <Words>425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Google Sans</vt:lpstr>
      <vt:lpstr>McKinsey Sans</vt:lpstr>
      <vt:lpstr>Wingdings</vt:lpstr>
      <vt:lpstr>Office Theme</vt:lpstr>
      <vt:lpstr>DRIVING FINANCIAL INCLUSION THROUGH TECHNOLOGY</vt:lpstr>
      <vt:lpstr>WHAT IS FINANCIAL INCLUSION?</vt:lpstr>
      <vt:lpstr>TECHNOLOGY</vt:lpstr>
      <vt:lpstr>FACTORS AFFECTING FINANCIAL INCLUSION/CAUSES OF FINANCIAL EXCLUSION?</vt:lpstr>
      <vt:lpstr>WHY INVEST IN TECHNOLOGY?</vt:lpstr>
      <vt:lpstr>INCREASED ACCESS</vt:lpstr>
      <vt:lpstr>COST EFFICIENCY</vt:lpstr>
      <vt:lpstr>DATA DRIVEN DECISION MAKING?</vt:lpstr>
      <vt:lpstr>IMPROVED CUSTOMER EXPERIENCE?</vt:lpstr>
      <vt:lpstr>WHAT DOES THE ABOVE MEAN FOR THE YOUNG PROFESSIONAL? (DISCUSSION)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Alexander Osei Mensah</dc:creator>
  <cp:lastModifiedBy>Alexander Osei Mensah</cp:lastModifiedBy>
  <cp:revision>2</cp:revision>
  <dcterms:created xsi:type="dcterms:W3CDTF">2024-11-09T05:21:33Z</dcterms:created>
  <dcterms:modified xsi:type="dcterms:W3CDTF">2024-11-15T07:43:17Z</dcterms:modified>
</cp:coreProperties>
</file>